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8288000" cy="10287000"/>
  <p:notesSz cx="6858000" cy="9144000"/>
  <p:embeddedFontLst>
    <p:embeddedFont>
      <p:font typeface="Open Sauce" panose="020B0604020202020204" charset="-18"/>
      <p:regular r:id="rId46"/>
    </p:embeddedFont>
    <p:embeddedFont>
      <p:font typeface="Open Sauce Bold" panose="020B0604020202020204" charset="-18"/>
      <p:regular r:id="rId47"/>
    </p:embeddedFont>
    <p:embeddedFont>
      <p:font typeface="Open Sauce Heavy" panose="020B0604020202020204" charset="-18"/>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5196" autoAdjust="0"/>
  </p:normalViewPr>
  <p:slideViewPr>
    <p:cSldViewPr>
      <p:cViewPr varScale="1">
        <p:scale>
          <a:sx n="48" d="100"/>
          <a:sy n="48" d="100"/>
        </p:scale>
        <p:origin x="835" y="250"/>
      </p:cViewPr>
      <p:guideLst>
        <p:guide orient="horz" pos="2160"/>
        <p:guide pos="2880"/>
      </p:guideLst>
    </p:cSldViewPr>
  </p:slideViewPr>
  <p:outlineViewPr>
    <p:cViewPr>
      <p:scale>
        <a:sx n="100" d="100"/>
        <a:sy n="100"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9.sv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0.sv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5.sv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32.jpe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5.png"/><Relationship Id="rId7" Type="http://schemas.openxmlformats.org/officeDocument/2006/relationships/image" Target="../media/image8.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40.jpe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svg"/><Relationship Id="rId7" Type="http://schemas.openxmlformats.org/officeDocument/2006/relationships/image" Target="../media/image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10" Type="http://schemas.openxmlformats.org/officeDocument/2006/relationships/image" Target="../media/image41.jpeg"/><Relationship Id="rId4" Type="http://schemas.openxmlformats.org/officeDocument/2006/relationships/image" Target="../media/image6.png"/><Relationship Id="rId9" Type="http://schemas.openxmlformats.org/officeDocument/2006/relationships/image" Target="../media/image21.svg"/></Relationships>
</file>

<file path=ppt/slides/_rels/slide2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9.sv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9.sv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0.sv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16.svg"/><Relationship Id="rId7" Type="http://schemas.openxmlformats.org/officeDocument/2006/relationships/image" Target="../media/image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9.sv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7.svg"/><Relationship Id="rId7" Type="http://schemas.openxmlformats.org/officeDocument/2006/relationships/image" Target="../media/image3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16.sv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9.sv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7.svg"/><Relationship Id="rId7" Type="http://schemas.openxmlformats.org/officeDocument/2006/relationships/image" Target="../media/image16.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6.svg"/><Relationship Id="rId7" Type="http://schemas.openxmlformats.org/officeDocument/2006/relationships/image" Target="../media/image53.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0.svg"/><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16.svg"/><Relationship Id="rId7" Type="http://schemas.openxmlformats.org/officeDocument/2006/relationships/image" Target="../media/image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1.sv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svg"/><Relationship Id="rId7" Type="http://schemas.openxmlformats.org/officeDocument/2006/relationships/image" Target="../media/image30.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9.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6.sv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9.svg"/><Relationship Id="rId4"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9.sv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59.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9.svg"/><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6.svg"/><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3.png"/><Relationship Id="rId3" Type="http://schemas.openxmlformats.org/officeDocument/2006/relationships/image" Target="../media/image7.svg"/><Relationship Id="rId7" Type="http://schemas.openxmlformats.org/officeDocument/2006/relationships/image" Target="../media/image9.svg"/><Relationship Id="rId12"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62.sv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sv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svg"/><Relationship Id="rId7" Type="http://schemas.openxmlformats.org/officeDocument/2006/relationships/image" Target="../media/image9.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4.svg"/><Relationship Id="rId5" Type="http://schemas.openxmlformats.org/officeDocument/2006/relationships/image" Target="../media/image21.sv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svg"/><Relationship Id="rId7" Type="http://schemas.openxmlformats.org/officeDocument/2006/relationships/image" Target="../media/image9.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8" descr="Zestaw znaków: Fundusze Europejskie dla Rozwoju Społecznego, Rzeczpospolita Polska oraz Unia Europejska. Dofinansowano przez Unię Europejską.&#10;Poniżej tekst: Projekt &quot;Koordynacja działań w zakresie polityki społecznej w województwie podlaskim&quot; realizowany w ramach Programu Fundusze Europejskie dla Rozwoju Społecznego 2021-2027 współfinansowanego ze środków Europejskiego Funduszu Społecznego Plus."/>
          <p:cNvSpPr/>
          <p:nvPr/>
        </p:nvSpPr>
        <p:spPr>
          <a:xfrm>
            <a:off x="3858263" y="165157"/>
            <a:ext cx="10117337" cy="1335622"/>
          </a:xfrm>
          <a:custGeom>
            <a:avLst/>
            <a:gdLst/>
            <a:ahLst/>
            <a:cxnLst/>
            <a:rect l="l" t="t" r="r" b="b"/>
            <a:pathLst>
              <a:path w="10117337" h="1335622">
                <a:moveTo>
                  <a:pt x="0" y="0"/>
                </a:moveTo>
                <a:lnTo>
                  <a:pt x="10117337" y="0"/>
                </a:lnTo>
                <a:lnTo>
                  <a:pt x="10117337" y="1335622"/>
                </a:lnTo>
                <a:lnTo>
                  <a:pt x="0" y="1335622"/>
                </a:lnTo>
                <a:lnTo>
                  <a:pt x="0" y="0"/>
                </a:lnTo>
                <a:close/>
              </a:path>
            </a:pathLst>
          </a:custGeom>
          <a:blipFill>
            <a:blip r:embed="rId2"/>
            <a:stretch>
              <a:fillRect/>
            </a:stretch>
          </a:blipFill>
        </p:spPr>
        <p:txBody>
          <a:bodyPr/>
          <a:lstStyle/>
          <a:p>
            <a:endParaRPr lang="pl-PL"/>
          </a:p>
        </p:txBody>
      </p:sp>
      <p:sp>
        <p:nvSpPr>
          <p:cNvPr id="27" name="TextBox 27"/>
          <p:cNvSpPr txBox="1">
            <a:spLocks noGrp="1"/>
          </p:cNvSpPr>
          <p:nvPr>
            <p:ph type="title" idx="4294967295"/>
          </p:nvPr>
        </p:nvSpPr>
        <p:spPr>
          <a:xfrm>
            <a:off x="882369" y="2539654"/>
            <a:ext cx="14265971" cy="24003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332"/>
              </a:lnSpc>
              <a:spcBef>
                <a:spcPts val="0"/>
              </a:spcBef>
              <a:spcAft>
                <a:spcPts val="0"/>
              </a:spcAft>
              <a:buClrTx/>
              <a:buSzTx/>
              <a:buFontTx/>
              <a:buNone/>
              <a:tabLst/>
              <a:defRPr/>
            </a:pP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Mapowanie</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potrzeb</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w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zakresie</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opieki</a:t>
            </a:r>
            <a:endPar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endParaRPr>
          </a:p>
          <a:p>
            <a:pPr marL="0" marR="0" lvl="0" indent="0" algn="l" defTabSz="914400" rtl="0" eaLnBrk="1" fontAlgn="auto" latinLnBrk="0" hangingPunct="1">
              <a:lnSpc>
                <a:spcPts val="6332"/>
              </a:lnSpc>
              <a:spcBef>
                <a:spcPts val="0"/>
              </a:spcBef>
              <a:spcAft>
                <a:spcPts val="0"/>
              </a:spcAft>
              <a:buClrTx/>
              <a:buSzTx/>
              <a:buFontTx/>
              <a:buNone/>
              <a:tabLst/>
              <a:defRPr/>
            </a:pP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długoterminowej</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w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systemie</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pomocy</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społecznej</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w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województwie</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podlaskim</a:t>
            </a:r>
            <a:endPar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endParaRPr>
          </a:p>
        </p:txBody>
      </p:sp>
      <p:sp>
        <p:nvSpPr>
          <p:cNvPr id="31" name="TextBox 31"/>
          <p:cNvSpPr txBox="1"/>
          <p:nvPr/>
        </p:nvSpPr>
        <p:spPr>
          <a:xfrm>
            <a:off x="882369" y="6019805"/>
            <a:ext cx="2554023" cy="388239"/>
          </a:xfrm>
          <a:prstGeom prst="rect">
            <a:avLst/>
          </a:prstGeom>
        </p:spPr>
        <p:txBody>
          <a:bodyPr lIns="0" tIns="0" rIns="0" bIns="0" rtlCol="0" anchor="t">
            <a:spAutoFit/>
          </a:bodyPr>
          <a:lstStyle/>
          <a:p>
            <a:pPr algn="l">
              <a:lnSpc>
                <a:spcPts val="3276"/>
              </a:lnSpc>
              <a:spcBef>
                <a:spcPct val="0"/>
              </a:spcBef>
            </a:pPr>
            <a:r>
              <a:rPr lang="en-US" sz="2340" b="1" spc="117" dirty="0" err="1">
                <a:solidFill>
                  <a:srgbClr val="343434"/>
                </a:solidFill>
                <a:latin typeface="Open Sauce Bold"/>
                <a:ea typeface="Open Sauce Bold"/>
                <a:cs typeface="Open Sauce Bold"/>
                <a:sym typeface="Open Sauce Bold"/>
              </a:rPr>
              <a:t>Zamawiający</a:t>
            </a:r>
            <a:r>
              <a:rPr lang="en-US" sz="2340" b="1" spc="117" dirty="0">
                <a:solidFill>
                  <a:srgbClr val="343434"/>
                </a:solidFill>
                <a:latin typeface="Open Sauce Bold"/>
                <a:ea typeface="Open Sauce Bold"/>
                <a:cs typeface="Open Sauce Bold"/>
                <a:sym typeface="Open Sauce Bold"/>
              </a:rPr>
              <a:t>:</a:t>
            </a:r>
          </a:p>
        </p:txBody>
      </p:sp>
      <p:sp>
        <p:nvSpPr>
          <p:cNvPr id="33" name="TextBox 33"/>
          <p:cNvSpPr txBox="1"/>
          <p:nvPr/>
        </p:nvSpPr>
        <p:spPr>
          <a:xfrm>
            <a:off x="882369" y="6582010"/>
            <a:ext cx="4977458" cy="944427"/>
          </a:xfrm>
          <a:prstGeom prst="rect">
            <a:avLst/>
          </a:prstGeom>
        </p:spPr>
        <p:txBody>
          <a:bodyPr lIns="0" tIns="0" rIns="0" bIns="0" rtlCol="0" anchor="t">
            <a:spAutoFit/>
          </a:bodyPr>
          <a:lstStyle/>
          <a:p>
            <a:pPr algn="l">
              <a:lnSpc>
                <a:spcPts val="2540"/>
              </a:lnSpc>
            </a:pPr>
            <a:r>
              <a:rPr lang="en-US" sz="1814" spc="90" dirty="0" err="1">
                <a:solidFill>
                  <a:srgbClr val="343434"/>
                </a:solidFill>
                <a:latin typeface="Open Sauce"/>
                <a:ea typeface="Open Sauce"/>
                <a:cs typeface="Open Sauce"/>
                <a:sym typeface="Open Sauce"/>
              </a:rPr>
              <a:t>Regionalny</a:t>
            </a:r>
            <a:r>
              <a:rPr lang="en-US" sz="1814" spc="90" dirty="0">
                <a:solidFill>
                  <a:srgbClr val="343434"/>
                </a:solidFill>
                <a:latin typeface="Open Sauce"/>
                <a:ea typeface="Open Sauce"/>
                <a:cs typeface="Open Sauce"/>
                <a:sym typeface="Open Sauce"/>
              </a:rPr>
              <a:t> </a:t>
            </a:r>
            <a:r>
              <a:rPr lang="en-US" sz="1814" spc="90" dirty="0" err="1">
                <a:solidFill>
                  <a:srgbClr val="343434"/>
                </a:solidFill>
                <a:latin typeface="Open Sauce"/>
                <a:ea typeface="Open Sauce"/>
                <a:cs typeface="Open Sauce"/>
                <a:sym typeface="Open Sauce"/>
              </a:rPr>
              <a:t>Ośrodek</a:t>
            </a:r>
            <a:r>
              <a:rPr lang="en-US" sz="1814" spc="90" dirty="0">
                <a:solidFill>
                  <a:srgbClr val="343434"/>
                </a:solidFill>
                <a:latin typeface="Open Sauce"/>
                <a:ea typeface="Open Sauce"/>
                <a:cs typeface="Open Sauce"/>
                <a:sym typeface="Open Sauce"/>
              </a:rPr>
              <a:t> </a:t>
            </a:r>
            <a:r>
              <a:rPr lang="en-US" sz="1814" spc="90" dirty="0" err="1">
                <a:solidFill>
                  <a:srgbClr val="343434"/>
                </a:solidFill>
                <a:latin typeface="Open Sauce"/>
                <a:ea typeface="Open Sauce"/>
                <a:cs typeface="Open Sauce"/>
                <a:sym typeface="Open Sauce"/>
              </a:rPr>
              <a:t>Polityki</a:t>
            </a:r>
            <a:r>
              <a:rPr lang="en-US" sz="1814" spc="90" dirty="0">
                <a:solidFill>
                  <a:srgbClr val="343434"/>
                </a:solidFill>
                <a:latin typeface="Open Sauce"/>
                <a:ea typeface="Open Sauce"/>
                <a:cs typeface="Open Sauce"/>
                <a:sym typeface="Open Sauce"/>
              </a:rPr>
              <a:t> </a:t>
            </a:r>
            <a:r>
              <a:rPr lang="en-US" sz="1814" spc="90" dirty="0" err="1">
                <a:solidFill>
                  <a:srgbClr val="343434"/>
                </a:solidFill>
                <a:latin typeface="Open Sauce"/>
                <a:ea typeface="Open Sauce"/>
                <a:cs typeface="Open Sauce"/>
                <a:sym typeface="Open Sauce"/>
              </a:rPr>
              <a:t>Społecznej</a:t>
            </a:r>
            <a:endParaRPr lang="en-US" sz="1814" spc="90" dirty="0">
              <a:solidFill>
                <a:srgbClr val="343434"/>
              </a:solidFill>
              <a:latin typeface="Open Sauce"/>
              <a:ea typeface="Open Sauce"/>
              <a:cs typeface="Open Sauce"/>
              <a:sym typeface="Open Sauce"/>
            </a:endParaRPr>
          </a:p>
          <a:p>
            <a:pPr algn="l">
              <a:lnSpc>
                <a:spcPts val="2540"/>
              </a:lnSpc>
            </a:pPr>
            <a:r>
              <a:rPr lang="en-US" sz="1814" spc="90" dirty="0">
                <a:solidFill>
                  <a:srgbClr val="343434"/>
                </a:solidFill>
                <a:latin typeface="Open Sauce"/>
                <a:ea typeface="Open Sauce"/>
                <a:cs typeface="Open Sauce"/>
                <a:sym typeface="Open Sauce"/>
              </a:rPr>
              <a:t>ul. </a:t>
            </a:r>
            <a:r>
              <a:rPr lang="en-US" sz="1814" spc="90" dirty="0" err="1">
                <a:solidFill>
                  <a:srgbClr val="343434"/>
                </a:solidFill>
                <a:latin typeface="Open Sauce"/>
                <a:ea typeface="Open Sauce"/>
                <a:cs typeface="Open Sauce"/>
                <a:sym typeface="Open Sauce"/>
              </a:rPr>
              <a:t>Generała</a:t>
            </a:r>
            <a:r>
              <a:rPr lang="en-US" sz="1814" spc="90" dirty="0">
                <a:solidFill>
                  <a:srgbClr val="343434"/>
                </a:solidFill>
                <a:latin typeface="Open Sauce"/>
                <a:ea typeface="Open Sauce"/>
                <a:cs typeface="Open Sauce"/>
                <a:sym typeface="Open Sauce"/>
              </a:rPr>
              <a:t> </a:t>
            </a:r>
            <a:r>
              <a:rPr lang="en-US" sz="1814" spc="90" dirty="0" err="1">
                <a:solidFill>
                  <a:srgbClr val="343434"/>
                </a:solidFill>
                <a:latin typeface="Open Sauce"/>
                <a:ea typeface="Open Sauce"/>
                <a:cs typeface="Open Sauce"/>
                <a:sym typeface="Open Sauce"/>
              </a:rPr>
              <a:t>George’a</a:t>
            </a:r>
            <a:r>
              <a:rPr lang="en-US" sz="1814" spc="90" dirty="0">
                <a:solidFill>
                  <a:srgbClr val="343434"/>
                </a:solidFill>
                <a:latin typeface="Open Sauce"/>
                <a:ea typeface="Open Sauce"/>
                <a:cs typeface="Open Sauce"/>
                <a:sym typeface="Open Sauce"/>
              </a:rPr>
              <a:t> Smitha </a:t>
            </a:r>
            <a:r>
              <a:rPr lang="en-US" sz="1814" spc="90" dirty="0" err="1">
                <a:solidFill>
                  <a:srgbClr val="343434"/>
                </a:solidFill>
                <a:latin typeface="Open Sauce"/>
                <a:ea typeface="Open Sauce"/>
                <a:cs typeface="Open Sauce"/>
                <a:sym typeface="Open Sauce"/>
              </a:rPr>
              <a:t>Pattona</a:t>
            </a:r>
            <a:r>
              <a:rPr lang="en-US" sz="1814" spc="90" dirty="0">
                <a:solidFill>
                  <a:srgbClr val="343434"/>
                </a:solidFill>
                <a:latin typeface="Open Sauce"/>
                <a:ea typeface="Open Sauce"/>
                <a:cs typeface="Open Sauce"/>
                <a:sym typeface="Open Sauce"/>
              </a:rPr>
              <a:t> 8</a:t>
            </a:r>
          </a:p>
          <a:p>
            <a:pPr algn="l">
              <a:lnSpc>
                <a:spcPts val="2540"/>
              </a:lnSpc>
              <a:spcBef>
                <a:spcPct val="0"/>
              </a:spcBef>
            </a:pPr>
            <a:r>
              <a:rPr lang="en-US" sz="1814" spc="90" dirty="0">
                <a:solidFill>
                  <a:srgbClr val="343434"/>
                </a:solidFill>
                <a:latin typeface="Open Sauce"/>
                <a:ea typeface="Open Sauce"/>
                <a:cs typeface="Open Sauce"/>
                <a:sym typeface="Open Sauce"/>
              </a:rPr>
              <a:t>15-688 </a:t>
            </a:r>
            <a:r>
              <a:rPr lang="en-US" sz="1814" spc="90" dirty="0" err="1">
                <a:solidFill>
                  <a:srgbClr val="343434"/>
                </a:solidFill>
                <a:latin typeface="Open Sauce"/>
                <a:ea typeface="Open Sauce"/>
                <a:cs typeface="Open Sauce"/>
                <a:sym typeface="Open Sauce"/>
              </a:rPr>
              <a:t>Białystok</a:t>
            </a:r>
            <a:endParaRPr lang="en-US" sz="1814" spc="90" dirty="0">
              <a:solidFill>
                <a:srgbClr val="343434"/>
              </a:solidFill>
              <a:latin typeface="Open Sauce"/>
              <a:ea typeface="Open Sauce"/>
              <a:cs typeface="Open Sauce"/>
              <a:sym typeface="Open Sauce"/>
            </a:endParaRPr>
          </a:p>
        </p:txBody>
      </p:sp>
      <p:sp>
        <p:nvSpPr>
          <p:cNvPr id="30" name="Freeform 30" descr="Logo. Regionalny Ośrodek Polityki Społecznej w Białymstoku. Rodzina stoi na tle województwa podlaskiego."/>
          <p:cNvSpPr/>
          <p:nvPr/>
        </p:nvSpPr>
        <p:spPr>
          <a:xfrm>
            <a:off x="5859826" y="6172495"/>
            <a:ext cx="1534678" cy="1496698"/>
          </a:xfrm>
          <a:custGeom>
            <a:avLst/>
            <a:gdLst/>
            <a:ahLst/>
            <a:cxnLst/>
            <a:rect l="l" t="t" r="r" b="b"/>
            <a:pathLst>
              <a:path w="1534678" h="1496698">
                <a:moveTo>
                  <a:pt x="0" y="0"/>
                </a:moveTo>
                <a:lnTo>
                  <a:pt x="1534679" y="0"/>
                </a:lnTo>
                <a:lnTo>
                  <a:pt x="1534679" y="1496699"/>
                </a:lnTo>
                <a:lnTo>
                  <a:pt x="0" y="1496699"/>
                </a:lnTo>
                <a:lnTo>
                  <a:pt x="0" y="0"/>
                </a:lnTo>
                <a:close/>
              </a:path>
            </a:pathLst>
          </a:custGeom>
          <a:blipFill>
            <a:blip r:embed="rId3"/>
            <a:stretch>
              <a:fillRect l="-29329" r="-19584"/>
            </a:stretch>
          </a:blipFill>
        </p:spPr>
        <p:txBody>
          <a:bodyPr/>
          <a:lstStyle/>
          <a:p>
            <a:endParaRPr lang="pl-PL"/>
          </a:p>
        </p:txBody>
      </p:sp>
      <p:sp>
        <p:nvSpPr>
          <p:cNvPr id="32" name="TextBox 32"/>
          <p:cNvSpPr txBox="1"/>
          <p:nvPr/>
        </p:nvSpPr>
        <p:spPr>
          <a:xfrm>
            <a:off x="882369" y="8152985"/>
            <a:ext cx="4818931" cy="388619"/>
          </a:xfrm>
          <a:prstGeom prst="rect">
            <a:avLst/>
          </a:prstGeom>
        </p:spPr>
        <p:txBody>
          <a:bodyPr lIns="0" tIns="0" rIns="0" bIns="0" rtlCol="0" anchor="t">
            <a:spAutoFit/>
          </a:bodyPr>
          <a:lstStyle/>
          <a:p>
            <a:pPr algn="l">
              <a:lnSpc>
                <a:spcPts val="3274"/>
              </a:lnSpc>
              <a:spcBef>
                <a:spcPct val="0"/>
              </a:spcBef>
            </a:pPr>
            <a:r>
              <a:rPr lang="en-US" sz="2338" b="1" spc="116" dirty="0" err="1">
                <a:solidFill>
                  <a:srgbClr val="343434"/>
                </a:solidFill>
                <a:latin typeface="Open Sauce Bold"/>
                <a:ea typeface="Open Sauce Bold"/>
                <a:cs typeface="Open Sauce Bold"/>
                <a:sym typeface="Open Sauce Bold"/>
              </a:rPr>
              <a:t>Badanie</a:t>
            </a:r>
            <a:r>
              <a:rPr lang="en-US" sz="2338" b="1" spc="116" dirty="0">
                <a:solidFill>
                  <a:srgbClr val="343434"/>
                </a:solidFill>
                <a:latin typeface="Open Sauce Bold"/>
                <a:ea typeface="Open Sauce Bold"/>
                <a:cs typeface="Open Sauce Bold"/>
                <a:sym typeface="Open Sauce Bold"/>
              </a:rPr>
              <a:t> </a:t>
            </a:r>
            <a:r>
              <a:rPr lang="en-US" sz="2338" b="1" spc="116" dirty="0" err="1">
                <a:solidFill>
                  <a:srgbClr val="343434"/>
                </a:solidFill>
                <a:latin typeface="Open Sauce Bold"/>
                <a:ea typeface="Open Sauce Bold"/>
                <a:cs typeface="Open Sauce Bold"/>
                <a:sym typeface="Open Sauce Bold"/>
              </a:rPr>
              <a:t>zrealizowa</a:t>
            </a:r>
            <a:r>
              <a:rPr lang="pl-PL" sz="2338" b="1" spc="116" dirty="0">
                <a:solidFill>
                  <a:srgbClr val="343434"/>
                </a:solidFill>
                <a:latin typeface="Open Sauce Bold"/>
                <a:ea typeface="Open Sauce Bold"/>
                <a:cs typeface="Open Sauce Bold"/>
                <a:sym typeface="Open Sauce Bold"/>
              </a:rPr>
              <a:t>ł</a:t>
            </a:r>
            <a:r>
              <a:rPr lang="en-US" sz="2338" b="1" spc="116" dirty="0">
                <a:solidFill>
                  <a:srgbClr val="343434"/>
                </a:solidFill>
                <a:latin typeface="Open Sauce Bold"/>
                <a:ea typeface="Open Sauce Bold"/>
                <a:cs typeface="Open Sauce Bold"/>
                <a:sym typeface="Open Sauce Bold"/>
              </a:rPr>
              <a:t>:</a:t>
            </a:r>
          </a:p>
        </p:txBody>
      </p:sp>
      <p:sp>
        <p:nvSpPr>
          <p:cNvPr id="34" name="TextBox 34"/>
          <p:cNvSpPr txBox="1"/>
          <p:nvPr/>
        </p:nvSpPr>
        <p:spPr>
          <a:xfrm>
            <a:off x="882369" y="8680789"/>
            <a:ext cx="4342738" cy="1116922"/>
          </a:xfrm>
          <a:prstGeom prst="rect">
            <a:avLst/>
          </a:prstGeom>
        </p:spPr>
        <p:txBody>
          <a:bodyPr lIns="0" tIns="0" rIns="0" bIns="0" rtlCol="0" anchor="t">
            <a:spAutoFit/>
          </a:bodyPr>
          <a:lstStyle/>
          <a:p>
            <a:pPr algn="l">
              <a:lnSpc>
                <a:spcPts val="2216"/>
              </a:lnSpc>
            </a:pPr>
            <a:r>
              <a:rPr lang="en-US" sz="1583" spc="79" dirty="0">
                <a:solidFill>
                  <a:srgbClr val="343434"/>
                </a:solidFill>
                <a:latin typeface="Open Sauce"/>
                <a:ea typeface="Open Sauce"/>
                <a:cs typeface="Open Sauce"/>
                <a:sym typeface="Open Sauce"/>
              </a:rPr>
              <a:t>INDEKS </a:t>
            </a:r>
            <a:r>
              <a:rPr lang="en-US" sz="1583" spc="79" dirty="0" err="1">
                <a:solidFill>
                  <a:srgbClr val="343434"/>
                </a:solidFill>
                <a:latin typeface="Open Sauce"/>
                <a:ea typeface="Open Sauce"/>
                <a:cs typeface="Open Sauce"/>
                <a:sym typeface="Open Sauce"/>
              </a:rPr>
              <a:t>Ośrodek</a:t>
            </a:r>
            <a:r>
              <a:rPr lang="en-US" sz="1583" spc="79" dirty="0">
                <a:solidFill>
                  <a:srgbClr val="343434"/>
                </a:solidFill>
                <a:latin typeface="Open Sauce"/>
                <a:ea typeface="Open Sauce"/>
                <a:cs typeface="Open Sauce"/>
                <a:sym typeface="Open Sauce"/>
              </a:rPr>
              <a:t> </a:t>
            </a:r>
            <a:r>
              <a:rPr lang="en-US" sz="1583" spc="79" dirty="0" err="1">
                <a:solidFill>
                  <a:srgbClr val="343434"/>
                </a:solidFill>
                <a:latin typeface="Open Sauce"/>
                <a:ea typeface="Open Sauce"/>
                <a:cs typeface="Open Sauce"/>
                <a:sym typeface="Open Sauce"/>
              </a:rPr>
              <a:t>Badań</a:t>
            </a:r>
            <a:r>
              <a:rPr lang="en-US" sz="1583" spc="79" dirty="0">
                <a:solidFill>
                  <a:srgbClr val="343434"/>
                </a:solidFill>
                <a:latin typeface="Open Sauce"/>
                <a:ea typeface="Open Sauce"/>
                <a:cs typeface="Open Sauce"/>
                <a:sym typeface="Open Sauce"/>
              </a:rPr>
              <a:t> </a:t>
            </a:r>
            <a:r>
              <a:rPr lang="en-US" sz="1583" spc="79" dirty="0" err="1">
                <a:solidFill>
                  <a:srgbClr val="343434"/>
                </a:solidFill>
                <a:latin typeface="Open Sauce"/>
                <a:ea typeface="Open Sauce"/>
                <a:cs typeface="Open Sauce"/>
                <a:sym typeface="Open Sauce"/>
              </a:rPr>
              <a:t>Społecznych</a:t>
            </a:r>
            <a:endParaRPr lang="en-US" sz="1583" spc="79" dirty="0">
              <a:solidFill>
                <a:srgbClr val="343434"/>
              </a:solidFill>
              <a:latin typeface="Open Sauce"/>
              <a:ea typeface="Open Sauce"/>
              <a:cs typeface="Open Sauce"/>
              <a:sym typeface="Open Sauce"/>
            </a:endParaRPr>
          </a:p>
          <a:p>
            <a:pPr algn="l">
              <a:lnSpc>
                <a:spcPts val="2216"/>
              </a:lnSpc>
            </a:pPr>
            <a:r>
              <a:rPr lang="en-US" sz="1583" spc="79" dirty="0">
                <a:solidFill>
                  <a:srgbClr val="343434"/>
                </a:solidFill>
                <a:latin typeface="Open Sauce"/>
                <a:ea typeface="Open Sauce"/>
                <a:cs typeface="Open Sauce"/>
                <a:sym typeface="Open Sauce"/>
              </a:rPr>
              <a:t>ul. Jana </a:t>
            </a:r>
            <a:r>
              <a:rPr lang="en-US" sz="1583" spc="79" dirty="0" err="1">
                <a:solidFill>
                  <a:srgbClr val="343434"/>
                </a:solidFill>
                <a:latin typeface="Open Sauce"/>
                <a:ea typeface="Open Sauce"/>
                <a:cs typeface="Open Sauce"/>
                <a:sym typeface="Open Sauce"/>
              </a:rPr>
              <a:t>Pawła</a:t>
            </a:r>
            <a:r>
              <a:rPr lang="en-US" sz="1583" spc="79" dirty="0">
                <a:solidFill>
                  <a:srgbClr val="343434"/>
                </a:solidFill>
                <a:latin typeface="Open Sauce"/>
                <a:ea typeface="Open Sauce"/>
                <a:cs typeface="Open Sauce"/>
                <a:sym typeface="Open Sauce"/>
              </a:rPr>
              <a:t> II 14</a:t>
            </a:r>
          </a:p>
          <a:p>
            <a:pPr algn="l">
              <a:lnSpc>
                <a:spcPts val="2216"/>
              </a:lnSpc>
            </a:pPr>
            <a:r>
              <a:rPr lang="en-US" sz="1583" spc="79" dirty="0">
                <a:solidFill>
                  <a:srgbClr val="343434"/>
                </a:solidFill>
                <a:latin typeface="Open Sauce"/>
                <a:ea typeface="Open Sauce"/>
                <a:cs typeface="Open Sauce"/>
                <a:sym typeface="Open Sauce"/>
              </a:rPr>
              <a:t>61-139 </a:t>
            </a:r>
            <a:r>
              <a:rPr lang="en-US" sz="1583" spc="79" dirty="0" err="1">
                <a:solidFill>
                  <a:srgbClr val="343434"/>
                </a:solidFill>
                <a:latin typeface="Open Sauce"/>
                <a:ea typeface="Open Sauce"/>
                <a:cs typeface="Open Sauce"/>
                <a:sym typeface="Open Sauce"/>
              </a:rPr>
              <a:t>Poznań</a:t>
            </a:r>
            <a:endParaRPr lang="en-US" sz="1583" spc="79" dirty="0">
              <a:solidFill>
                <a:srgbClr val="343434"/>
              </a:solidFill>
              <a:latin typeface="Open Sauce"/>
              <a:ea typeface="Open Sauce"/>
              <a:cs typeface="Open Sauce"/>
              <a:sym typeface="Open Sauce"/>
            </a:endParaRPr>
          </a:p>
          <a:p>
            <a:pPr algn="l">
              <a:lnSpc>
                <a:spcPts val="2216"/>
              </a:lnSpc>
              <a:spcBef>
                <a:spcPct val="0"/>
              </a:spcBef>
            </a:pPr>
            <a:r>
              <a:rPr lang="en-US" sz="1583" spc="79" dirty="0">
                <a:solidFill>
                  <a:srgbClr val="343434"/>
                </a:solidFill>
                <a:latin typeface="Open Sauce"/>
                <a:ea typeface="Open Sauce"/>
                <a:cs typeface="Open Sauce"/>
                <a:sym typeface="Open Sauce"/>
              </a:rPr>
              <a:t>www.indeks-badania.pl</a:t>
            </a:r>
          </a:p>
        </p:txBody>
      </p:sp>
      <p:sp>
        <p:nvSpPr>
          <p:cNvPr id="29" name="Freeform 29" descr="Logo. Indeks, ośrodek badań społecznych."/>
          <p:cNvSpPr/>
          <p:nvPr/>
        </p:nvSpPr>
        <p:spPr>
          <a:xfrm>
            <a:off x="4809965" y="9065479"/>
            <a:ext cx="2715561" cy="701774"/>
          </a:xfrm>
          <a:custGeom>
            <a:avLst/>
            <a:gdLst/>
            <a:ahLst/>
            <a:cxnLst/>
            <a:rect l="l" t="t" r="r" b="b"/>
            <a:pathLst>
              <a:path w="2715561" h="701774">
                <a:moveTo>
                  <a:pt x="0" y="0"/>
                </a:moveTo>
                <a:lnTo>
                  <a:pt x="2715561" y="0"/>
                </a:lnTo>
                <a:lnTo>
                  <a:pt x="2715561" y="701774"/>
                </a:lnTo>
                <a:lnTo>
                  <a:pt x="0" y="701774"/>
                </a:lnTo>
                <a:lnTo>
                  <a:pt x="0" y="0"/>
                </a:lnTo>
                <a:close/>
              </a:path>
            </a:pathLst>
          </a:custGeom>
          <a:blipFill>
            <a:blip r:embed="rId4"/>
            <a:stretch>
              <a:fillRect/>
            </a:stretch>
          </a:blipFill>
        </p:spPr>
        <p:txBody>
          <a:bodyPr/>
          <a:lstStyle/>
          <a:p>
            <a:endParaRPr lang="pl-PL"/>
          </a:p>
        </p:txBody>
      </p:sp>
      <p:sp>
        <p:nvSpPr>
          <p:cNvPr id="35" name="TextBox 35"/>
          <p:cNvSpPr txBox="1"/>
          <p:nvPr/>
        </p:nvSpPr>
        <p:spPr>
          <a:xfrm>
            <a:off x="11758962" y="8772890"/>
            <a:ext cx="6833838" cy="1404936"/>
          </a:xfrm>
          <a:prstGeom prst="rect">
            <a:avLst/>
          </a:prstGeom>
        </p:spPr>
        <p:txBody>
          <a:bodyPr wrap="square" lIns="0" tIns="0" rIns="0" bIns="0" rtlCol="0" anchor="t">
            <a:spAutoFit/>
          </a:bodyPr>
          <a:lstStyle/>
          <a:p>
            <a:pPr algn="l">
              <a:lnSpc>
                <a:spcPts val="2773"/>
              </a:lnSpc>
              <a:spcBef>
                <a:spcPct val="0"/>
              </a:spcBef>
            </a:pPr>
            <a:r>
              <a:rPr lang="en-US" sz="1981" spc="99" dirty="0">
                <a:solidFill>
                  <a:srgbClr val="F2F7FA"/>
                </a:solidFill>
                <a:latin typeface="Open Sauce"/>
                <a:ea typeface="Open Sauce"/>
                <a:cs typeface="Open Sauce"/>
                <a:sym typeface="Open Sauce"/>
              </a:rPr>
              <a:t>„</a:t>
            </a:r>
            <a:r>
              <a:rPr lang="en-US" sz="1981" spc="99" dirty="0" err="1">
                <a:solidFill>
                  <a:srgbClr val="F2F7FA"/>
                </a:solidFill>
                <a:latin typeface="Open Sauce"/>
                <a:ea typeface="Open Sauce"/>
                <a:cs typeface="Open Sauce"/>
                <a:sym typeface="Open Sauce"/>
              </a:rPr>
              <a:t>Koordynacja</a:t>
            </a:r>
            <a:r>
              <a:rPr lang="en-US" sz="1981" spc="99" dirty="0">
                <a:solidFill>
                  <a:srgbClr val="F2F7FA"/>
                </a:solidFill>
                <a:latin typeface="Open Sauce"/>
                <a:ea typeface="Open Sauce"/>
                <a:cs typeface="Open Sauce"/>
                <a:sym typeface="Open Sauce"/>
              </a:rPr>
              <a:t> </a:t>
            </a:r>
            <a:r>
              <a:rPr lang="en-US" sz="1981" spc="99" dirty="0" err="1">
                <a:solidFill>
                  <a:srgbClr val="F2F7FA"/>
                </a:solidFill>
                <a:latin typeface="Open Sauce"/>
                <a:ea typeface="Open Sauce"/>
                <a:cs typeface="Open Sauce"/>
                <a:sym typeface="Open Sauce"/>
              </a:rPr>
              <a:t>działań</a:t>
            </a:r>
            <a:r>
              <a:rPr lang="en-US" sz="1981" spc="99" dirty="0">
                <a:solidFill>
                  <a:srgbClr val="F2F7FA"/>
                </a:solidFill>
                <a:latin typeface="Open Sauce"/>
                <a:ea typeface="Open Sauce"/>
                <a:cs typeface="Open Sauce"/>
                <a:sym typeface="Open Sauce"/>
              </a:rPr>
              <a:t> w </a:t>
            </a:r>
            <a:r>
              <a:rPr lang="en-US" sz="1981" spc="99" dirty="0" err="1">
                <a:solidFill>
                  <a:srgbClr val="F2F7FA"/>
                </a:solidFill>
                <a:latin typeface="Open Sauce"/>
                <a:ea typeface="Open Sauce"/>
                <a:cs typeface="Open Sauce"/>
                <a:sym typeface="Open Sauce"/>
              </a:rPr>
              <a:t>zakresie</a:t>
            </a:r>
            <a:r>
              <a:rPr lang="en-US" sz="1981" spc="99" dirty="0">
                <a:solidFill>
                  <a:srgbClr val="F2F7FA"/>
                </a:solidFill>
                <a:latin typeface="Open Sauce"/>
                <a:ea typeface="Open Sauce"/>
                <a:cs typeface="Open Sauce"/>
                <a:sym typeface="Open Sauce"/>
              </a:rPr>
              <a:t> </a:t>
            </a:r>
            <a:r>
              <a:rPr lang="en-US" sz="1981" spc="99" dirty="0" err="1">
                <a:solidFill>
                  <a:srgbClr val="F2F7FA"/>
                </a:solidFill>
                <a:latin typeface="Open Sauce"/>
                <a:ea typeface="Open Sauce"/>
                <a:cs typeface="Open Sauce"/>
                <a:sym typeface="Open Sauce"/>
              </a:rPr>
              <a:t>polityki</a:t>
            </a:r>
            <a:r>
              <a:rPr lang="en-US" sz="1981" spc="99" dirty="0">
                <a:solidFill>
                  <a:srgbClr val="F2F7FA"/>
                </a:solidFill>
                <a:latin typeface="Open Sauce"/>
                <a:ea typeface="Open Sauce"/>
                <a:cs typeface="Open Sauce"/>
                <a:sym typeface="Open Sauce"/>
              </a:rPr>
              <a:t> </a:t>
            </a:r>
            <a:r>
              <a:rPr lang="en-US" sz="1981" spc="99" dirty="0" err="1">
                <a:solidFill>
                  <a:srgbClr val="F2F7FA"/>
                </a:solidFill>
                <a:latin typeface="Open Sauce"/>
                <a:ea typeface="Open Sauce"/>
                <a:cs typeface="Open Sauce"/>
                <a:sym typeface="Open Sauce"/>
              </a:rPr>
              <a:t>społecznej</a:t>
            </a:r>
            <a:r>
              <a:rPr lang="en-US" sz="1981" spc="99" dirty="0">
                <a:solidFill>
                  <a:srgbClr val="F2F7FA"/>
                </a:solidFill>
                <a:latin typeface="Open Sauce"/>
                <a:ea typeface="Open Sauce"/>
                <a:cs typeface="Open Sauce"/>
                <a:sym typeface="Open Sauce"/>
              </a:rPr>
              <a:t> w </a:t>
            </a:r>
            <a:r>
              <a:rPr lang="en-US" sz="1981" spc="99" dirty="0" err="1">
                <a:solidFill>
                  <a:srgbClr val="F2F7FA"/>
                </a:solidFill>
                <a:latin typeface="Open Sauce"/>
                <a:ea typeface="Open Sauce"/>
                <a:cs typeface="Open Sauce"/>
                <a:sym typeface="Open Sauce"/>
              </a:rPr>
              <a:t>województwie</a:t>
            </a:r>
            <a:r>
              <a:rPr lang="en-US" sz="1981" spc="99" dirty="0">
                <a:solidFill>
                  <a:srgbClr val="F2F7FA"/>
                </a:solidFill>
                <a:latin typeface="Open Sauce"/>
                <a:ea typeface="Open Sauce"/>
                <a:cs typeface="Open Sauce"/>
                <a:sym typeface="Open Sauce"/>
              </a:rPr>
              <a:t> </a:t>
            </a:r>
            <a:r>
              <a:rPr lang="en-US" sz="1981" spc="99" dirty="0" err="1">
                <a:solidFill>
                  <a:srgbClr val="F2F7FA"/>
                </a:solidFill>
                <a:latin typeface="Open Sauce"/>
                <a:ea typeface="Open Sauce"/>
                <a:cs typeface="Open Sauce"/>
                <a:sym typeface="Open Sauce"/>
              </a:rPr>
              <a:t>podlaskim</a:t>
            </a:r>
            <a:r>
              <a:rPr lang="en-US" sz="1981" spc="99" dirty="0">
                <a:solidFill>
                  <a:srgbClr val="F2F7FA"/>
                </a:solidFill>
                <a:latin typeface="Open Sauce"/>
                <a:ea typeface="Open Sauce"/>
                <a:cs typeface="Open Sauce"/>
                <a:sym typeface="Open Sauce"/>
              </a:rPr>
              <a:t>” </a:t>
            </a:r>
          </a:p>
          <a:p>
            <a:pPr algn="l">
              <a:lnSpc>
                <a:spcPts val="2773"/>
              </a:lnSpc>
              <a:spcBef>
                <a:spcPct val="0"/>
              </a:spcBef>
            </a:pPr>
            <a:r>
              <a:rPr lang="en-US" sz="1981" spc="99" dirty="0">
                <a:solidFill>
                  <a:srgbClr val="F2F7FA"/>
                </a:solidFill>
                <a:latin typeface="Open Sauce"/>
                <a:ea typeface="Open Sauce"/>
                <a:cs typeface="Open Sauce"/>
                <a:sym typeface="Open Sauce"/>
              </a:rPr>
              <a:t>(</a:t>
            </a:r>
            <a:r>
              <a:rPr lang="pl-PL" sz="1981" spc="99" dirty="0">
                <a:solidFill>
                  <a:srgbClr val="F2F7FA"/>
                </a:solidFill>
                <a:latin typeface="Open Sauce"/>
                <a:ea typeface="Open Sauce"/>
                <a:cs typeface="Open Sauce"/>
                <a:sym typeface="Open Sauce"/>
              </a:rPr>
              <a:t>Fundusze Europejskie dla Rozwoju Społecznego</a:t>
            </a:r>
            <a:r>
              <a:rPr lang="en-US" sz="1981" spc="99" dirty="0">
                <a:solidFill>
                  <a:srgbClr val="F2F7FA"/>
                </a:solidFill>
                <a:latin typeface="Open Sauce"/>
                <a:ea typeface="Open Sauce"/>
                <a:cs typeface="Open Sauce"/>
                <a:sym typeface="Open Sauce"/>
              </a:rPr>
              <a:t> 2021–2027, </a:t>
            </a:r>
            <a:r>
              <a:rPr lang="en-US" sz="1981" spc="99" dirty="0" err="1">
                <a:solidFill>
                  <a:srgbClr val="F2F7FA"/>
                </a:solidFill>
                <a:latin typeface="Open Sauce"/>
                <a:ea typeface="Open Sauce"/>
                <a:cs typeface="Open Sauce"/>
                <a:sym typeface="Open Sauce"/>
              </a:rPr>
              <a:t>Działanie</a:t>
            </a:r>
            <a:r>
              <a:rPr lang="en-US" sz="1981" spc="99" dirty="0">
                <a:solidFill>
                  <a:srgbClr val="F2F7FA"/>
                </a:solidFill>
                <a:latin typeface="Open Sauce"/>
                <a:ea typeface="Open Sauce"/>
                <a:cs typeface="Open Sauce"/>
                <a:sym typeface="Open Sauce"/>
              </a:rPr>
              <a:t> 04.13).</a:t>
            </a:r>
          </a:p>
        </p:txBody>
      </p:sp>
      <p:grpSp>
        <p:nvGrpSpPr>
          <p:cNvPr id="39" name="Grupa 38">
            <a:extLst>
              <a:ext uri="{FF2B5EF4-FFF2-40B4-BE49-F238E27FC236}">
                <a16:creationId xmlns:a16="http://schemas.microsoft.com/office/drawing/2014/main" id="{E2D98D3F-323E-4D2A-BD3F-43FA54D5C650}"/>
              </a:ext>
              <a:ext uri="{C183D7F6-B498-43B3-948B-1728B52AA6E4}">
                <adec:decorative xmlns:adec="http://schemas.microsoft.com/office/drawing/2017/decorative" val="1"/>
              </a:ext>
            </a:extLst>
          </p:cNvPr>
          <p:cNvGrpSpPr/>
          <p:nvPr/>
        </p:nvGrpSpPr>
        <p:grpSpPr>
          <a:xfrm>
            <a:off x="-3736473" y="-4778665"/>
            <a:ext cx="27172297" cy="21532690"/>
            <a:chOff x="-3736473" y="-4778665"/>
            <a:chExt cx="27172297" cy="21532690"/>
          </a:xfrm>
        </p:grpSpPr>
        <p:sp>
          <p:nvSpPr>
            <p:cNvPr id="22" name="Freeform 22">
              <a:extLst>
                <a:ext uri="{C183D7F6-B498-43B3-948B-1728B52AA6E4}">
                  <adec:decorative xmlns:adec="http://schemas.microsoft.com/office/drawing/2017/decorative" val="1"/>
                </a:ext>
              </a:extLst>
            </p:cNvPr>
            <p:cNvSpPr/>
            <p:nvPr/>
          </p:nvSpPr>
          <p:spPr>
            <a:xfrm rot="8287351">
              <a:off x="5446030" y="8741331"/>
              <a:ext cx="4645285" cy="5898577"/>
            </a:xfrm>
            <a:custGeom>
              <a:avLst/>
              <a:gdLst/>
              <a:ahLst/>
              <a:cxnLst/>
              <a:rect l="l" t="t" r="r" b="b"/>
              <a:pathLst>
                <a:path w="1223450" h="1553535">
                  <a:moveTo>
                    <a:pt x="0" y="0"/>
                  </a:moveTo>
                  <a:lnTo>
                    <a:pt x="1223450" y="0"/>
                  </a:lnTo>
                  <a:lnTo>
                    <a:pt x="1223450" y="1553535"/>
                  </a:lnTo>
                  <a:lnTo>
                    <a:pt x="0" y="1553535"/>
                  </a:lnTo>
                  <a:close/>
                </a:path>
              </a:pathLst>
            </a:custGeom>
            <a:gradFill rotWithShape="1">
              <a:gsLst>
                <a:gs pos="0">
                  <a:srgbClr val="FFFFFF">
                    <a:alpha val="100000"/>
                  </a:srgbClr>
                </a:gs>
                <a:gs pos="50000">
                  <a:srgbClr val="FFFFFF">
                    <a:alpha val="71000"/>
                  </a:srgbClr>
                </a:gs>
                <a:gs pos="100000">
                  <a:srgbClr val="0B51AE">
                    <a:alpha val="0"/>
                  </a:srgbClr>
                </a:gs>
              </a:gsLst>
              <a:lin ang="5400000"/>
            </a:gradFill>
          </p:spPr>
          <p:txBody>
            <a:bodyPr/>
            <a:lstStyle/>
            <a:p>
              <a:endParaRPr lang="pl-PL"/>
            </a:p>
          </p:txBody>
        </p:sp>
        <p:sp>
          <p:nvSpPr>
            <p:cNvPr id="3" name="Freeform 3">
              <a:extLst>
                <a:ext uri="{C183D7F6-B498-43B3-948B-1728B52AA6E4}">
                  <adec:decorative xmlns:adec="http://schemas.microsoft.com/office/drawing/2017/decorative" val="1"/>
                </a:ext>
              </a:extLst>
            </p:cNvPr>
            <p:cNvSpPr/>
            <p:nvPr/>
          </p:nvSpPr>
          <p:spPr>
            <a:xfrm rot="2700000">
              <a:off x="5259331" y="-784732"/>
              <a:ext cx="7315200" cy="3904488"/>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5">
                <a:alphaModFix amt="2000"/>
                <a:extLst>
                  <a:ext uri="{96DAC541-7B7A-43D3-8B79-37D633B846F1}">
                    <asvg:svgBlip xmlns:asvg="http://schemas.microsoft.com/office/drawing/2016/SVG/main" r:embed="rId6"/>
                  </a:ext>
                </a:extLst>
              </a:blip>
              <a:stretch>
                <a:fillRect/>
              </a:stretch>
            </a:blipFill>
          </p:spPr>
          <p:txBody>
            <a:bodyPr/>
            <a:lstStyle/>
            <a:p>
              <a:endParaRPr lang="pl-PL"/>
            </a:p>
          </p:txBody>
        </p:sp>
        <p:sp>
          <p:nvSpPr>
            <p:cNvPr id="2" name="Freeform 2">
              <a:extLst>
                <a:ext uri="{C183D7F6-B498-43B3-948B-1728B52AA6E4}">
                  <adec:decorative xmlns:adec="http://schemas.microsoft.com/office/drawing/2017/decorative" val="1"/>
                </a:ext>
              </a:extLst>
            </p:cNvPr>
            <p:cNvSpPr/>
            <p:nvPr/>
          </p:nvSpPr>
          <p:spPr>
            <a:xfrm rot="2486411">
              <a:off x="-3736473" y="7527737"/>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7">
                <a:alphaModFix amt="4000"/>
                <a:extLst>
                  <a:ext uri="{96DAC541-7B7A-43D3-8B79-37D633B846F1}">
                    <asvg:svgBlip xmlns:asvg="http://schemas.microsoft.com/office/drawing/2016/SVG/main" r:embed="rId8"/>
                  </a:ext>
                </a:extLst>
              </a:blip>
              <a:stretch>
                <a:fillRect/>
              </a:stretch>
            </a:blip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rot="2911606">
              <a:off x="10117146" y="-3117791"/>
              <a:ext cx="2989877" cy="23647479"/>
            </a:xfrm>
            <a:custGeom>
              <a:avLst/>
              <a:gdLst/>
              <a:ahLst/>
              <a:cxnLst/>
              <a:rect l="l" t="t" r="r" b="b"/>
              <a:pathLst>
                <a:path w="787457" h="6228143">
                  <a:moveTo>
                    <a:pt x="0" y="0"/>
                  </a:moveTo>
                  <a:lnTo>
                    <a:pt x="787457" y="0"/>
                  </a:lnTo>
                  <a:lnTo>
                    <a:pt x="787457" y="6228143"/>
                  </a:lnTo>
                  <a:lnTo>
                    <a:pt x="0" y="6228143"/>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8" name="Freeform 8">
              <a:extLst>
                <a:ext uri="{C183D7F6-B498-43B3-948B-1728B52AA6E4}">
                  <adec:decorative xmlns:adec="http://schemas.microsoft.com/office/drawing/2017/decorative" val="1"/>
                </a:ext>
              </a:extLst>
            </p:cNvPr>
            <p:cNvSpPr/>
            <p:nvPr/>
          </p:nvSpPr>
          <p:spPr>
            <a:xfrm rot="21454462">
              <a:off x="10425317" y="8024839"/>
              <a:ext cx="12308676" cy="2783053"/>
            </a:xfrm>
            <a:custGeom>
              <a:avLst/>
              <a:gdLst/>
              <a:ahLst/>
              <a:cxnLst/>
              <a:rect l="l" t="t" r="r" b="b"/>
              <a:pathLst>
                <a:path w="1572863" h="355632">
                  <a:moveTo>
                    <a:pt x="203200" y="355632"/>
                  </a:moveTo>
                  <a:lnTo>
                    <a:pt x="1369663" y="355632"/>
                  </a:lnTo>
                  <a:lnTo>
                    <a:pt x="1572863" y="0"/>
                  </a:lnTo>
                  <a:lnTo>
                    <a:pt x="0" y="0"/>
                  </a:lnTo>
                  <a:lnTo>
                    <a:pt x="203200" y="355632"/>
                  </a:ln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11" name="Freeform 11">
              <a:extLst>
                <a:ext uri="{C183D7F6-B498-43B3-948B-1728B52AA6E4}">
                  <adec:decorative xmlns:adec="http://schemas.microsoft.com/office/drawing/2017/decorative" val="1"/>
                </a:ext>
              </a:extLst>
            </p:cNvPr>
            <p:cNvSpPr/>
            <p:nvPr/>
          </p:nvSpPr>
          <p:spPr>
            <a:xfrm rot="8100000">
              <a:off x="14876196" y="-4778665"/>
              <a:ext cx="4584947" cy="9887645"/>
            </a:xfrm>
            <a:custGeom>
              <a:avLst/>
              <a:gdLst/>
              <a:ahLst/>
              <a:cxnLst/>
              <a:rect l="l" t="t" r="r" b="b"/>
              <a:pathLst>
                <a:path w="1207558" h="2604153">
                  <a:moveTo>
                    <a:pt x="0" y="0"/>
                  </a:moveTo>
                  <a:lnTo>
                    <a:pt x="1207558" y="0"/>
                  </a:lnTo>
                  <a:lnTo>
                    <a:pt x="1207558" y="2604153"/>
                  </a:lnTo>
                  <a:lnTo>
                    <a:pt x="0" y="2604153"/>
                  </a:lnTo>
                  <a:close/>
                </a:path>
              </a:pathLst>
            </a:custGeom>
            <a:gradFill rotWithShape="1">
              <a:gsLst>
                <a:gs pos="0">
                  <a:srgbClr val="0B5285">
                    <a:alpha val="100000"/>
                  </a:srgbClr>
                </a:gs>
                <a:gs pos="50000">
                  <a:srgbClr val="0B5285">
                    <a:alpha val="71000"/>
                  </a:srgbClr>
                </a:gs>
                <a:gs pos="100000">
                  <a:srgbClr val="0B51AE">
                    <a:alpha val="0"/>
                  </a:srgbClr>
                </a:gs>
              </a:gsLst>
              <a:lin ang="5400000"/>
            </a:gradFill>
          </p:spPr>
          <p:txBody>
            <a:bodyPr/>
            <a:lstStyle/>
            <a:p>
              <a:endParaRPr lang="pl-PL"/>
            </a:p>
          </p:txBody>
        </p:sp>
        <p:sp>
          <p:nvSpPr>
            <p:cNvPr id="14" name="Freeform 14">
              <a:extLst>
                <a:ext uri="{C183D7F6-B498-43B3-948B-1728B52AA6E4}">
                  <adec:decorative xmlns:adec="http://schemas.microsoft.com/office/drawing/2017/decorative" val="1"/>
                </a:ext>
              </a:extLst>
            </p:cNvPr>
            <p:cNvSpPr/>
            <p:nvPr/>
          </p:nvSpPr>
          <p:spPr>
            <a:xfrm rot="8853990">
              <a:off x="7397604" y="6866380"/>
              <a:ext cx="4584947" cy="9887645"/>
            </a:xfrm>
            <a:custGeom>
              <a:avLst/>
              <a:gdLst/>
              <a:ahLst/>
              <a:cxnLst/>
              <a:rect l="l" t="t" r="r" b="b"/>
              <a:pathLst>
                <a:path w="1207558" h="2604153">
                  <a:moveTo>
                    <a:pt x="0" y="0"/>
                  </a:moveTo>
                  <a:lnTo>
                    <a:pt x="1207558" y="0"/>
                  </a:lnTo>
                  <a:lnTo>
                    <a:pt x="1207558" y="2604153"/>
                  </a:lnTo>
                  <a:lnTo>
                    <a:pt x="0" y="2604153"/>
                  </a:lnTo>
                  <a:close/>
                </a:path>
              </a:pathLst>
            </a:custGeom>
            <a:gradFill rotWithShape="1">
              <a:gsLst>
                <a:gs pos="0">
                  <a:srgbClr val="0B5285">
                    <a:alpha val="100000"/>
                  </a:srgbClr>
                </a:gs>
                <a:gs pos="50000">
                  <a:srgbClr val="0B5285">
                    <a:alpha val="71000"/>
                  </a:srgbClr>
                </a:gs>
                <a:gs pos="100000">
                  <a:srgbClr val="0B51AE">
                    <a:alpha val="0"/>
                  </a:srgbClr>
                </a:gs>
              </a:gsLst>
              <a:lin ang="5400000"/>
            </a:gradFill>
          </p:spPr>
          <p:txBody>
            <a:bodyPr/>
            <a:lstStyle/>
            <a:p>
              <a:endParaRPr lang="pl-PL"/>
            </a:p>
          </p:txBody>
        </p:sp>
        <p:sp>
          <p:nvSpPr>
            <p:cNvPr id="16" name="Freeform 16">
              <a:extLst>
                <a:ext uri="{C183D7F6-B498-43B3-948B-1728B52AA6E4}">
                  <adec:decorative xmlns:adec="http://schemas.microsoft.com/office/drawing/2017/decorative" val="1"/>
                </a:ext>
              </a:extLst>
            </p:cNvPr>
            <p:cNvSpPr/>
            <p:nvPr/>
          </p:nvSpPr>
          <p:spPr>
            <a:xfrm>
              <a:off x="17623526" y="5946510"/>
              <a:ext cx="1328947" cy="1328947"/>
            </a:xfrm>
            <a:custGeom>
              <a:avLst/>
              <a:gdLst/>
              <a:ahLst/>
              <a:cxnLst/>
              <a:rect l="l" t="t" r="r" b="b"/>
              <a:pathLst>
                <a:path w="1328947" h="1328947">
                  <a:moveTo>
                    <a:pt x="0" y="0"/>
                  </a:moveTo>
                  <a:lnTo>
                    <a:pt x="1328948" y="0"/>
                  </a:lnTo>
                  <a:lnTo>
                    <a:pt x="1328948" y="1328947"/>
                  </a:lnTo>
                  <a:lnTo>
                    <a:pt x="0" y="13289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l-PL"/>
            </a:p>
          </p:txBody>
        </p:sp>
        <p:sp>
          <p:nvSpPr>
            <p:cNvPr id="17" name="Freeform 17">
              <a:extLst>
                <a:ext uri="{C183D7F6-B498-43B3-948B-1728B52AA6E4}">
                  <adec:decorative xmlns:adec="http://schemas.microsoft.com/office/drawing/2017/decorative" val="1"/>
                </a:ext>
              </a:extLst>
            </p:cNvPr>
            <p:cNvSpPr/>
            <p:nvPr/>
          </p:nvSpPr>
          <p:spPr>
            <a:xfrm>
              <a:off x="-258854" y="1327063"/>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pl-PL"/>
            </a:p>
          </p:txBody>
        </p:sp>
        <p:sp>
          <p:nvSpPr>
            <p:cNvPr id="19" name="Freeform 19">
              <a:extLst>
                <a:ext uri="{C183D7F6-B498-43B3-948B-1728B52AA6E4}">
                  <adec:decorative xmlns:adec="http://schemas.microsoft.com/office/drawing/2017/decorative" val="1"/>
                </a:ext>
              </a:extLst>
            </p:cNvPr>
            <p:cNvSpPr/>
            <p:nvPr/>
          </p:nvSpPr>
          <p:spPr>
            <a:xfrm rot="8100000">
              <a:off x="17477136" y="-2589616"/>
              <a:ext cx="3158636" cy="6487180"/>
            </a:xfrm>
            <a:custGeom>
              <a:avLst/>
              <a:gdLst/>
              <a:ahLst/>
              <a:cxnLst/>
              <a:rect l="l" t="t" r="r" b="b"/>
              <a:pathLst>
                <a:path w="831904" h="1708558">
                  <a:moveTo>
                    <a:pt x="0" y="0"/>
                  </a:moveTo>
                  <a:lnTo>
                    <a:pt x="831904" y="0"/>
                  </a:lnTo>
                  <a:lnTo>
                    <a:pt x="831904" y="1708558"/>
                  </a:lnTo>
                  <a:lnTo>
                    <a:pt x="0" y="1708558"/>
                  </a:lnTo>
                  <a:close/>
                </a:path>
              </a:pathLst>
            </a:custGeom>
            <a:gradFill rotWithShape="1">
              <a:gsLst>
                <a:gs pos="0">
                  <a:srgbClr val="FFFFFF">
                    <a:alpha val="100000"/>
                  </a:srgbClr>
                </a:gs>
                <a:gs pos="50000">
                  <a:srgbClr val="FFFFFF">
                    <a:alpha val="71000"/>
                  </a:srgbClr>
                </a:gs>
                <a:gs pos="100000">
                  <a:srgbClr val="0B51AE">
                    <a:alpha val="0"/>
                  </a:srgbClr>
                </a:gs>
              </a:gsLst>
              <a:lin ang="5400000"/>
            </a:gradFill>
          </p:spPr>
          <p:txBody>
            <a:bodyPr/>
            <a:lstStyle/>
            <a:p>
              <a:endParaRPr lang="pl-PL"/>
            </a:p>
          </p:txBody>
        </p:sp>
        <p:sp>
          <p:nvSpPr>
            <p:cNvPr id="25" name="AutoShape 25">
              <a:extLst>
                <a:ext uri="{C183D7F6-B498-43B3-948B-1728B52AA6E4}">
                  <adec:decorative xmlns:adec="http://schemas.microsoft.com/office/drawing/2017/decorative" val="1"/>
                </a:ext>
              </a:extLst>
            </p:cNvPr>
            <p:cNvSpPr/>
            <p:nvPr/>
          </p:nvSpPr>
          <p:spPr>
            <a:xfrm>
              <a:off x="483850" y="5514980"/>
              <a:ext cx="11741500" cy="0"/>
            </a:xfrm>
            <a:prstGeom prst="line">
              <a:avLst/>
            </a:prstGeom>
            <a:ln w="38100" cap="flat">
              <a:solidFill>
                <a:srgbClr val="0F5995"/>
              </a:solidFill>
              <a:prstDash val="solid"/>
              <a:headEnd type="none" w="sm" len="sm"/>
              <a:tailEnd type="none" w="sm" len="sm"/>
            </a:ln>
          </p:spPr>
          <p:txBody>
            <a:bodyPr/>
            <a:lstStyle/>
            <a:p>
              <a:endParaRPr lang="pl-PL"/>
            </a:p>
          </p:txBody>
        </p:sp>
        <p:sp>
          <p:nvSpPr>
            <p:cNvPr id="26" name="Freeform 26">
              <a:extLst>
                <a:ext uri="{C183D7F6-B498-43B3-948B-1728B52AA6E4}">
                  <adec:decorative xmlns:adec="http://schemas.microsoft.com/office/drawing/2017/decorative" val="1"/>
                </a:ext>
              </a:extLst>
            </p:cNvPr>
            <p:cNvSpPr/>
            <p:nvPr/>
          </p:nvSpPr>
          <p:spPr>
            <a:xfrm>
              <a:off x="7226759" y="7464994"/>
              <a:ext cx="2595839" cy="2592594"/>
            </a:xfrm>
            <a:custGeom>
              <a:avLst/>
              <a:gdLst/>
              <a:ahLst/>
              <a:cxnLst/>
              <a:rect l="l" t="t" r="r" b="b"/>
              <a:pathLst>
                <a:path w="2595839" h="2592594">
                  <a:moveTo>
                    <a:pt x="0" y="0"/>
                  </a:moveTo>
                  <a:lnTo>
                    <a:pt x="2595838" y="0"/>
                  </a:lnTo>
                  <a:lnTo>
                    <a:pt x="2595838" y="2592594"/>
                  </a:lnTo>
                  <a:lnTo>
                    <a:pt x="0" y="2592594"/>
                  </a:lnTo>
                  <a:lnTo>
                    <a:pt x="0" y="0"/>
                  </a:lnTo>
                  <a:close/>
                </a:path>
              </a:pathLst>
            </a:custGeom>
            <a:blipFill>
              <a:blip r:embed="rId11"/>
              <a:stretch>
                <a:fillRect/>
              </a:stretch>
            </a:blipFill>
          </p:spPr>
          <p:txBody>
            <a:bodyPr/>
            <a:lstStyle/>
            <a:p>
              <a:endParaRPr lang="pl-PL"/>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a 20">
            <a:extLst>
              <a:ext uri="{FF2B5EF4-FFF2-40B4-BE49-F238E27FC236}">
                <a16:creationId xmlns:a16="http://schemas.microsoft.com/office/drawing/2014/main" id="{1E732FEB-D622-D90F-3429-998ABF3C8D2F}"/>
              </a:ext>
              <a:ext uri="{C183D7F6-B498-43B3-948B-1728B52AA6E4}">
                <adec:decorative xmlns:adec="http://schemas.microsoft.com/office/drawing/2017/decorative" val="1"/>
              </a:ext>
            </a:extLst>
          </p:cNvPr>
          <p:cNvGrpSpPr/>
          <p:nvPr/>
        </p:nvGrpSpPr>
        <p:grpSpPr>
          <a:xfrm>
            <a:off x="-4222568" y="-506808"/>
            <a:ext cx="22918993" cy="13477373"/>
            <a:chOff x="-4222568" y="-506808"/>
            <a:chExt cx="22918993" cy="13477373"/>
          </a:xfrm>
        </p:grpSpPr>
        <p:sp>
          <p:nvSpPr>
            <p:cNvPr id="10" name="Freeform 10">
              <a:extLst>
                <a:ext uri="{C183D7F6-B498-43B3-948B-1728B52AA6E4}">
                  <adec:decorative xmlns:adec="http://schemas.microsoft.com/office/drawing/2017/decorative" val="1"/>
                </a:ext>
              </a:extLst>
            </p:cNvPr>
            <p:cNvSpPr/>
            <p:nvPr/>
          </p:nvSpPr>
          <p:spPr>
            <a:xfrm>
              <a:off x="1028700" y="5956281"/>
              <a:ext cx="7487966" cy="2161552"/>
            </a:xfrm>
            <a:custGeom>
              <a:avLst/>
              <a:gdLst/>
              <a:ahLst/>
              <a:cxnLst/>
              <a:rect l="l" t="t" r="r" b="b"/>
              <a:pathLst>
                <a:path w="1972139" h="569298">
                  <a:moveTo>
                    <a:pt x="67204" y="0"/>
                  </a:moveTo>
                  <a:lnTo>
                    <a:pt x="1904935" y="0"/>
                  </a:lnTo>
                  <a:cubicBezTo>
                    <a:pt x="1922759" y="0"/>
                    <a:pt x="1939852" y="7080"/>
                    <a:pt x="1952456" y="19684"/>
                  </a:cubicBezTo>
                  <a:cubicBezTo>
                    <a:pt x="1965059" y="32287"/>
                    <a:pt x="1972139" y="49381"/>
                    <a:pt x="1972139" y="67204"/>
                  </a:cubicBezTo>
                  <a:lnTo>
                    <a:pt x="1972139" y="502093"/>
                  </a:lnTo>
                  <a:cubicBezTo>
                    <a:pt x="1972139" y="519917"/>
                    <a:pt x="1965059" y="537011"/>
                    <a:pt x="1952456" y="549614"/>
                  </a:cubicBezTo>
                  <a:cubicBezTo>
                    <a:pt x="1939852" y="562217"/>
                    <a:pt x="1922759" y="569298"/>
                    <a:pt x="1904935" y="569298"/>
                  </a:cubicBezTo>
                  <a:lnTo>
                    <a:pt x="67204" y="569298"/>
                  </a:lnTo>
                  <a:cubicBezTo>
                    <a:pt x="30088" y="569298"/>
                    <a:pt x="0" y="539209"/>
                    <a:pt x="0" y="502093"/>
                  </a:cubicBezTo>
                  <a:lnTo>
                    <a:pt x="0" y="67204"/>
                  </a:lnTo>
                  <a:cubicBezTo>
                    <a:pt x="0" y="49381"/>
                    <a:pt x="7080" y="32287"/>
                    <a:pt x="19684" y="19684"/>
                  </a:cubicBezTo>
                  <a:cubicBezTo>
                    <a:pt x="32287" y="7080"/>
                    <a:pt x="49381" y="0"/>
                    <a:pt x="67204" y="0"/>
                  </a:cubicBezTo>
                  <a:close/>
                </a:path>
              </a:pathLst>
            </a:custGeom>
            <a:solidFill>
              <a:srgbClr val="0071BC"/>
            </a:solidFill>
          </p:spPr>
          <p:txBody>
            <a:bodyPr/>
            <a:lstStyle/>
            <a:p>
              <a:endParaRPr lang="pl-PL"/>
            </a:p>
          </p:txBody>
        </p:sp>
        <p:sp>
          <p:nvSpPr>
            <p:cNvPr id="3" name="Freeform 3">
              <a:extLst>
                <a:ext uri="{C183D7F6-B498-43B3-948B-1728B52AA6E4}">
                  <adec:decorative xmlns:adec="http://schemas.microsoft.com/office/drawing/2017/decorative" val="1"/>
                </a:ext>
              </a:extLst>
            </p:cNvPr>
            <p:cNvSpPr/>
            <p:nvPr/>
          </p:nvSpPr>
          <p:spPr>
            <a:xfrm>
              <a:off x="15822174" y="-431599"/>
              <a:ext cx="2874251" cy="13038508"/>
            </a:xfrm>
            <a:custGeom>
              <a:avLst/>
              <a:gdLst/>
              <a:ahLst/>
              <a:cxnLst/>
              <a:rect l="l" t="t" r="r" b="b"/>
              <a:pathLst>
                <a:path w="757004" h="3434010">
                  <a:moveTo>
                    <a:pt x="0" y="0"/>
                  </a:moveTo>
                  <a:lnTo>
                    <a:pt x="757004" y="0"/>
                  </a:lnTo>
                  <a:lnTo>
                    <a:pt x="757004"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6" name="Freeform 6">
              <a:extLst>
                <a:ext uri="{C183D7F6-B498-43B3-948B-1728B52AA6E4}">
                  <adec:decorative xmlns:adec="http://schemas.microsoft.com/office/drawing/2017/decorative" val="1"/>
                </a:ext>
              </a:extLst>
            </p:cNvPr>
            <p:cNvSpPr/>
            <p:nvPr/>
          </p:nvSpPr>
          <p:spPr>
            <a:xfrm>
              <a:off x="10221308" y="1028700"/>
              <a:ext cx="6776682" cy="9068222"/>
            </a:xfrm>
            <a:custGeom>
              <a:avLst/>
              <a:gdLst/>
              <a:ahLst/>
              <a:cxnLst/>
              <a:rect l="l" t="t" r="r" b="b"/>
              <a:pathLst>
                <a:path w="1575892" h="2108782">
                  <a:moveTo>
                    <a:pt x="57122" y="0"/>
                  </a:moveTo>
                  <a:lnTo>
                    <a:pt x="1518771" y="0"/>
                  </a:lnTo>
                  <a:cubicBezTo>
                    <a:pt x="1533920" y="0"/>
                    <a:pt x="1548449" y="6018"/>
                    <a:pt x="1559162" y="16731"/>
                  </a:cubicBezTo>
                  <a:cubicBezTo>
                    <a:pt x="1569874" y="27443"/>
                    <a:pt x="1575892" y="41972"/>
                    <a:pt x="1575892" y="57122"/>
                  </a:cubicBezTo>
                  <a:lnTo>
                    <a:pt x="1575892" y="2051660"/>
                  </a:lnTo>
                  <a:cubicBezTo>
                    <a:pt x="1575892" y="2066810"/>
                    <a:pt x="1569874" y="2081339"/>
                    <a:pt x="1559162" y="2092051"/>
                  </a:cubicBezTo>
                  <a:cubicBezTo>
                    <a:pt x="1548449" y="2102764"/>
                    <a:pt x="1533920" y="2108782"/>
                    <a:pt x="1518771" y="2108782"/>
                  </a:cubicBezTo>
                  <a:lnTo>
                    <a:pt x="57122" y="2108782"/>
                  </a:lnTo>
                  <a:cubicBezTo>
                    <a:pt x="41972" y="2108782"/>
                    <a:pt x="27443" y="2102764"/>
                    <a:pt x="16731" y="2092051"/>
                  </a:cubicBezTo>
                  <a:cubicBezTo>
                    <a:pt x="6018" y="2081339"/>
                    <a:pt x="0" y="2066810"/>
                    <a:pt x="0" y="2051660"/>
                  </a:cubicBezTo>
                  <a:lnTo>
                    <a:pt x="0" y="57122"/>
                  </a:lnTo>
                  <a:cubicBezTo>
                    <a:pt x="0" y="41972"/>
                    <a:pt x="6018" y="27443"/>
                    <a:pt x="16731" y="16731"/>
                  </a:cubicBezTo>
                  <a:cubicBezTo>
                    <a:pt x="27443" y="6018"/>
                    <a:pt x="41972" y="0"/>
                    <a:pt x="57122"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8" name="Freeform 8">
              <a:extLst>
                <a:ext uri="{C183D7F6-B498-43B3-948B-1728B52AA6E4}">
                  <adec:decorative xmlns:adec="http://schemas.microsoft.com/office/drawing/2017/decorative" val="1"/>
                </a:ext>
              </a:extLst>
            </p:cNvPr>
            <p:cNvSpPr/>
            <p:nvPr/>
          </p:nvSpPr>
          <p:spPr>
            <a:xfrm rot="2486411">
              <a:off x="-4222568" y="8891409"/>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2">
                <a:alphaModFix amt="4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13" name="Freeform 13">
              <a:extLst>
                <a:ext uri="{C183D7F6-B498-43B3-948B-1728B52AA6E4}">
                  <adec:decorative xmlns:adec="http://schemas.microsoft.com/office/drawing/2017/decorative" val="1"/>
                </a:ext>
              </a:extLst>
            </p:cNvPr>
            <p:cNvSpPr/>
            <p:nvPr/>
          </p:nvSpPr>
          <p:spPr>
            <a:xfrm>
              <a:off x="10328642" y="-506808"/>
              <a:ext cx="1199922" cy="4457736"/>
            </a:xfrm>
            <a:custGeom>
              <a:avLst/>
              <a:gdLst/>
              <a:ahLst/>
              <a:cxnLst/>
              <a:rect l="l" t="t" r="r" b="b"/>
              <a:pathLst>
                <a:path w="316029" h="1174054">
                  <a:moveTo>
                    <a:pt x="0" y="0"/>
                  </a:moveTo>
                  <a:lnTo>
                    <a:pt x="316029" y="0"/>
                  </a:lnTo>
                  <a:lnTo>
                    <a:pt x="316029" y="1174054"/>
                  </a:lnTo>
                  <a:lnTo>
                    <a:pt x="0" y="1174054"/>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16" name="Freeform 16">
              <a:extLst>
                <a:ext uri="{C183D7F6-B498-43B3-948B-1728B52AA6E4}">
                  <adec:decorative xmlns:adec="http://schemas.microsoft.com/office/drawing/2017/decorative" val="1"/>
                </a:ext>
              </a:extLst>
            </p:cNvPr>
            <p:cNvSpPr/>
            <p:nvPr/>
          </p:nvSpPr>
          <p:spPr>
            <a:xfrm>
              <a:off x="8077485" y="9258300"/>
              <a:ext cx="1066515" cy="1066515"/>
            </a:xfrm>
            <a:custGeom>
              <a:avLst/>
              <a:gdLst/>
              <a:ahLst/>
              <a:cxnLst/>
              <a:rect l="l" t="t" r="r" b="b"/>
              <a:pathLst>
                <a:path w="1066515" h="1066515">
                  <a:moveTo>
                    <a:pt x="0" y="0"/>
                  </a:moveTo>
                  <a:lnTo>
                    <a:pt x="1066515" y="0"/>
                  </a:lnTo>
                  <a:lnTo>
                    <a:pt x="1066515" y="1066515"/>
                  </a:lnTo>
                  <a:lnTo>
                    <a:pt x="0" y="10665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grpSp>
      <p:sp>
        <p:nvSpPr>
          <p:cNvPr id="18" name="TextBox 18"/>
          <p:cNvSpPr txBox="1">
            <a:spLocks noGrp="1"/>
          </p:cNvSpPr>
          <p:nvPr>
            <p:ph type="title" idx="4294967295"/>
          </p:nvPr>
        </p:nvSpPr>
        <p:spPr>
          <a:xfrm>
            <a:off x="1028700" y="990600"/>
            <a:ext cx="8115300" cy="7107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743"/>
              </a:lnSpc>
              <a:spcBef>
                <a:spcPts val="0"/>
              </a:spcBef>
              <a:spcAft>
                <a:spcPts val="0"/>
              </a:spcAft>
              <a:buClrTx/>
              <a:buSzTx/>
              <a:buFontTx/>
              <a:buNone/>
              <a:tabLst/>
              <a:defRPr/>
            </a:pPr>
            <a:r>
              <a:rPr kumimoji="0" lang="en-US" sz="4417"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Dzienne</a:t>
            </a:r>
            <a:r>
              <a:rPr kumimoji="0" lang="en-US" sz="4417"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417"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Domy</a:t>
            </a:r>
            <a:r>
              <a:rPr kumimoji="0" lang="en-US" sz="4417"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417"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Pomocy</a:t>
            </a:r>
            <a:r>
              <a:rPr kumimoji="0" lang="en-US" sz="4417"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(DDP)</a:t>
            </a:r>
          </a:p>
        </p:txBody>
      </p:sp>
      <p:sp>
        <p:nvSpPr>
          <p:cNvPr id="19" name="TextBox 19"/>
          <p:cNvSpPr txBox="1"/>
          <p:nvPr/>
        </p:nvSpPr>
        <p:spPr>
          <a:xfrm>
            <a:off x="730412" y="1942166"/>
            <a:ext cx="8711876" cy="2924070"/>
          </a:xfrm>
          <a:prstGeom prst="rect">
            <a:avLst/>
          </a:prstGeom>
        </p:spPr>
        <p:txBody>
          <a:bodyPr lIns="0" tIns="0" rIns="0" bIns="0" rtlCol="0" anchor="t">
            <a:spAutoFit/>
          </a:bodyPr>
          <a:lstStyle/>
          <a:p>
            <a:pPr marL="447533" lvl="1" indent="-223767" algn="l">
              <a:lnSpc>
                <a:spcPts val="4746"/>
              </a:lnSpc>
              <a:buFont typeface="Arial"/>
              <a:buChar char="•"/>
            </a:pPr>
            <a:r>
              <a:rPr lang="en-US" sz="2200" dirty="0">
                <a:solidFill>
                  <a:srgbClr val="000000"/>
                </a:solidFill>
                <a:latin typeface="Open Sauce"/>
                <a:ea typeface="Open Sauce"/>
                <a:cs typeface="Open Sauce"/>
                <a:sym typeface="Open Sauce"/>
              </a:rPr>
              <a:t>W 2024 r</a:t>
            </a:r>
            <a:r>
              <a:rPr lang="pl-PL" sz="2200" dirty="0">
                <a:solidFill>
                  <a:srgbClr val="000000"/>
                </a:solidFill>
                <a:latin typeface="Open Sauce"/>
                <a:ea typeface="Open Sauce"/>
                <a:cs typeface="Open Sauce"/>
                <a:sym typeface="Open Sauce"/>
              </a:rPr>
              <a:t>oku</a:t>
            </a:r>
            <a:r>
              <a:rPr lang="en-US" sz="2200" dirty="0">
                <a:solidFill>
                  <a:srgbClr val="000000"/>
                </a:solidFill>
                <a:latin typeface="Open Sauce"/>
                <a:ea typeface="Open Sauce"/>
                <a:cs typeface="Open Sauce"/>
                <a:sym typeface="Open Sauce"/>
              </a:rPr>
              <a:t> DDP </a:t>
            </a:r>
            <a:r>
              <a:rPr lang="en-US" sz="2200" dirty="0" err="1">
                <a:solidFill>
                  <a:srgbClr val="000000"/>
                </a:solidFill>
                <a:latin typeface="Open Sauce"/>
                <a:ea typeface="Open Sauce"/>
                <a:cs typeface="Open Sauce"/>
                <a:sym typeface="Open Sauce"/>
              </a:rPr>
              <a:t>funkcjonowały</a:t>
            </a:r>
            <a:r>
              <a:rPr lang="en-US" sz="2200" dirty="0">
                <a:solidFill>
                  <a:srgbClr val="000000"/>
                </a:solidFill>
                <a:latin typeface="Open Sauce"/>
                <a:ea typeface="Open Sauce"/>
                <a:cs typeface="Open Sauce"/>
                <a:sym typeface="Open Sauce"/>
              </a:rPr>
              <a:t> w </a:t>
            </a:r>
            <a:r>
              <a:rPr lang="en-US" sz="2200" b="1" dirty="0">
                <a:solidFill>
                  <a:srgbClr val="000000"/>
                </a:solidFill>
                <a:latin typeface="Open Sauce Bold"/>
                <a:ea typeface="Open Sauce Bold"/>
                <a:cs typeface="Open Sauce Bold"/>
                <a:sym typeface="Open Sauce Bold"/>
              </a:rPr>
              <a:t>7 z 17 </a:t>
            </a:r>
            <a:r>
              <a:rPr lang="en-US" sz="2200" b="1" dirty="0" err="1">
                <a:solidFill>
                  <a:srgbClr val="000000"/>
                </a:solidFill>
                <a:latin typeface="Open Sauce Bold"/>
                <a:ea typeface="Open Sauce Bold"/>
                <a:cs typeface="Open Sauce Bold"/>
                <a:sym typeface="Open Sauce Bold"/>
              </a:rPr>
              <a:t>powiatów</a:t>
            </a:r>
            <a:r>
              <a:rPr lang="en-US" sz="2200" dirty="0">
                <a:solidFill>
                  <a:srgbClr val="000000"/>
                </a:solidFill>
                <a:latin typeface="Open Sauce"/>
                <a:ea typeface="Open Sauce"/>
                <a:cs typeface="Open Sauce"/>
                <a:sym typeface="Open Sauce"/>
              </a:rPr>
              <a:t>.</a:t>
            </a:r>
          </a:p>
          <a:p>
            <a:pPr marL="447533" lvl="1" indent="-223767" algn="l">
              <a:lnSpc>
                <a:spcPts val="4746"/>
              </a:lnSpc>
              <a:buFont typeface="Arial"/>
              <a:buChar char="•"/>
            </a:pPr>
            <a:r>
              <a:rPr lang="en-US" sz="2200" dirty="0">
                <a:solidFill>
                  <a:srgbClr val="000000"/>
                </a:solidFill>
                <a:latin typeface="Open Sauce"/>
                <a:ea typeface="Open Sauce"/>
                <a:cs typeface="Open Sauce"/>
                <a:sym typeface="Open Sauce"/>
              </a:rPr>
              <a:t>W </a:t>
            </a:r>
            <a:r>
              <a:rPr lang="en-US" sz="2200" b="1" dirty="0">
                <a:solidFill>
                  <a:srgbClr val="000000"/>
                </a:solidFill>
                <a:latin typeface="Open Sauce Bold"/>
                <a:ea typeface="Open Sauce Bold"/>
                <a:cs typeface="Open Sauce Bold"/>
                <a:sym typeface="Open Sauce Bold"/>
              </a:rPr>
              <a:t>10 </a:t>
            </a:r>
            <a:r>
              <a:rPr lang="en-US" sz="2200" b="1" dirty="0" err="1">
                <a:solidFill>
                  <a:srgbClr val="000000"/>
                </a:solidFill>
                <a:latin typeface="Open Sauce Bold"/>
                <a:ea typeface="Open Sauce Bold"/>
                <a:cs typeface="Open Sauce Bold"/>
                <a:sym typeface="Open Sauce Bold"/>
              </a:rPr>
              <a:t>powiatach</a:t>
            </a:r>
            <a:r>
              <a:rPr lang="en-US" sz="2200" dirty="0">
                <a:solidFill>
                  <a:srgbClr val="000000"/>
                </a:solidFill>
                <a:latin typeface="Open Sauce"/>
                <a:ea typeface="Open Sauce"/>
                <a:cs typeface="Open Sauce"/>
                <a:sym typeface="Open Sauce"/>
              </a:rPr>
              <a:t> </a:t>
            </a:r>
            <a:r>
              <a:rPr lang="en-US" sz="2200" dirty="0" err="1">
                <a:solidFill>
                  <a:srgbClr val="000000"/>
                </a:solidFill>
                <a:latin typeface="Open Sauce"/>
                <a:ea typeface="Open Sauce"/>
                <a:cs typeface="Open Sauce"/>
                <a:sym typeface="Open Sauce"/>
              </a:rPr>
              <a:t>nie</a:t>
            </a:r>
            <a:r>
              <a:rPr lang="en-US" sz="2200" dirty="0">
                <a:solidFill>
                  <a:srgbClr val="000000"/>
                </a:solidFill>
                <a:latin typeface="Open Sauce"/>
                <a:ea typeface="Open Sauce"/>
                <a:cs typeface="Open Sauce"/>
                <a:sym typeface="Open Sauce"/>
              </a:rPr>
              <a:t> </a:t>
            </a:r>
            <a:r>
              <a:rPr lang="en-US" sz="2200" dirty="0" err="1">
                <a:solidFill>
                  <a:srgbClr val="000000"/>
                </a:solidFill>
                <a:latin typeface="Open Sauce"/>
                <a:ea typeface="Open Sauce"/>
                <a:cs typeface="Open Sauce"/>
                <a:sym typeface="Open Sauce"/>
              </a:rPr>
              <a:t>istniała</a:t>
            </a:r>
            <a:r>
              <a:rPr lang="en-US" sz="2200" dirty="0">
                <a:solidFill>
                  <a:srgbClr val="000000"/>
                </a:solidFill>
                <a:latin typeface="Open Sauce"/>
                <a:ea typeface="Open Sauce"/>
                <a:cs typeface="Open Sauce"/>
                <a:sym typeface="Open Sauce"/>
              </a:rPr>
              <a:t> ani </a:t>
            </a:r>
            <a:r>
              <a:rPr lang="en-US" sz="2200" dirty="0" err="1">
                <a:solidFill>
                  <a:srgbClr val="000000"/>
                </a:solidFill>
                <a:latin typeface="Open Sauce"/>
                <a:ea typeface="Open Sauce"/>
                <a:cs typeface="Open Sauce"/>
                <a:sym typeface="Open Sauce"/>
              </a:rPr>
              <a:t>jedna</a:t>
            </a:r>
            <a:r>
              <a:rPr lang="en-US" sz="2200" dirty="0">
                <a:solidFill>
                  <a:srgbClr val="000000"/>
                </a:solidFill>
                <a:latin typeface="Open Sauce"/>
                <a:ea typeface="Open Sauce"/>
                <a:cs typeface="Open Sauce"/>
                <a:sym typeface="Open Sauce"/>
              </a:rPr>
              <a:t> taka </a:t>
            </a:r>
            <a:r>
              <a:rPr lang="en-US" sz="2200" dirty="0" err="1">
                <a:solidFill>
                  <a:srgbClr val="000000"/>
                </a:solidFill>
                <a:latin typeface="Open Sauce"/>
                <a:ea typeface="Open Sauce"/>
                <a:cs typeface="Open Sauce"/>
                <a:sym typeface="Open Sauce"/>
              </a:rPr>
              <a:t>placówka</a:t>
            </a:r>
            <a:r>
              <a:rPr lang="en-US" sz="2200" dirty="0">
                <a:solidFill>
                  <a:srgbClr val="000000"/>
                </a:solidFill>
                <a:latin typeface="Open Sauce"/>
                <a:ea typeface="Open Sauce"/>
                <a:cs typeface="Open Sauce"/>
                <a:sym typeface="Open Sauce"/>
              </a:rPr>
              <a:t>.</a:t>
            </a:r>
          </a:p>
          <a:p>
            <a:pPr marL="447533" lvl="1" indent="-223767" algn="l">
              <a:lnSpc>
                <a:spcPts val="4746"/>
              </a:lnSpc>
              <a:buFont typeface="Arial"/>
              <a:buChar char="•"/>
            </a:pPr>
            <a:r>
              <a:rPr lang="en-US" sz="2200" dirty="0" err="1">
                <a:solidFill>
                  <a:srgbClr val="000000"/>
                </a:solidFill>
                <a:latin typeface="Open Sauce"/>
                <a:ea typeface="Open Sauce"/>
                <a:cs typeface="Open Sauce"/>
                <a:sym typeface="Open Sauce"/>
              </a:rPr>
              <a:t>Dostępność</a:t>
            </a:r>
            <a:r>
              <a:rPr lang="en-US" sz="2200" dirty="0">
                <a:solidFill>
                  <a:srgbClr val="000000"/>
                </a:solidFill>
                <a:latin typeface="Open Sauce"/>
                <a:ea typeface="Open Sauce"/>
                <a:cs typeface="Open Sauce"/>
                <a:sym typeface="Open Sauce"/>
              </a:rPr>
              <a:t> </a:t>
            </a:r>
            <a:r>
              <a:rPr lang="en-US" sz="2200" dirty="0" err="1">
                <a:solidFill>
                  <a:srgbClr val="000000"/>
                </a:solidFill>
                <a:latin typeface="Open Sauce"/>
                <a:ea typeface="Open Sauce"/>
                <a:cs typeface="Open Sauce"/>
                <a:sym typeface="Open Sauce"/>
              </a:rPr>
              <a:t>waha</a:t>
            </a:r>
            <a:r>
              <a:rPr lang="en-US" sz="2200" dirty="0">
                <a:solidFill>
                  <a:srgbClr val="000000"/>
                </a:solidFill>
                <a:latin typeface="Open Sauce"/>
                <a:ea typeface="Open Sauce"/>
                <a:cs typeface="Open Sauce"/>
                <a:sym typeface="Open Sauce"/>
              </a:rPr>
              <a:t> </a:t>
            </a:r>
            <a:r>
              <a:rPr lang="en-US" sz="2200" dirty="0" err="1">
                <a:solidFill>
                  <a:srgbClr val="000000"/>
                </a:solidFill>
                <a:latin typeface="Open Sauce"/>
                <a:ea typeface="Open Sauce"/>
                <a:cs typeface="Open Sauce"/>
                <a:sym typeface="Open Sauce"/>
              </a:rPr>
              <a:t>się</a:t>
            </a:r>
            <a:r>
              <a:rPr lang="en-US" sz="2200" dirty="0">
                <a:solidFill>
                  <a:srgbClr val="000000"/>
                </a:solidFill>
                <a:latin typeface="Open Sauce"/>
                <a:ea typeface="Open Sauce"/>
                <a:cs typeface="Open Sauce"/>
                <a:sym typeface="Open Sauce"/>
              </a:rPr>
              <a:t> od ok. </a:t>
            </a:r>
            <a:r>
              <a:rPr lang="en-US" sz="2200" b="1" dirty="0">
                <a:solidFill>
                  <a:srgbClr val="000000"/>
                </a:solidFill>
                <a:latin typeface="Open Sauce Bold"/>
                <a:ea typeface="Open Sauce Bold"/>
                <a:cs typeface="Open Sauce Bold"/>
                <a:sym typeface="Open Sauce Bold"/>
              </a:rPr>
              <a:t>1,9 </a:t>
            </a:r>
            <a:r>
              <a:rPr lang="en-US" sz="2200" b="1" dirty="0" err="1">
                <a:solidFill>
                  <a:srgbClr val="000000"/>
                </a:solidFill>
                <a:latin typeface="Open Sauce Bold"/>
                <a:ea typeface="Open Sauce Bold"/>
                <a:cs typeface="Open Sauce Bold"/>
                <a:sym typeface="Open Sauce Bold"/>
              </a:rPr>
              <a:t>miejsca</a:t>
            </a:r>
            <a:r>
              <a:rPr lang="en-US" sz="2200" b="1" dirty="0">
                <a:solidFill>
                  <a:srgbClr val="000000"/>
                </a:solidFill>
                <a:latin typeface="Open Sauce Bold"/>
                <a:ea typeface="Open Sauce Bold"/>
                <a:cs typeface="Open Sauce Bold"/>
                <a:sym typeface="Open Sauce Bold"/>
              </a:rPr>
              <a:t> </a:t>
            </a:r>
            <a:r>
              <a:rPr lang="en-US" sz="2200" b="1" dirty="0" err="1">
                <a:solidFill>
                  <a:srgbClr val="000000"/>
                </a:solidFill>
                <a:latin typeface="Open Sauce Bold"/>
                <a:ea typeface="Open Sauce Bold"/>
                <a:cs typeface="Open Sauce Bold"/>
                <a:sym typeface="Open Sauce Bold"/>
              </a:rPr>
              <a:t>na</a:t>
            </a:r>
            <a:r>
              <a:rPr lang="en-US" sz="2200" b="1" dirty="0">
                <a:solidFill>
                  <a:srgbClr val="000000"/>
                </a:solidFill>
                <a:latin typeface="Open Sauce Bold"/>
                <a:ea typeface="Open Sauce Bold"/>
                <a:cs typeface="Open Sauce Bold"/>
                <a:sym typeface="Open Sauce Bold"/>
              </a:rPr>
              <a:t> 10 </a:t>
            </a:r>
            <a:r>
              <a:rPr lang="en-US" sz="2200" b="1" dirty="0" err="1">
                <a:solidFill>
                  <a:srgbClr val="000000"/>
                </a:solidFill>
                <a:latin typeface="Open Sauce Bold"/>
                <a:ea typeface="Open Sauce Bold"/>
                <a:cs typeface="Open Sauce Bold"/>
                <a:sym typeface="Open Sauce Bold"/>
              </a:rPr>
              <a:t>tys</a:t>
            </a:r>
            <a:r>
              <a:rPr lang="en-US" sz="2200" b="1" dirty="0">
                <a:solidFill>
                  <a:srgbClr val="000000"/>
                </a:solidFill>
                <a:latin typeface="Open Sauce Bold"/>
                <a:ea typeface="Open Sauce Bold"/>
                <a:cs typeface="Open Sauce Bold"/>
                <a:sym typeface="Open Sauce Bold"/>
              </a:rPr>
              <a:t>. </a:t>
            </a:r>
            <a:r>
              <a:rPr lang="en-US" sz="2200" b="1" dirty="0" err="1">
                <a:solidFill>
                  <a:srgbClr val="000000"/>
                </a:solidFill>
                <a:latin typeface="Open Sauce Bold"/>
                <a:ea typeface="Open Sauce Bold"/>
                <a:cs typeface="Open Sauce Bold"/>
                <a:sym typeface="Open Sauce Bold"/>
              </a:rPr>
              <a:t>mieszkańców</a:t>
            </a:r>
            <a:r>
              <a:rPr lang="en-US" sz="2200" dirty="0">
                <a:solidFill>
                  <a:srgbClr val="000000"/>
                </a:solidFill>
                <a:latin typeface="Open Sauce"/>
                <a:ea typeface="Open Sauce"/>
                <a:cs typeface="Open Sauce"/>
                <a:sym typeface="Open Sauce"/>
              </a:rPr>
              <a:t> w </a:t>
            </a:r>
            <a:r>
              <a:rPr lang="en-US" sz="2200" dirty="0" err="1">
                <a:solidFill>
                  <a:srgbClr val="000000"/>
                </a:solidFill>
                <a:latin typeface="Open Sauce"/>
                <a:ea typeface="Open Sauce"/>
                <a:cs typeface="Open Sauce"/>
                <a:sym typeface="Open Sauce"/>
              </a:rPr>
              <a:t>powiecie</a:t>
            </a:r>
            <a:r>
              <a:rPr lang="en-US" sz="2200" dirty="0">
                <a:solidFill>
                  <a:srgbClr val="000000"/>
                </a:solidFill>
                <a:latin typeface="Open Sauce"/>
                <a:ea typeface="Open Sauce"/>
                <a:cs typeface="Open Sauce"/>
                <a:sym typeface="Open Sauce"/>
              </a:rPr>
              <a:t> </a:t>
            </a:r>
            <a:r>
              <a:rPr lang="en-US" sz="2200" dirty="0" err="1">
                <a:solidFill>
                  <a:srgbClr val="000000"/>
                </a:solidFill>
                <a:latin typeface="Open Sauce"/>
                <a:ea typeface="Open Sauce"/>
                <a:cs typeface="Open Sauce"/>
                <a:sym typeface="Open Sauce"/>
              </a:rPr>
              <a:t>białostockim</a:t>
            </a:r>
            <a:r>
              <a:rPr lang="en-US" sz="2200" dirty="0">
                <a:solidFill>
                  <a:srgbClr val="000000"/>
                </a:solidFill>
                <a:latin typeface="Open Sauce"/>
                <a:ea typeface="Open Sauce"/>
                <a:cs typeface="Open Sauce"/>
                <a:sym typeface="Open Sauce"/>
              </a:rPr>
              <a:t> do ok. </a:t>
            </a:r>
            <a:r>
              <a:rPr lang="en-US" sz="2200" b="1" dirty="0">
                <a:solidFill>
                  <a:srgbClr val="000000"/>
                </a:solidFill>
                <a:latin typeface="Open Sauce Bold"/>
                <a:ea typeface="Open Sauce Bold"/>
                <a:cs typeface="Open Sauce Bold"/>
                <a:sym typeface="Open Sauce Bold"/>
              </a:rPr>
              <a:t>17,5 </a:t>
            </a:r>
            <a:r>
              <a:rPr lang="en-US" sz="2200" b="1" dirty="0" err="1">
                <a:solidFill>
                  <a:srgbClr val="000000"/>
                </a:solidFill>
                <a:latin typeface="Open Sauce Bold"/>
                <a:ea typeface="Open Sauce Bold"/>
                <a:cs typeface="Open Sauce Bold"/>
                <a:sym typeface="Open Sauce Bold"/>
              </a:rPr>
              <a:t>miejsca</a:t>
            </a:r>
            <a:r>
              <a:rPr lang="en-US" sz="2200" dirty="0">
                <a:solidFill>
                  <a:srgbClr val="000000"/>
                </a:solidFill>
                <a:latin typeface="Open Sauce"/>
                <a:ea typeface="Open Sauce"/>
                <a:cs typeface="Open Sauce"/>
                <a:sym typeface="Open Sauce"/>
              </a:rPr>
              <a:t> </a:t>
            </a:r>
          </a:p>
          <a:p>
            <a:pPr algn="l">
              <a:lnSpc>
                <a:spcPts val="4746"/>
              </a:lnSpc>
            </a:pPr>
            <a:r>
              <a:rPr lang="en-US" sz="2200" dirty="0">
                <a:solidFill>
                  <a:srgbClr val="000000"/>
                </a:solidFill>
                <a:latin typeface="Open Sauce"/>
                <a:ea typeface="Open Sauce"/>
                <a:cs typeface="Open Sauce"/>
                <a:sym typeface="Open Sauce"/>
              </a:rPr>
              <a:t>      w </a:t>
            </a:r>
            <a:r>
              <a:rPr lang="en-US" sz="2200" dirty="0" err="1">
                <a:solidFill>
                  <a:srgbClr val="000000"/>
                </a:solidFill>
                <a:latin typeface="Open Sauce"/>
                <a:ea typeface="Open Sauce"/>
                <a:cs typeface="Open Sauce"/>
                <a:sym typeface="Open Sauce"/>
              </a:rPr>
              <a:t>powiecie</a:t>
            </a:r>
            <a:r>
              <a:rPr lang="en-US" sz="2200" dirty="0">
                <a:solidFill>
                  <a:srgbClr val="000000"/>
                </a:solidFill>
                <a:latin typeface="Open Sauce"/>
                <a:ea typeface="Open Sauce"/>
                <a:cs typeface="Open Sauce"/>
                <a:sym typeface="Open Sauce"/>
              </a:rPr>
              <a:t> </a:t>
            </a:r>
            <a:r>
              <a:rPr lang="en-US" sz="2200" dirty="0" err="1">
                <a:solidFill>
                  <a:srgbClr val="000000"/>
                </a:solidFill>
                <a:latin typeface="Open Sauce"/>
                <a:ea typeface="Open Sauce"/>
                <a:cs typeface="Open Sauce"/>
                <a:sym typeface="Open Sauce"/>
              </a:rPr>
              <a:t>hajnowskim</a:t>
            </a:r>
            <a:r>
              <a:rPr lang="en-US" sz="2200" dirty="0">
                <a:solidFill>
                  <a:srgbClr val="000000"/>
                </a:solidFill>
                <a:latin typeface="Open Sauce"/>
                <a:ea typeface="Open Sauce"/>
                <a:cs typeface="Open Sauce"/>
                <a:sym typeface="Open Sauce"/>
              </a:rPr>
              <a:t>.</a:t>
            </a:r>
          </a:p>
        </p:txBody>
      </p:sp>
      <p:sp>
        <p:nvSpPr>
          <p:cNvPr id="20" name="TextBox 20"/>
          <p:cNvSpPr txBox="1"/>
          <p:nvPr/>
        </p:nvSpPr>
        <p:spPr>
          <a:xfrm>
            <a:off x="1508052" y="6460463"/>
            <a:ext cx="6296742" cy="1057937"/>
          </a:xfrm>
          <a:prstGeom prst="rect">
            <a:avLst/>
          </a:prstGeom>
        </p:spPr>
        <p:txBody>
          <a:bodyPr lIns="0" tIns="0" rIns="0" bIns="0" rtlCol="0" anchor="t">
            <a:spAutoFit/>
          </a:bodyPr>
          <a:lstStyle/>
          <a:p>
            <a:pPr algn="l">
              <a:lnSpc>
                <a:spcPts val="4294"/>
              </a:lnSpc>
            </a:pPr>
            <a:r>
              <a:rPr lang="en-US" sz="2770" dirty="0" err="1">
                <a:solidFill>
                  <a:srgbClr val="FFFFFF"/>
                </a:solidFill>
                <a:latin typeface="Open Sauce"/>
                <a:ea typeface="Open Sauce"/>
                <a:cs typeface="Open Sauce"/>
                <a:sym typeface="Open Sauce"/>
              </a:rPr>
              <a:t>Oznacza</a:t>
            </a:r>
            <a:r>
              <a:rPr lang="en-US" sz="2770" dirty="0">
                <a:solidFill>
                  <a:srgbClr val="FFFFFF"/>
                </a:solidFill>
                <a:latin typeface="Open Sauce"/>
                <a:ea typeface="Open Sauce"/>
                <a:cs typeface="Open Sauce"/>
                <a:sym typeface="Open Sauce"/>
              </a:rPr>
              <a:t> to </a:t>
            </a:r>
            <a:r>
              <a:rPr lang="en-US" sz="2770" b="1" dirty="0" err="1">
                <a:solidFill>
                  <a:srgbClr val="FFFFFF"/>
                </a:solidFill>
                <a:latin typeface="Open Sauce Bold"/>
                <a:ea typeface="Open Sauce Bold"/>
                <a:cs typeface="Open Sauce Bold"/>
                <a:sym typeface="Open Sauce Bold"/>
              </a:rPr>
              <a:t>ponad</a:t>
            </a:r>
            <a:r>
              <a:rPr lang="en-US" sz="2770" b="1" dirty="0">
                <a:solidFill>
                  <a:srgbClr val="FFFFFF"/>
                </a:solidFill>
                <a:latin typeface="Open Sauce Bold"/>
                <a:ea typeface="Open Sauce Bold"/>
                <a:cs typeface="Open Sauce Bold"/>
                <a:sym typeface="Open Sauce Bold"/>
              </a:rPr>
              <a:t> </a:t>
            </a:r>
            <a:r>
              <a:rPr lang="en-US" sz="2770" b="1" dirty="0" err="1">
                <a:solidFill>
                  <a:srgbClr val="FFFFFF"/>
                </a:solidFill>
                <a:latin typeface="Open Sauce Bold"/>
                <a:ea typeface="Open Sauce Bold"/>
                <a:cs typeface="Open Sauce Bold"/>
                <a:sym typeface="Open Sauce Bold"/>
              </a:rPr>
              <a:t>dziewięciokrotną</a:t>
            </a:r>
            <a:r>
              <a:rPr lang="en-US" sz="2770" b="1" dirty="0">
                <a:solidFill>
                  <a:srgbClr val="FFFFFF"/>
                </a:solidFill>
                <a:latin typeface="Open Sauce Bold"/>
                <a:ea typeface="Open Sauce Bold"/>
                <a:cs typeface="Open Sauce Bold"/>
                <a:sym typeface="Open Sauce Bold"/>
              </a:rPr>
              <a:t> </a:t>
            </a:r>
            <a:r>
              <a:rPr lang="en-US" sz="2770" b="1" dirty="0" err="1">
                <a:solidFill>
                  <a:srgbClr val="FFFFFF"/>
                </a:solidFill>
                <a:latin typeface="Open Sauce Bold"/>
                <a:ea typeface="Open Sauce Bold"/>
                <a:cs typeface="Open Sauce Bold"/>
                <a:sym typeface="Open Sauce Bold"/>
              </a:rPr>
              <a:t>różnicę</a:t>
            </a:r>
            <a:r>
              <a:rPr lang="en-US" sz="2770" dirty="0">
                <a:solidFill>
                  <a:srgbClr val="FFFFFF"/>
                </a:solidFill>
                <a:latin typeface="Open Sauce"/>
                <a:ea typeface="Open Sauce"/>
                <a:cs typeface="Open Sauce"/>
                <a:sym typeface="Open Sauce"/>
              </a:rPr>
              <a:t> w </a:t>
            </a:r>
            <a:r>
              <a:rPr lang="en-US" sz="2770" dirty="0" err="1">
                <a:solidFill>
                  <a:srgbClr val="FFFFFF"/>
                </a:solidFill>
                <a:latin typeface="Open Sauce"/>
                <a:ea typeface="Open Sauce"/>
                <a:cs typeface="Open Sauce"/>
                <a:sym typeface="Open Sauce"/>
              </a:rPr>
              <a:t>poziomie</a:t>
            </a:r>
            <a:r>
              <a:rPr lang="en-US" sz="2770" dirty="0">
                <a:solidFill>
                  <a:srgbClr val="FFFFFF"/>
                </a:solidFill>
                <a:latin typeface="Open Sauce"/>
                <a:ea typeface="Open Sauce"/>
                <a:cs typeface="Open Sauce"/>
                <a:sym typeface="Open Sauce"/>
              </a:rPr>
              <a:t> </a:t>
            </a:r>
            <a:r>
              <a:rPr lang="en-US" sz="2770" dirty="0" err="1">
                <a:solidFill>
                  <a:srgbClr val="FFFFFF"/>
                </a:solidFill>
                <a:latin typeface="Open Sauce"/>
                <a:ea typeface="Open Sauce"/>
                <a:cs typeface="Open Sauce"/>
                <a:sym typeface="Open Sauce"/>
              </a:rPr>
              <a:t>dostępu</a:t>
            </a:r>
            <a:r>
              <a:rPr lang="en-US" sz="2770" dirty="0">
                <a:solidFill>
                  <a:srgbClr val="FFFFFF"/>
                </a:solidFill>
                <a:latin typeface="Open Sauce"/>
                <a:ea typeface="Open Sauce"/>
                <a:cs typeface="Open Sauce"/>
                <a:sym typeface="Open Sauce"/>
              </a:rPr>
              <a:t>.</a:t>
            </a:r>
          </a:p>
        </p:txBody>
      </p:sp>
      <p:sp>
        <p:nvSpPr>
          <p:cNvPr id="17" name="Freeform 17" descr="Mapa województwa podlaskiego przedstawia regionalną dostępność dziennych domów pomocy (DDP) prowadzonych przez gminy w 2024 roku. Dane wskazują na duże zróżnicowanie terytorialne – usługa jest dostępna jedynie w 7 z 17 powiatów. Największa liczba placówek (3 jednostki) znajduje się w powiecie hajnowskim, który wykazuje również najwyższy wskaźnik dostępności w przeliczeniu na mieszkańców. Po jednej jednostce DDP funkcjonuje w miastach Białystok, Suwałki i Łomża oraz w powiatach białostockim, bielskim i siemiatyckim. W pozostałych 10 powiatach regionu nie odnotowano żadnej placówki tego typu."/>
          <p:cNvSpPr/>
          <p:nvPr/>
        </p:nvSpPr>
        <p:spPr>
          <a:xfrm>
            <a:off x="10592374" y="1183870"/>
            <a:ext cx="6008506" cy="8739644"/>
          </a:xfrm>
          <a:custGeom>
            <a:avLst/>
            <a:gdLst/>
            <a:ahLst/>
            <a:cxnLst/>
            <a:rect l="l" t="t" r="r" b="b"/>
            <a:pathLst>
              <a:path w="6008506" h="8739644">
                <a:moveTo>
                  <a:pt x="0" y="0"/>
                </a:moveTo>
                <a:lnTo>
                  <a:pt x="6008505" y="0"/>
                </a:lnTo>
                <a:lnTo>
                  <a:pt x="6008505" y="8739644"/>
                </a:lnTo>
                <a:lnTo>
                  <a:pt x="0" y="8739644"/>
                </a:lnTo>
                <a:lnTo>
                  <a:pt x="0" y="0"/>
                </a:lnTo>
                <a:close/>
              </a:path>
            </a:pathLst>
          </a:custGeom>
          <a:blipFill>
            <a:blip r:embed="rId6"/>
            <a:stretch>
              <a:fillRect/>
            </a:stretch>
          </a:blipFill>
        </p:spPr>
        <p:txBody>
          <a:bodyPr/>
          <a:lstStyle/>
          <a:p>
            <a:endParaRPr lang="pl-PL"/>
          </a:p>
        </p:txBody>
      </p:sp>
    </p:spTree>
  </p:cSld>
  <p:clrMapOvr>
    <a:masterClrMapping/>
  </p:clrMapOvr>
  <p:transition>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a 14">
            <a:extLst>
              <a:ext uri="{FF2B5EF4-FFF2-40B4-BE49-F238E27FC236}">
                <a16:creationId xmlns:a16="http://schemas.microsoft.com/office/drawing/2014/main" id="{7BCABDDC-A1CE-E7A7-5E3B-08D10F853D7D}"/>
              </a:ext>
              <a:ext uri="{C183D7F6-B498-43B3-948B-1728B52AA6E4}">
                <adec:decorative xmlns:adec="http://schemas.microsoft.com/office/drawing/2017/decorative" val="1"/>
              </a:ext>
            </a:extLst>
          </p:cNvPr>
          <p:cNvGrpSpPr/>
          <p:nvPr/>
        </p:nvGrpSpPr>
        <p:grpSpPr>
          <a:xfrm>
            <a:off x="-782095" y="-4718140"/>
            <a:ext cx="25194169" cy="15478426"/>
            <a:chOff x="-782095" y="-4718140"/>
            <a:chExt cx="25194169" cy="15478426"/>
          </a:xfrm>
        </p:grpSpPr>
        <p:sp>
          <p:nvSpPr>
            <p:cNvPr id="2" name="Freeform 2">
              <a:extLst>
                <a:ext uri="{C183D7F6-B498-43B3-948B-1728B52AA6E4}">
                  <adec:decorative xmlns:adec="http://schemas.microsoft.com/office/drawing/2017/decorative" val="1"/>
                </a:ext>
              </a:extLst>
            </p:cNvPr>
            <p:cNvSpPr/>
            <p:nvPr/>
          </p:nvSpPr>
          <p:spPr>
            <a:xfrm rot="1911603">
              <a:off x="4179050" y="-3403659"/>
              <a:ext cx="20233024" cy="10799376"/>
            </a:xfrm>
            <a:custGeom>
              <a:avLst/>
              <a:gdLst/>
              <a:ahLst/>
              <a:cxnLst/>
              <a:rect l="l" t="t" r="r" b="b"/>
              <a:pathLst>
                <a:path w="20233024" h="10799376">
                  <a:moveTo>
                    <a:pt x="0" y="0"/>
                  </a:moveTo>
                  <a:lnTo>
                    <a:pt x="20233024" y="0"/>
                  </a:lnTo>
                  <a:lnTo>
                    <a:pt x="20233024" y="10799376"/>
                  </a:lnTo>
                  <a:lnTo>
                    <a:pt x="0" y="10799376"/>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4" name="Freeform 4">
              <a:extLst>
                <a:ext uri="{C183D7F6-B498-43B3-948B-1728B52AA6E4}">
                  <adec:decorative xmlns:adec="http://schemas.microsoft.com/office/drawing/2017/decorative" val="1"/>
                </a:ext>
              </a:extLst>
            </p:cNvPr>
            <p:cNvSpPr/>
            <p:nvPr/>
          </p:nvSpPr>
          <p:spPr>
            <a:xfrm rot="16200000">
              <a:off x="3915484" y="2419358"/>
              <a:ext cx="3643349" cy="13038508"/>
            </a:xfrm>
            <a:custGeom>
              <a:avLst/>
              <a:gdLst/>
              <a:ahLst/>
              <a:cxnLst/>
              <a:rect l="l" t="t" r="r" b="b"/>
              <a:pathLst>
                <a:path w="959565" h="3434010">
                  <a:moveTo>
                    <a:pt x="0" y="0"/>
                  </a:moveTo>
                  <a:lnTo>
                    <a:pt x="959565" y="0"/>
                  </a:lnTo>
                  <a:lnTo>
                    <a:pt x="959565"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dirty="0"/>
            </a:p>
          </p:txBody>
        </p:sp>
        <p:sp>
          <p:nvSpPr>
            <p:cNvPr id="7" name="Freeform 7">
              <a:extLst>
                <a:ext uri="{C183D7F6-B498-43B3-948B-1728B52AA6E4}">
                  <adec:decorative xmlns:adec="http://schemas.microsoft.com/office/drawing/2017/decorative" val="1"/>
                </a:ext>
              </a:extLst>
            </p:cNvPr>
            <p:cNvSpPr/>
            <p:nvPr/>
          </p:nvSpPr>
          <p:spPr>
            <a:xfrm>
              <a:off x="16850874" y="-4718140"/>
              <a:ext cx="2874251" cy="13038508"/>
            </a:xfrm>
            <a:custGeom>
              <a:avLst/>
              <a:gdLst/>
              <a:ahLst/>
              <a:cxnLst/>
              <a:rect l="l" t="t" r="r" b="b"/>
              <a:pathLst>
                <a:path w="757004" h="3434010">
                  <a:moveTo>
                    <a:pt x="0" y="0"/>
                  </a:moveTo>
                  <a:lnTo>
                    <a:pt x="757004" y="0"/>
                  </a:lnTo>
                  <a:lnTo>
                    <a:pt x="757004"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9" name="Freeform 9">
              <a:extLst>
                <a:ext uri="{C183D7F6-B498-43B3-948B-1728B52AA6E4}">
                  <adec:decorative xmlns:adec="http://schemas.microsoft.com/office/drawing/2017/decorative" val="1"/>
                </a:ext>
              </a:extLst>
            </p:cNvPr>
            <p:cNvSpPr/>
            <p:nvPr/>
          </p:nvSpPr>
          <p:spPr>
            <a:xfrm>
              <a:off x="657348" y="7626619"/>
              <a:ext cx="742704" cy="742704"/>
            </a:xfrm>
            <a:custGeom>
              <a:avLst/>
              <a:gdLst/>
              <a:ahLst/>
              <a:cxnLst/>
              <a:rect l="l" t="t" r="r" b="b"/>
              <a:pathLst>
                <a:path w="742704" h="742704">
                  <a:moveTo>
                    <a:pt x="0" y="0"/>
                  </a:moveTo>
                  <a:lnTo>
                    <a:pt x="742704" y="0"/>
                  </a:lnTo>
                  <a:lnTo>
                    <a:pt x="742704" y="742705"/>
                  </a:lnTo>
                  <a:lnTo>
                    <a:pt x="0" y="7427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a:off x="-329011" y="-431599"/>
              <a:ext cx="1188247" cy="1188247"/>
            </a:xfrm>
            <a:custGeom>
              <a:avLst/>
              <a:gdLst/>
              <a:ahLst/>
              <a:cxnLst/>
              <a:rect l="l" t="t" r="r" b="b"/>
              <a:pathLst>
                <a:path w="1188247" h="1188247">
                  <a:moveTo>
                    <a:pt x="0" y="0"/>
                  </a:moveTo>
                  <a:lnTo>
                    <a:pt x="1188247" y="0"/>
                  </a:lnTo>
                  <a:lnTo>
                    <a:pt x="1188247" y="1188247"/>
                  </a:lnTo>
                  <a:lnTo>
                    <a:pt x="0" y="11882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grpSp>
      <p:sp>
        <p:nvSpPr>
          <p:cNvPr id="12" name="TextBox 12"/>
          <p:cNvSpPr txBox="1">
            <a:spLocks noGrp="1"/>
          </p:cNvSpPr>
          <p:nvPr>
            <p:ph type="title" idx="4294967295"/>
          </p:nvPr>
        </p:nvSpPr>
        <p:spPr>
          <a:xfrm>
            <a:off x="1028700" y="1022636"/>
            <a:ext cx="10142093" cy="151885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082"/>
              </a:lnSpc>
              <a:spcBef>
                <a:spcPts val="0"/>
              </a:spcBef>
              <a:spcAft>
                <a:spcPts val="0"/>
              </a:spcAft>
              <a:buClrTx/>
              <a:buSzTx/>
              <a:buFontTx/>
              <a:buNone/>
              <a:tabLst/>
              <a:defRPr/>
            </a:pPr>
            <a:r>
              <a:rPr kumimoji="0" lang="en-US" sz="4678"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Środowiskowe</a:t>
            </a:r>
            <a:r>
              <a:rPr kumimoji="0" lang="en-US" sz="4678"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678"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Domy</a:t>
            </a:r>
            <a:r>
              <a:rPr kumimoji="0" lang="en-US" sz="4678"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678"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Samopomocy</a:t>
            </a:r>
            <a:r>
              <a:rPr kumimoji="0" lang="en-US" sz="4678"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(ŚDS)</a:t>
            </a:r>
          </a:p>
        </p:txBody>
      </p:sp>
      <p:sp>
        <p:nvSpPr>
          <p:cNvPr id="13" name="TextBox 13"/>
          <p:cNvSpPr txBox="1"/>
          <p:nvPr/>
        </p:nvSpPr>
        <p:spPr>
          <a:xfrm>
            <a:off x="859236" y="3076891"/>
            <a:ext cx="11701687" cy="1771851"/>
          </a:xfrm>
          <a:prstGeom prst="rect">
            <a:avLst/>
          </a:prstGeom>
        </p:spPr>
        <p:txBody>
          <a:bodyPr lIns="0" tIns="0" rIns="0" bIns="0" rtlCol="0" anchor="t">
            <a:spAutoFit/>
          </a:bodyPr>
          <a:lstStyle/>
          <a:p>
            <a:pPr marL="433549" lvl="1" indent="-216774" algn="l">
              <a:lnSpc>
                <a:spcPts val="4899"/>
              </a:lnSpc>
              <a:buFont typeface="Arial"/>
              <a:buChar char="•"/>
            </a:pPr>
            <a:r>
              <a:rPr lang="en-US" sz="2008" dirty="0">
                <a:solidFill>
                  <a:srgbClr val="000000"/>
                </a:solidFill>
                <a:latin typeface="Open Sauce"/>
                <a:ea typeface="Open Sauce"/>
                <a:cs typeface="Open Sauce"/>
                <a:sym typeface="Open Sauce"/>
              </a:rPr>
              <a:t>W </a:t>
            </a:r>
            <a:r>
              <a:rPr lang="en-US" sz="2008" dirty="0" err="1">
                <a:solidFill>
                  <a:srgbClr val="000000"/>
                </a:solidFill>
                <a:latin typeface="Open Sauce"/>
                <a:ea typeface="Open Sauce"/>
                <a:cs typeface="Open Sauce"/>
                <a:sym typeface="Open Sauce"/>
              </a:rPr>
              <a:t>województwie</a:t>
            </a:r>
            <a:r>
              <a:rPr lang="en-US" sz="2008" dirty="0">
                <a:solidFill>
                  <a:srgbClr val="000000"/>
                </a:solidFill>
                <a:latin typeface="Open Sauce"/>
                <a:ea typeface="Open Sauce"/>
                <a:cs typeface="Open Sauce"/>
                <a:sym typeface="Open Sauce"/>
              </a:rPr>
              <a:t> </a:t>
            </a:r>
            <a:r>
              <a:rPr lang="en-US" sz="2008" dirty="0" err="1">
                <a:solidFill>
                  <a:srgbClr val="000000"/>
                </a:solidFill>
                <a:latin typeface="Open Sauce"/>
                <a:ea typeface="Open Sauce"/>
                <a:cs typeface="Open Sauce"/>
                <a:sym typeface="Open Sauce"/>
              </a:rPr>
              <a:t>dostępnych</a:t>
            </a:r>
            <a:r>
              <a:rPr lang="en-US" sz="2008" dirty="0">
                <a:solidFill>
                  <a:srgbClr val="000000"/>
                </a:solidFill>
                <a:latin typeface="Open Sauce"/>
                <a:ea typeface="Open Sauce"/>
                <a:cs typeface="Open Sauce"/>
                <a:sym typeface="Open Sauce"/>
              </a:rPr>
              <a:t> jest </a:t>
            </a:r>
            <a:r>
              <a:rPr lang="en-US" sz="2008" b="1" dirty="0">
                <a:solidFill>
                  <a:srgbClr val="000000"/>
                </a:solidFill>
                <a:latin typeface="Open Sauce Bold"/>
                <a:ea typeface="Open Sauce Bold"/>
                <a:cs typeface="Open Sauce Bold"/>
                <a:sym typeface="Open Sauce Bold"/>
              </a:rPr>
              <a:t>970 </a:t>
            </a:r>
            <a:r>
              <a:rPr lang="en-US" sz="2008" b="1" dirty="0" err="1">
                <a:solidFill>
                  <a:srgbClr val="000000"/>
                </a:solidFill>
                <a:latin typeface="Open Sauce Bold"/>
                <a:ea typeface="Open Sauce Bold"/>
                <a:cs typeface="Open Sauce Bold"/>
                <a:sym typeface="Open Sauce Bold"/>
              </a:rPr>
              <a:t>miejsc</a:t>
            </a:r>
            <a:r>
              <a:rPr lang="en-US" sz="2008" b="1" dirty="0">
                <a:solidFill>
                  <a:srgbClr val="000000"/>
                </a:solidFill>
                <a:latin typeface="Open Sauce Bold"/>
                <a:ea typeface="Open Sauce Bold"/>
                <a:cs typeface="Open Sauce Bold"/>
                <a:sym typeface="Open Sauce Bold"/>
              </a:rPr>
              <a:t> w ŚDS</a:t>
            </a:r>
            <a:r>
              <a:rPr lang="en-US" sz="2008" dirty="0">
                <a:solidFill>
                  <a:srgbClr val="000000"/>
                </a:solidFill>
                <a:latin typeface="Open Sauce"/>
                <a:ea typeface="Open Sauce"/>
                <a:cs typeface="Open Sauce"/>
                <a:sym typeface="Open Sauce"/>
              </a:rPr>
              <a:t>.</a:t>
            </a:r>
          </a:p>
          <a:p>
            <a:pPr marL="433549" lvl="1" indent="-216774" algn="l">
              <a:lnSpc>
                <a:spcPts val="4899"/>
              </a:lnSpc>
              <a:buFont typeface="Arial"/>
              <a:buChar char="•"/>
            </a:pPr>
            <a:r>
              <a:rPr lang="en-US" sz="2008" dirty="0">
                <a:solidFill>
                  <a:srgbClr val="000000"/>
                </a:solidFill>
                <a:latin typeface="Open Sauce"/>
                <a:ea typeface="Open Sauce"/>
                <a:cs typeface="Open Sauce"/>
                <a:sym typeface="Open Sauce"/>
              </a:rPr>
              <a:t>W 2024 r</a:t>
            </a:r>
            <a:r>
              <a:rPr lang="pl-PL" sz="2008" dirty="0">
                <a:solidFill>
                  <a:srgbClr val="000000"/>
                </a:solidFill>
                <a:latin typeface="Open Sauce"/>
                <a:ea typeface="Open Sauce"/>
                <a:cs typeface="Open Sauce"/>
                <a:sym typeface="Open Sauce"/>
              </a:rPr>
              <a:t>oku</a:t>
            </a:r>
            <a:r>
              <a:rPr lang="en-US" sz="2008" dirty="0">
                <a:solidFill>
                  <a:srgbClr val="000000"/>
                </a:solidFill>
                <a:latin typeface="Open Sauce"/>
                <a:ea typeface="Open Sauce"/>
                <a:cs typeface="Open Sauce"/>
                <a:sym typeface="Open Sauce"/>
              </a:rPr>
              <a:t> </a:t>
            </a:r>
            <a:r>
              <a:rPr lang="en-US" sz="2008" dirty="0" err="1">
                <a:solidFill>
                  <a:srgbClr val="000000"/>
                </a:solidFill>
                <a:latin typeface="Open Sauce"/>
                <a:ea typeface="Open Sauce"/>
                <a:cs typeface="Open Sauce"/>
                <a:sym typeface="Open Sauce"/>
              </a:rPr>
              <a:t>korzystało</a:t>
            </a:r>
            <a:r>
              <a:rPr lang="en-US" sz="2008" dirty="0">
                <a:solidFill>
                  <a:srgbClr val="000000"/>
                </a:solidFill>
                <a:latin typeface="Open Sauce"/>
                <a:ea typeface="Open Sauce"/>
                <a:cs typeface="Open Sauce"/>
                <a:sym typeface="Open Sauce"/>
              </a:rPr>
              <a:t> z </a:t>
            </a:r>
            <a:r>
              <a:rPr lang="en-US" sz="2008" dirty="0" err="1">
                <a:solidFill>
                  <a:srgbClr val="000000"/>
                </a:solidFill>
                <a:latin typeface="Open Sauce"/>
                <a:ea typeface="Open Sauce"/>
                <a:cs typeface="Open Sauce"/>
                <a:sym typeface="Open Sauce"/>
              </a:rPr>
              <a:t>nich</a:t>
            </a:r>
            <a:r>
              <a:rPr lang="en-US" sz="2008" dirty="0">
                <a:solidFill>
                  <a:srgbClr val="000000"/>
                </a:solidFill>
                <a:latin typeface="Open Sauce"/>
                <a:ea typeface="Open Sauce"/>
                <a:cs typeface="Open Sauce"/>
                <a:sym typeface="Open Sauce"/>
              </a:rPr>
              <a:t> </a:t>
            </a:r>
            <a:r>
              <a:rPr lang="en-US" sz="2008" b="1" dirty="0">
                <a:solidFill>
                  <a:srgbClr val="000000"/>
                </a:solidFill>
                <a:latin typeface="Open Sauce Bold"/>
                <a:ea typeface="Open Sauce Bold"/>
                <a:cs typeface="Open Sauce Bold"/>
                <a:sym typeface="Open Sauce Bold"/>
              </a:rPr>
              <a:t>1 048 </a:t>
            </a:r>
            <a:r>
              <a:rPr lang="en-US" sz="2008" b="1" dirty="0" err="1">
                <a:solidFill>
                  <a:srgbClr val="000000"/>
                </a:solidFill>
                <a:latin typeface="Open Sauce Bold"/>
                <a:ea typeface="Open Sauce Bold"/>
                <a:cs typeface="Open Sauce Bold"/>
                <a:sym typeface="Open Sauce Bold"/>
              </a:rPr>
              <a:t>osób</a:t>
            </a:r>
            <a:r>
              <a:rPr lang="en-US" sz="2008" dirty="0">
                <a:solidFill>
                  <a:srgbClr val="000000"/>
                </a:solidFill>
                <a:latin typeface="Open Sauce"/>
                <a:ea typeface="Open Sauce"/>
                <a:cs typeface="Open Sauce"/>
                <a:sym typeface="Open Sauce"/>
              </a:rPr>
              <a:t>, co </a:t>
            </a:r>
            <a:r>
              <a:rPr lang="en-US" sz="2008" dirty="0" err="1">
                <a:solidFill>
                  <a:srgbClr val="000000"/>
                </a:solidFill>
                <a:latin typeface="Open Sauce"/>
                <a:ea typeface="Open Sauce"/>
                <a:cs typeface="Open Sauce"/>
                <a:sym typeface="Open Sauce"/>
              </a:rPr>
              <a:t>oznacza</a:t>
            </a:r>
            <a:r>
              <a:rPr lang="en-US" sz="2008" dirty="0">
                <a:solidFill>
                  <a:srgbClr val="000000"/>
                </a:solidFill>
                <a:latin typeface="Open Sauce"/>
                <a:ea typeface="Open Sauce"/>
                <a:cs typeface="Open Sauce"/>
                <a:sym typeface="Open Sauce"/>
              </a:rPr>
              <a:t> </a:t>
            </a:r>
            <a:r>
              <a:rPr lang="en-US" sz="2008" b="1" dirty="0" err="1">
                <a:solidFill>
                  <a:srgbClr val="000000"/>
                </a:solidFill>
                <a:latin typeface="Open Sauce Bold"/>
                <a:ea typeface="Open Sauce Bold"/>
                <a:cs typeface="Open Sauce Bold"/>
                <a:sym typeface="Open Sauce Bold"/>
              </a:rPr>
              <a:t>przekroczenie</a:t>
            </a:r>
            <a:r>
              <a:rPr lang="en-US" sz="2008" b="1" dirty="0">
                <a:solidFill>
                  <a:srgbClr val="000000"/>
                </a:solidFill>
                <a:latin typeface="Open Sauce Bold"/>
                <a:ea typeface="Open Sauce Bold"/>
                <a:cs typeface="Open Sauce Bold"/>
                <a:sym typeface="Open Sauce Bold"/>
              </a:rPr>
              <a:t> </a:t>
            </a:r>
            <a:r>
              <a:rPr lang="en-US" sz="2008" b="1" dirty="0" err="1">
                <a:solidFill>
                  <a:srgbClr val="000000"/>
                </a:solidFill>
                <a:latin typeface="Open Sauce Bold"/>
                <a:ea typeface="Open Sauce Bold"/>
                <a:cs typeface="Open Sauce Bold"/>
                <a:sym typeface="Open Sauce Bold"/>
              </a:rPr>
              <a:t>limitu</a:t>
            </a:r>
            <a:r>
              <a:rPr lang="en-US" sz="2008" b="1" dirty="0">
                <a:solidFill>
                  <a:srgbClr val="000000"/>
                </a:solidFill>
                <a:latin typeface="Open Sauce Bold"/>
                <a:ea typeface="Open Sauce Bold"/>
                <a:cs typeface="Open Sauce Bold"/>
                <a:sym typeface="Open Sauce Bold"/>
              </a:rPr>
              <a:t> o ok. 8%</a:t>
            </a:r>
            <a:r>
              <a:rPr lang="en-US" sz="2008" dirty="0">
                <a:solidFill>
                  <a:srgbClr val="000000"/>
                </a:solidFill>
                <a:latin typeface="Open Sauce"/>
                <a:ea typeface="Open Sauce"/>
                <a:cs typeface="Open Sauce"/>
                <a:sym typeface="Open Sauce"/>
              </a:rPr>
              <a:t>.</a:t>
            </a:r>
          </a:p>
          <a:p>
            <a:pPr marL="433549" lvl="1" indent="-216774" algn="l">
              <a:lnSpc>
                <a:spcPts val="4899"/>
              </a:lnSpc>
              <a:buFont typeface="Arial"/>
              <a:buChar char="•"/>
            </a:pPr>
            <a:r>
              <a:rPr lang="en-US" sz="2008" dirty="0">
                <a:solidFill>
                  <a:srgbClr val="000000"/>
                </a:solidFill>
                <a:latin typeface="Open Sauce"/>
                <a:ea typeface="Open Sauce"/>
                <a:cs typeface="Open Sauce"/>
                <a:sym typeface="Open Sauce"/>
              </a:rPr>
              <a:t>W co </a:t>
            </a:r>
            <a:r>
              <a:rPr lang="en-US" sz="2008" dirty="0" err="1">
                <a:solidFill>
                  <a:srgbClr val="000000"/>
                </a:solidFill>
                <a:latin typeface="Open Sauce"/>
                <a:ea typeface="Open Sauce"/>
                <a:cs typeface="Open Sauce"/>
                <a:sym typeface="Open Sauce"/>
              </a:rPr>
              <a:t>najmniej</a:t>
            </a:r>
            <a:r>
              <a:rPr lang="en-US" sz="2008" dirty="0">
                <a:solidFill>
                  <a:srgbClr val="000000"/>
                </a:solidFill>
                <a:latin typeface="Open Sauce"/>
                <a:ea typeface="Open Sauce"/>
                <a:cs typeface="Open Sauce"/>
                <a:sym typeface="Open Sauce"/>
              </a:rPr>
              <a:t> </a:t>
            </a:r>
            <a:r>
              <a:rPr lang="en-US" sz="2008" b="1" dirty="0">
                <a:solidFill>
                  <a:srgbClr val="000000"/>
                </a:solidFill>
                <a:latin typeface="Open Sauce Bold"/>
                <a:ea typeface="Open Sauce Bold"/>
                <a:cs typeface="Open Sauce Bold"/>
                <a:sym typeface="Open Sauce Bold"/>
              </a:rPr>
              <a:t>4 </a:t>
            </a:r>
            <a:r>
              <a:rPr lang="en-US" sz="2008" b="1" dirty="0" err="1">
                <a:solidFill>
                  <a:srgbClr val="000000"/>
                </a:solidFill>
                <a:latin typeface="Open Sauce Bold"/>
                <a:ea typeface="Open Sauce Bold"/>
                <a:cs typeface="Open Sauce Bold"/>
                <a:sym typeface="Open Sauce Bold"/>
              </a:rPr>
              <a:t>powiatach</a:t>
            </a:r>
            <a:r>
              <a:rPr lang="en-US" sz="2008" dirty="0">
                <a:solidFill>
                  <a:srgbClr val="000000"/>
                </a:solidFill>
                <a:latin typeface="Open Sauce"/>
                <a:ea typeface="Open Sauce"/>
                <a:cs typeface="Open Sauce"/>
                <a:sym typeface="Open Sauce"/>
              </a:rPr>
              <a:t> </a:t>
            </a:r>
            <a:r>
              <a:rPr lang="en-US" sz="2008" dirty="0" err="1">
                <a:solidFill>
                  <a:srgbClr val="000000"/>
                </a:solidFill>
                <a:latin typeface="Open Sauce"/>
                <a:ea typeface="Open Sauce"/>
                <a:cs typeface="Open Sauce"/>
                <a:sym typeface="Open Sauce"/>
              </a:rPr>
              <a:t>nie</a:t>
            </a:r>
            <a:r>
              <a:rPr lang="en-US" sz="2008" dirty="0">
                <a:solidFill>
                  <a:srgbClr val="000000"/>
                </a:solidFill>
                <a:latin typeface="Open Sauce"/>
                <a:ea typeface="Open Sauce"/>
                <a:cs typeface="Open Sauce"/>
                <a:sym typeface="Open Sauce"/>
              </a:rPr>
              <a:t> </a:t>
            </a:r>
            <a:r>
              <a:rPr lang="en-US" sz="2008" dirty="0" err="1">
                <a:solidFill>
                  <a:srgbClr val="000000"/>
                </a:solidFill>
                <a:latin typeface="Open Sauce"/>
                <a:ea typeface="Open Sauce"/>
                <a:cs typeface="Open Sauce"/>
                <a:sym typeface="Open Sauce"/>
              </a:rPr>
              <a:t>funkcjonuje</a:t>
            </a:r>
            <a:r>
              <a:rPr lang="en-US" sz="2008" dirty="0">
                <a:solidFill>
                  <a:srgbClr val="000000"/>
                </a:solidFill>
                <a:latin typeface="Open Sauce"/>
                <a:ea typeface="Open Sauce"/>
                <a:cs typeface="Open Sauce"/>
                <a:sym typeface="Open Sauce"/>
              </a:rPr>
              <a:t> </a:t>
            </a:r>
            <a:r>
              <a:rPr lang="en-US" sz="2008" dirty="0" err="1">
                <a:solidFill>
                  <a:srgbClr val="000000"/>
                </a:solidFill>
                <a:latin typeface="Open Sauce"/>
                <a:ea typeface="Open Sauce"/>
                <a:cs typeface="Open Sauce"/>
                <a:sym typeface="Open Sauce"/>
              </a:rPr>
              <a:t>żadna</a:t>
            </a:r>
            <a:r>
              <a:rPr lang="en-US" sz="2008" dirty="0">
                <a:solidFill>
                  <a:srgbClr val="000000"/>
                </a:solidFill>
                <a:latin typeface="Open Sauce"/>
                <a:ea typeface="Open Sauce"/>
                <a:cs typeface="Open Sauce"/>
                <a:sym typeface="Open Sauce"/>
              </a:rPr>
              <a:t> </a:t>
            </a:r>
            <a:r>
              <a:rPr lang="en-US" sz="2008" dirty="0" err="1">
                <a:solidFill>
                  <a:srgbClr val="000000"/>
                </a:solidFill>
                <a:latin typeface="Open Sauce"/>
                <a:ea typeface="Open Sauce"/>
                <a:cs typeface="Open Sauce"/>
                <a:sym typeface="Open Sauce"/>
              </a:rPr>
              <a:t>placówka</a:t>
            </a:r>
            <a:r>
              <a:rPr lang="en-US" sz="2008" dirty="0">
                <a:solidFill>
                  <a:srgbClr val="000000"/>
                </a:solidFill>
                <a:latin typeface="Open Sauce"/>
                <a:ea typeface="Open Sauce"/>
                <a:cs typeface="Open Sauce"/>
                <a:sym typeface="Open Sauce"/>
              </a:rPr>
              <a:t> ŚDS.</a:t>
            </a:r>
          </a:p>
        </p:txBody>
      </p:sp>
      <p:sp>
        <p:nvSpPr>
          <p:cNvPr id="14" name="TextBox 14"/>
          <p:cNvSpPr txBox="1"/>
          <p:nvPr/>
        </p:nvSpPr>
        <p:spPr>
          <a:xfrm>
            <a:off x="1028700" y="5409998"/>
            <a:ext cx="9332798" cy="1221962"/>
          </a:xfrm>
          <a:prstGeom prst="rect">
            <a:avLst/>
          </a:prstGeom>
        </p:spPr>
        <p:txBody>
          <a:bodyPr lIns="0" tIns="0" rIns="0" bIns="0" rtlCol="0" anchor="t">
            <a:spAutoFit/>
          </a:bodyPr>
          <a:lstStyle/>
          <a:p>
            <a:pPr algn="l">
              <a:lnSpc>
                <a:spcPts val="5098"/>
              </a:lnSpc>
            </a:pPr>
            <a:r>
              <a:rPr lang="en-US" sz="3016">
                <a:solidFill>
                  <a:srgbClr val="0F5995"/>
                </a:solidFill>
                <a:latin typeface="Open Sauce"/>
                <a:ea typeface="Open Sauce"/>
                <a:cs typeface="Open Sauce"/>
                <a:sym typeface="Open Sauce"/>
              </a:rPr>
              <a:t>W powiatach peryferyjnych oferta </a:t>
            </a:r>
          </a:p>
          <a:p>
            <a:pPr algn="l">
              <a:lnSpc>
                <a:spcPts val="5098"/>
              </a:lnSpc>
            </a:pPr>
            <a:r>
              <a:rPr lang="en-US" sz="3016">
                <a:solidFill>
                  <a:srgbClr val="0F5995"/>
                </a:solidFill>
                <a:latin typeface="Open Sauce"/>
                <a:ea typeface="Open Sauce"/>
                <a:cs typeface="Open Sauce"/>
                <a:sym typeface="Open Sauce"/>
              </a:rPr>
              <a:t>często ogranicza się do</a:t>
            </a:r>
            <a:r>
              <a:rPr lang="en-US" sz="3016" b="1">
                <a:solidFill>
                  <a:srgbClr val="0F5995"/>
                </a:solidFill>
                <a:latin typeface="Open Sauce Bold"/>
                <a:ea typeface="Open Sauce Bold"/>
                <a:cs typeface="Open Sauce Bold"/>
                <a:sym typeface="Open Sauce Bold"/>
              </a:rPr>
              <a:t> jednej jednostki.</a:t>
            </a:r>
          </a:p>
        </p:txBody>
      </p:sp>
      <p:sp>
        <p:nvSpPr>
          <p:cNvPr id="11" name="Freeform 11" descr="Mapa województwa podlaskiego przedstawia regionalną dostępność Środowiskowych Domów Samopomocy (ŚDS) w 2024 roku. Dane obejmują jednostki prowadzone przez gminy, powiaty oraz inne podmioty na zlecenie. Największa koncentracja usług występuje w powiecie białostockim (3 jednostki) oraz w miastach na prawach powiatu: Suwałkach (2 jednostki), Białymstoku (2 jednostki) i Łomży (2 jednostki). W większości pozostałych powiatów regionu funkcjonuje zazwyczaj jedna placówka ŚDS. Mapa wskazuje na trzy powiaty, w których usługa ta nie jest dostępna: łomżyński, sejneński oraz wysokomazowiecki."/>
          <p:cNvSpPr/>
          <p:nvPr/>
        </p:nvSpPr>
        <p:spPr>
          <a:xfrm>
            <a:off x="11407391" y="1028700"/>
            <a:ext cx="5509009" cy="8574333"/>
          </a:xfrm>
          <a:custGeom>
            <a:avLst/>
            <a:gdLst/>
            <a:ahLst/>
            <a:cxnLst/>
            <a:rect l="l" t="t" r="r" b="b"/>
            <a:pathLst>
              <a:path w="5509009" h="8574333">
                <a:moveTo>
                  <a:pt x="0" y="0"/>
                </a:moveTo>
                <a:lnTo>
                  <a:pt x="5509009" y="0"/>
                </a:lnTo>
                <a:lnTo>
                  <a:pt x="5509009" y="8574333"/>
                </a:lnTo>
                <a:lnTo>
                  <a:pt x="0" y="8574333"/>
                </a:lnTo>
                <a:lnTo>
                  <a:pt x="0" y="0"/>
                </a:lnTo>
                <a:close/>
              </a:path>
            </a:pathLst>
          </a:custGeom>
          <a:blipFill>
            <a:blip r:embed="rId8"/>
            <a:stretch>
              <a:fillRect/>
            </a:stretch>
          </a:blipFill>
        </p:spPr>
        <p:txBody>
          <a:bodyPr/>
          <a:lstStyle/>
          <a:p>
            <a:endParaRPr lang="pl-PL"/>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a:spLocks noGrp="1"/>
          </p:cNvSpPr>
          <p:nvPr>
            <p:ph type="title" idx="4294967295"/>
          </p:nvPr>
        </p:nvSpPr>
        <p:spPr>
          <a:xfrm>
            <a:off x="7456963" y="836871"/>
            <a:ext cx="9175861" cy="8123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6544"/>
              </a:lnSpc>
              <a:spcBef>
                <a:spcPts val="0"/>
              </a:spcBef>
              <a:spcAft>
                <a:spcPts val="0"/>
              </a:spcAft>
              <a:buClrTx/>
              <a:buSzTx/>
              <a:buFontTx/>
              <a:buNone/>
              <a:tabLst/>
              <a:defRPr/>
            </a:pPr>
            <a:r>
              <a:rPr kumimoji="0" lang="en-US" sz="503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Usługi</a:t>
            </a:r>
            <a:r>
              <a:rPr kumimoji="0" lang="en-US" sz="503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503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opiekuńcze</a:t>
            </a:r>
            <a:r>
              <a:rPr kumimoji="0" lang="en-US" sz="503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(UO)</a:t>
            </a:r>
          </a:p>
        </p:txBody>
      </p:sp>
      <p:sp>
        <p:nvSpPr>
          <p:cNvPr id="11" name="TextBox 11"/>
          <p:cNvSpPr txBox="1"/>
          <p:nvPr/>
        </p:nvSpPr>
        <p:spPr>
          <a:xfrm>
            <a:off x="7177028" y="2036590"/>
            <a:ext cx="9780135" cy="4135171"/>
          </a:xfrm>
          <a:prstGeom prst="rect">
            <a:avLst/>
          </a:prstGeom>
        </p:spPr>
        <p:txBody>
          <a:bodyPr lIns="0" tIns="0" rIns="0" bIns="0" rtlCol="0" anchor="t">
            <a:spAutoFit/>
          </a:bodyPr>
          <a:lstStyle/>
          <a:p>
            <a:pPr marL="442026" lvl="1" indent="-221013" algn="l">
              <a:lnSpc>
                <a:spcPts val="4135"/>
              </a:lnSpc>
              <a:buFont typeface="Arial"/>
              <a:buChar char="•"/>
            </a:pPr>
            <a:r>
              <a:rPr lang="en-US" sz="2047" dirty="0" err="1">
                <a:solidFill>
                  <a:srgbClr val="000000"/>
                </a:solidFill>
                <a:latin typeface="Open Sauce"/>
                <a:ea typeface="Open Sauce"/>
                <a:cs typeface="Open Sauce"/>
                <a:sym typeface="Open Sauce"/>
              </a:rPr>
              <a:t>Usługi</a:t>
            </a:r>
            <a:r>
              <a:rPr lang="en-US" sz="2047" dirty="0">
                <a:solidFill>
                  <a:srgbClr val="000000"/>
                </a:solidFill>
                <a:latin typeface="Open Sauce"/>
                <a:ea typeface="Open Sauce"/>
                <a:cs typeface="Open Sauce"/>
                <a:sym typeface="Open Sauce"/>
              </a:rPr>
              <a:t> </a:t>
            </a:r>
            <a:r>
              <a:rPr lang="en-US" sz="2047" dirty="0" err="1">
                <a:solidFill>
                  <a:srgbClr val="000000"/>
                </a:solidFill>
                <a:latin typeface="Open Sauce"/>
                <a:ea typeface="Open Sauce"/>
                <a:cs typeface="Open Sauce"/>
                <a:sym typeface="Open Sauce"/>
              </a:rPr>
              <a:t>opiekuńcze</a:t>
            </a:r>
            <a:r>
              <a:rPr lang="en-US" sz="2047" dirty="0">
                <a:solidFill>
                  <a:srgbClr val="000000"/>
                </a:solidFill>
                <a:latin typeface="Open Sauce"/>
                <a:ea typeface="Open Sauce"/>
                <a:cs typeface="Open Sauce"/>
                <a:sym typeface="Open Sauce"/>
              </a:rPr>
              <a:t> </a:t>
            </a:r>
            <a:r>
              <a:rPr lang="en-US" sz="2047" dirty="0" err="1">
                <a:solidFill>
                  <a:srgbClr val="000000"/>
                </a:solidFill>
                <a:latin typeface="Open Sauce"/>
                <a:ea typeface="Open Sauce"/>
                <a:cs typeface="Open Sauce"/>
                <a:sym typeface="Open Sauce"/>
              </a:rPr>
              <a:t>są</a:t>
            </a:r>
            <a:r>
              <a:rPr lang="en-US" sz="2047" dirty="0">
                <a:solidFill>
                  <a:srgbClr val="000000"/>
                </a:solidFill>
                <a:latin typeface="Open Sauce"/>
                <a:ea typeface="Open Sauce"/>
                <a:cs typeface="Open Sauce"/>
                <a:sym typeface="Open Sauce"/>
              </a:rPr>
              <a:t> </a:t>
            </a:r>
            <a:r>
              <a:rPr lang="en-US" sz="2047" b="1" dirty="0" err="1">
                <a:solidFill>
                  <a:srgbClr val="000000"/>
                </a:solidFill>
                <a:latin typeface="Open Sauce Bold"/>
                <a:ea typeface="Open Sauce Bold"/>
                <a:cs typeface="Open Sauce Bold"/>
                <a:sym typeface="Open Sauce Bold"/>
              </a:rPr>
              <a:t>jedyną</a:t>
            </a:r>
            <a:r>
              <a:rPr lang="en-US" sz="2047" b="1" dirty="0">
                <a:solidFill>
                  <a:srgbClr val="000000"/>
                </a:solidFill>
                <a:latin typeface="Open Sauce Bold"/>
                <a:ea typeface="Open Sauce Bold"/>
                <a:cs typeface="Open Sauce Bold"/>
                <a:sym typeface="Open Sauce Bold"/>
              </a:rPr>
              <a:t> </a:t>
            </a:r>
            <a:r>
              <a:rPr lang="en-US" sz="2047" b="1" dirty="0" err="1">
                <a:solidFill>
                  <a:srgbClr val="000000"/>
                </a:solidFill>
                <a:latin typeface="Open Sauce Bold"/>
                <a:ea typeface="Open Sauce Bold"/>
                <a:cs typeface="Open Sauce Bold"/>
                <a:sym typeface="Open Sauce Bold"/>
              </a:rPr>
              <a:t>formą</a:t>
            </a:r>
            <a:r>
              <a:rPr lang="en-US" sz="2047" b="1" dirty="0">
                <a:solidFill>
                  <a:srgbClr val="000000"/>
                </a:solidFill>
                <a:latin typeface="Open Sauce Bold"/>
                <a:ea typeface="Open Sauce Bold"/>
                <a:cs typeface="Open Sauce Bold"/>
                <a:sym typeface="Open Sauce Bold"/>
              </a:rPr>
              <a:t> </a:t>
            </a:r>
            <a:r>
              <a:rPr lang="en-US" sz="2047" b="1" dirty="0" err="1">
                <a:solidFill>
                  <a:srgbClr val="000000"/>
                </a:solidFill>
                <a:latin typeface="Open Sauce Bold"/>
                <a:ea typeface="Open Sauce Bold"/>
                <a:cs typeface="Open Sauce Bold"/>
                <a:sym typeface="Open Sauce Bold"/>
              </a:rPr>
              <a:t>wsparcia</a:t>
            </a:r>
            <a:r>
              <a:rPr lang="en-US" sz="2047" b="1" dirty="0">
                <a:solidFill>
                  <a:srgbClr val="000000"/>
                </a:solidFill>
                <a:latin typeface="Open Sauce Bold"/>
                <a:ea typeface="Open Sauce Bold"/>
                <a:cs typeface="Open Sauce Bold"/>
                <a:sym typeface="Open Sauce Bold"/>
              </a:rPr>
              <a:t> </a:t>
            </a:r>
            <a:r>
              <a:rPr lang="en-US" sz="2047" b="1" dirty="0" err="1">
                <a:solidFill>
                  <a:srgbClr val="000000"/>
                </a:solidFill>
                <a:latin typeface="Open Sauce Bold"/>
                <a:ea typeface="Open Sauce Bold"/>
                <a:cs typeface="Open Sauce Bold"/>
                <a:sym typeface="Open Sauce Bold"/>
              </a:rPr>
              <a:t>dostępną</a:t>
            </a:r>
            <a:r>
              <a:rPr lang="en-US" sz="2047" b="1" dirty="0">
                <a:solidFill>
                  <a:srgbClr val="000000"/>
                </a:solidFill>
                <a:latin typeface="Open Sauce Bold"/>
                <a:ea typeface="Open Sauce Bold"/>
                <a:cs typeface="Open Sauce Bold"/>
                <a:sym typeface="Open Sauce Bold"/>
              </a:rPr>
              <a:t> we </a:t>
            </a:r>
            <a:r>
              <a:rPr lang="en-US" sz="2047" b="1" dirty="0" err="1">
                <a:solidFill>
                  <a:srgbClr val="000000"/>
                </a:solidFill>
                <a:latin typeface="Open Sauce Bold"/>
                <a:ea typeface="Open Sauce Bold"/>
                <a:cs typeface="Open Sauce Bold"/>
                <a:sym typeface="Open Sauce Bold"/>
              </a:rPr>
              <a:t>wszystkich</a:t>
            </a:r>
            <a:r>
              <a:rPr lang="en-US" sz="2047" b="1" dirty="0">
                <a:solidFill>
                  <a:srgbClr val="000000"/>
                </a:solidFill>
                <a:latin typeface="Open Sauce Bold"/>
                <a:ea typeface="Open Sauce Bold"/>
                <a:cs typeface="Open Sauce Bold"/>
                <a:sym typeface="Open Sauce Bold"/>
              </a:rPr>
              <a:t> </a:t>
            </a:r>
            <a:r>
              <a:rPr lang="en-US" sz="2047" b="1" dirty="0" err="1">
                <a:solidFill>
                  <a:srgbClr val="000000"/>
                </a:solidFill>
                <a:latin typeface="Open Sauce Bold"/>
                <a:ea typeface="Open Sauce Bold"/>
                <a:cs typeface="Open Sauce Bold"/>
                <a:sym typeface="Open Sauce Bold"/>
              </a:rPr>
              <a:t>powiatach</a:t>
            </a:r>
            <a:r>
              <a:rPr lang="en-US" sz="2047" dirty="0">
                <a:solidFill>
                  <a:srgbClr val="000000"/>
                </a:solidFill>
                <a:latin typeface="Open Sauce"/>
                <a:ea typeface="Open Sauce"/>
                <a:cs typeface="Open Sauce"/>
                <a:sym typeface="Open Sauce"/>
              </a:rPr>
              <a:t>.</a:t>
            </a:r>
          </a:p>
          <a:p>
            <a:pPr marL="442026" lvl="1" indent="-221013" algn="l">
              <a:lnSpc>
                <a:spcPts val="4135"/>
              </a:lnSpc>
              <a:buFont typeface="Arial"/>
              <a:buChar char="•"/>
            </a:pPr>
            <a:r>
              <a:rPr lang="en-US" sz="2047" dirty="0" err="1">
                <a:solidFill>
                  <a:srgbClr val="000000"/>
                </a:solidFill>
                <a:latin typeface="Open Sauce"/>
                <a:ea typeface="Open Sauce"/>
                <a:cs typeface="Open Sauce"/>
                <a:sym typeface="Open Sauce"/>
              </a:rPr>
              <a:t>Największą</a:t>
            </a:r>
            <a:r>
              <a:rPr lang="en-US" sz="2047" dirty="0">
                <a:solidFill>
                  <a:srgbClr val="000000"/>
                </a:solidFill>
                <a:latin typeface="Open Sauce"/>
                <a:ea typeface="Open Sauce"/>
                <a:cs typeface="Open Sauce"/>
                <a:sym typeface="Open Sauce"/>
              </a:rPr>
              <a:t> </a:t>
            </a:r>
            <a:r>
              <a:rPr lang="en-US" sz="2047" dirty="0" err="1">
                <a:solidFill>
                  <a:srgbClr val="000000"/>
                </a:solidFill>
                <a:latin typeface="Open Sauce"/>
                <a:ea typeface="Open Sauce"/>
                <a:cs typeface="Open Sauce"/>
                <a:sym typeface="Open Sauce"/>
              </a:rPr>
              <a:t>liczbę</a:t>
            </a:r>
            <a:r>
              <a:rPr lang="en-US" sz="2047" dirty="0">
                <a:solidFill>
                  <a:srgbClr val="000000"/>
                </a:solidFill>
                <a:latin typeface="Open Sauce"/>
                <a:ea typeface="Open Sauce"/>
                <a:cs typeface="Open Sauce"/>
                <a:sym typeface="Open Sauce"/>
              </a:rPr>
              <a:t> </a:t>
            </a:r>
            <a:r>
              <a:rPr lang="en-US" sz="2047" dirty="0" err="1">
                <a:solidFill>
                  <a:srgbClr val="000000"/>
                </a:solidFill>
                <a:latin typeface="Open Sauce"/>
                <a:ea typeface="Open Sauce"/>
                <a:cs typeface="Open Sauce"/>
                <a:sym typeface="Open Sauce"/>
              </a:rPr>
              <a:t>świadczeniobiorców</a:t>
            </a:r>
            <a:r>
              <a:rPr lang="en-US" sz="2047" dirty="0">
                <a:solidFill>
                  <a:srgbClr val="000000"/>
                </a:solidFill>
                <a:latin typeface="Open Sauce"/>
                <a:ea typeface="Open Sauce"/>
                <a:cs typeface="Open Sauce"/>
                <a:sym typeface="Open Sauce"/>
              </a:rPr>
              <a:t> </a:t>
            </a:r>
            <a:r>
              <a:rPr lang="en-US" sz="2047" dirty="0" err="1">
                <a:solidFill>
                  <a:srgbClr val="000000"/>
                </a:solidFill>
                <a:latin typeface="Open Sauce"/>
                <a:ea typeface="Open Sauce"/>
                <a:cs typeface="Open Sauce"/>
                <a:sym typeface="Open Sauce"/>
              </a:rPr>
              <a:t>odnotowano</a:t>
            </a:r>
            <a:r>
              <a:rPr lang="en-US" sz="2047" dirty="0">
                <a:solidFill>
                  <a:srgbClr val="000000"/>
                </a:solidFill>
                <a:latin typeface="Open Sauce"/>
                <a:ea typeface="Open Sauce"/>
                <a:cs typeface="Open Sauce"/>
                <a:sym typeface="Open Sauce"/>
              </a:rPr>
              <a:t> w </a:t>
            </a:r>
            <a:r>
              <a:rPr lang="en-US" sz="2047" b="1" dirty="0" err="1">
                <a:solidFill>
                  <a:srgbClr val="000000"/>
                </a:solidFill>
                <a:latin typeface="Open Sauce Bold"/>
                <a:ea typeface="Open Sauce Bold"/>
                <a:cs typeface="Open Sauce Bold"/>
                <a:sym typeface="Open Sauce Bold"/>
              </a:rPr>
              <a:t>Białymstoku</a:t>
            </a:r>
            <a:r>
              <a:rPr lang="en-US" sz="2047" b="1" dirty="0">
                <a:solidFill>
                  <a:srgbClr val="000000"/>
                </a:solidFill>
                <a:latin typeface="Open Sauce Bold"/>
                <a:ea typeface="Open Sauce Bold"/>
                <a:cs typeface="Open Sauce Bold"/>
                <a:sym typeface="Open Sauce Bold"/>
              </a:rPr>
              <a:t>, </a:t>
            </a:r>
            <a:r>
              <a:rPr lang="en-US" sz="2047" b="1" dirty="0" err="1">
                <a:solidFill>
                  <a:srgbClr val="000000"/>
                </a:solidFill>
                <a:latin typeface="Open Sauce Bold"/>
                <a:ea typeface="Open Sauce Bold"/>
                <a:cs typeface="Open Sauce Bold"/>
                <a:sym typeface="Open Sauce Bold"/>
              </a:rPr>
              <a:t>powiecie</a:t>
            </a:r>
            <a:r>
              <a:rPr lang="en-US" sz="2047" b="1" dirty="0">
                <a:solidFill>
                  <a:srgbClr val="000000"/>
                </a:solidFill>
                <a:latin typeface="Open Sauce Bold"/>
                <a:ea typeface="Open Sauce Bold"/>
                <a:cs typeface="Open Sauce Bold"/>
                <a:sym typeface="Open Sauce Bold"/>
              </a:rPr>
              <a:t> </a:t>
            </a:r>
            <a:r>
              <a:rPr lang="en-US" sz="2047" b="1" dirty="0" err="1">
                <a:solidFill>
                  <a:srgbClr val="000000"/>
                </a:solidFill>
                <a:latin typeface="Open Sauce Bold"/>
                <a:ea typeface="Open Sauce Bold"/>
                <a:cs typeface="Open Sauce Bold"/>
                <a:sym typeface="Open Sauce Bold"/>
              </a:rPr>
              <a:t>białostockim</a:t>
            </a:r>
            <a:r>
              <a:rPr lang="en-US" sz="2047" b="1" dirty="0">
                <a:solidFill>
                  <a:srgbClr val="000000"/>
                </a:solidFill>
                <a:latin typeface="Open Sauce Bold"/>
                <a:ea typeface="Open Sauce Bold"/>
                <a:cs typeface="Open Sauce Bold"/>
                <a:sym typeface="Open Sauce Bold"/>
              </a:rPr>
              <a:t> </a:t>
            </a:r>
            <a:r>
              <a:rPr lang="en-US" sz="2047" b="1" dirty="0" err="1">
                <a:solidFill>
                  <a:srgbClr val="000000"/>
                </a:solidFill>
                <a:latin typeface="Open Sauce Bold"/>
                <a:ea typeface="Open Sauce Bold"/>
                <a:cs typeface="Open Sauce Bold"/>
                <a:sym typeface="Open Sauce Bold"/>
              </a:rPr>
              <a:t>i</a:t>
            </a:r>
            <a:r>
              <a:rPr lang="en-US" sz="2047" b="1" dirty="0">
                <a:solidFill>
                  <a:srgbClr val="000000"/>
                </a:solidFill>
                <a:latin typeface="Open Sauce Bold"/>
                <a:ea typeface="Open Sauce Bold"/>
                <a:cs typeface="Open Sauce Bold"/>
                <a:sym typeface="Open Sauce Bold"/>
              </a:rPr>
              <a:t> </a:t>
            </a:r>
            <a:r>
              <a:rPr lang="en-US" sz="2047" b="1" dirty="0" err="1">
                <a:solidFill>
                  <a:srgbClr val="000000"/>
                </a:solidFill>
                <a:latin typeface="Open Sauce Bold"/>
                <a:ea typeface="Open Sauce Bold"/>
                <a:cs typeface="Open Sauce Bold"/>
                <a:sym typeface="Open Sauce Bold"/>
              </a:rPr>
              <a:t>Suwałkach</a:t>
            </a:r>
            <a:r>
              <a:rPr lang="en-US" sz="2047" dirty="0">
                <a:solidFill>
                  <a:srgbClr val="000000"/>
                </a:solidFill>
                <a:latin typeface="Open Sauce"/>
                <a:ea typeface="Open Sauce"/>
                <a:cs typeface="Open Sauce"/>
                <a:sym typeface="Open Sauce"/>
              </a:rPr>
              <a:t>.</a:t>
            </a:r>
          </a:p>
          <a:p>
            <a:pPr marL="442026" lvl="1" indent="-221013" algn="l">
              <a:lnSpc>
                <a:spcPts val="4135"/>
              </a:lnSpc>
              <a:buFont typeface="Arial"/>
              <a:buChar char="•"/>
            </a:pPr>
            <a:r>
              <a:rPr lang="en-US" sz="2047" dirty="0">
                <a:solidFill>
                  <a:srgbClr val="000000"/>
                </a:solidFill>
                <a:latin typeface="Open Sauce"/>
                <a:ea typeface="Open Sauce"/>
                <a:cs typeface="Open Sauce"/>
                <a:sym typeface="Open Sauce"/>
              </a:rPr>
              <a:t>Po </a:t>
            </a:r>
            <a:r>
              <a:rPr lang="en-US" sz="2047" dirty="0" err="1">
                <a:solidFill>
                  <a:srgbClr val="000000"/>
                </a:solidFill>
                <a:latin typeface="Open Sauce"/>
                <a:ea typeface="Open Sauce"/>
                <a:cs typeface="Open Sauce"/>
                <a:sym typeface="Open Sauce"/>
              </a:rPr>
              <a:t>przeliczeniu</a:t>
            </a:r>
            <a:r>
              <a:rPr lang="en-US" sz="2047" dirty="0">
                <a:solidFill>
                  <a:srgbClr val="000000"/>
                </a:solidFill>
                <a:latin typeface="Open Sauce"/>
                <a:ea typeface="Open Sauce"/>
                <a:cs typeface="Open Sauce"/>
                <a:sym typeface="Open Sauce"/>
              </a:rPr>
              <a:t> </a:t>
            </a:r>
            <a:r>
              <a:rPr lang="en-US" sz="2047" dirty="0" err="1">
                <a:solidFill>
                  <a:srgbClr val="000000"/>
                </a:solidFill>
                <a:latin typeface="Open Sauce"/>
                <a:ea typeface="Open Sauce"/>
                <a:cs typeface="Open Sauce"/>
                <a:sym typeface="Open Sauce"/>
              </a:rPr>
              <a:t>na</a:t>
            </a:r>
            <a:r>
              <a:rPr lang="en-US" sz="2047" dirty="0">
                <a:solidFill>
                  <a:srgbClr val="000000"/>
                </a:solidFill>
                <a:latin typeface="Open Sauce"/>
                <a:ea typeface="Open Sauce"/>
                <a:cs typeface="Open Sauce"/>
                <a:sym typeface="Open Sauce"/>
              </a:rPr>
              <a:t> 10 </a:t>
            </a:r>
            <a:r>
              <a:rPr lang="en-US" sz="2047" dirty="0" err="1">
                <a:solidFill>
                  <a:srgbClr val="000000"/>
                </a:solidFill>
                <a:latin typeface="Open Sauce"/>
                <a:ea typeface="Open Sauce"/>
                <a:cs typeface="Open Sauce"/>
                <a:sym typeface="Open Sauce"/>
              </a:rPr>
              <a:t>tys</a:t>
            </a:r>
            <a:r>
              <a:rPr lang="pl-PL" sz="2047" dirty="0" err="1">
                <a:solidFill>
                  <a:srgbClr val="000000"/>
                </a:solidFill>
                <a:latin typeface="Open Sauce"/>
                <a:ea typeface="Open Sauce"/>
                <a:cs typeface="Open Sauce"/>
                <a:sym typeface="Open Sauce"/>
              </a:rPr>
              <a:t>ięcy</a:t>
            </a:r>
            <a:r>
              <a:rPr lang="en-US" sz="2047" dirty="0">
                <a:solidFill>
                  <a:srgbClr val="000000"/>
                </a:solidFill>
                <a:latin typeface="Open Sauce"/>
                <a:ea typeface="Open Sauce"/>
                <a:cs typeface="Open Sauce"/>
                <a:sym typeface="Open Sauce"/>
              </a:rPr>
              <a:t> </a:t>
            </a:r>
            <a:r>
              <a:rPr lang="en-US" sz="2047" dirty="0" err="1">
                <a:solidFill>
                  <a:srgbClr val="000000"/>
                </a:solidFill>
                <a:latin typeface="Open Sauce"/>
                <a:ea typeface="Open Sauce"/>
                <a:cs typeface="Open Sauce"/>
                <a:sym typeface="Open Sauce"/>
              </a:rPr>
              <a:t>mieszkańców</a:t>
            </a:r>
            <a:r>
              <a:rPr lang="en-US" sz="2047" dirty="0">
                <a:solidFill>
                  <a:srgbClr val="000000"/>
                </a:solidFill>
                <a:latin typeface="Open Sauce"/>
                <a:ea typeface="Open Sauce"/>
                <a:cs typeface="Open Sauce"/>
                <a:sym typeface="Open Sauce"/>
              </a:rPr>
              <a:t> </a:t>
            </a:r>
            <a:r>
              <a:rPr lang="en-US" sz="2047" dirty="0" err="1">
                <a:solidFill>
                  <a:srgbClr val="000000"/>
                </a:solidFill>
                <a:latin typeface="Open Sauce"/>
                <a:ea typeface="Open Sauce"/>
                <a:cs typeface="Open Sauce"/>
                <a:sym typeface="Open Sauce"/>
              </a:rPr>
              <a:t>najwyższe</a:t>
            </a:r>
            <a:r>
              <a:rPr lang="en-US" sz="2047" dirty="0">
                <a:solidFill>
                  <a:srgbClr val="000000"/>
                </a:solidFill>
                <a:latin typeface="Open Sauce"/>
                <a:ea typeface="Open Sauce"/>
                <a:cs typeface="Open Sauce"/>
                <a:sym typeface="Open Sauce"/>
              </a:rPr>
              <a:t> </a:t>
            </a:r>
            <a:r>
              <a:rPr lang="en-US" sz="2047" dirty="0" err="1">
                <a:solidFill>
                  <a:srgbClr val="000000"/>
                </a:solidFill>
                <a:latin typeface="Open Sauce"/>
                <a:ea typeface="Open Sauce"/>
                <a:cs typeface="Open Sauce"/>
                <a:sym typeface="Open Sauce"/>
              </a:rPr>
              <a:t>natężenie</a:t>
            </a:r>
            <a:r>
              <a:rPr lang="en-US" sz="2047" dirty="0">
                <a:solidFill>
                  <a:srgbClr val="000000"/>
                </a:solidFill>
                <a:latin typeface="Open Sauce"/>
                <a:ea typeface="Open Sauce"/>
                <a:cs typeface="Open Sauce"/>
                <a:sym typeface="Open Sauce"/>
              </a:rPr>
              <a:t> </a:t>
            </a:r>
            <a:r>
              <a:rPr lang="en-US" sz="2047" dirty="0" err="1">
                <a:solidFill>
                  <a:srgbClr val="000000"/>
                </a:solidFill>
                <a:latin typeface="Open Sauce"/>
                <a:ea typeface="Open Sauce"/>
                <a:cs typeface="Open Sauce"/>
                <a:sym typeface="Open Sauce"/>
              </a:rPr>
              <a:t>występuje</a:t>
            </a:r>
            <a:r>
              <a:rPr lang="en-US" sz="2047" dirty="0">
                <a:solidFill>
                  <a:srgbClr val="000000"/>
                </a:solidFill>
                <a:latin typeface="Open Sauce"/>
                <a:ea typeface="Open Sauce"/>
                <a:cs typeface="Open Sauce"/>
                <a:sym typeface="Open Sauce"/>
              </a:rPr>
              <a:t> w </a:t>
            </a:r>
            <a:r>
              <a:rPr lang="en-US" sz="2047" dirty="0" err="1">
                <a:solidFill>
                  <a:srgbClr val="000000"/>
                </a:solidFill>
                <a:latin typeface="Open Sauce"/>
                <a:ea typeface="Open Sauce"/>
                <a:cs typeface="Open Sauce"/>
                <a:sym typeface="Open Sauce"/>
              </a:rPr>
              <a:t>powiatach</a:t>
            </a:r>
            <a:r>
              <a:rPr lang="en-US" sz="2047" dirty="0">
                <a:solidFill>
                  <a:srgbClr val="000000"/>
                </a:solidFill>
                <a:latin typeface="Open Sauce"/>
                <a:ea typeface="Open Sauce"/>
                <a:cs typeface="Open Sauce"/>
                <a:sym typeface="Open Sauce"/>
              </a:rPr>
              <a:t>: </a:t>
            </a:r>
            <a:r>
              <a:rPr lang="en-US" sz="2047" b="1" dirty="0" err="1">
                <a:solidFill>
                  <a:srgbClr val="000000"/>
                </a:solidFill>
                <a:latin typeface="Open Sauce Bold"/>
                <a:ea typeface="Open Sauce Bold"/>
                <a:cs typeface="Open Sauce Bold"/>
                <a:sym typeface="Open Sauce Bold"/>
              </a:rPr>
              <a:t>sejneńskim</a:t>
            </a:r>
            <a:r>
              <a:rPr lang="en-US" sz="2047" b="1" dirty="0">
                <a:solidFill>
                  <a:srgbClr val="000000"/>
                </a:solidFill>
                <a:latin typeface="Open Sauce Bold"/>
                <a:ea typeface="Open Sauce Bold"/>
                <a:cs typeface="Open Sauce Bold"/>
                <a:sym typeface="Open Sauce Bold"/>
              </a:rPr>
              <a:t>, </a:t>
            </a:r>
            <a:r>
              <a:rPr lang="en-US" sz="2047" b="1" dirty="0" err="1">
                <a:solidFill>
                  <a:srgbClr val="000000"/>
                </a:solidFill>
                <a:latin typeface="Open Sauce Bold"/>
                <a:ea typeface="Open Sauce Bold"/>
                <a:cs typeface="Open Sauce Bold"/>
                <a:sym typeface="Open Sauce Bold"/>
              </a:rPr>
              <a:t>bielskim</a:t>
            </a:r>
            <a:r>
              <a:rPr lang="en-US" sz="2047" b="1" dirty="0">
                <a:solidFill>
                  <a:srgbClr val="000000"/>
                </a:solidFill>
                <a:latin typeface="Open Sauce Bold"/>
                <a:ea typeface="Open Sauce Bold"/>
                <a:cs typeface="Open Sauce Bold"/>
                <a:sym typeface="Open Sauce Bold"/>
              </a:rPr>
              <a:t> </a:t>
            </a:r>
            <a:r>
              <a:rPr lang="en-US" sz="2047" b="1" dirty="0" err="1">
                <a:solidFill>
                  <a:srgbClr val="000000"/>
                </a:solidFill>
                <a:latin typeface="Open Sauce Bold"/>
                <a:ea typeface="Open Sauce Bold"/>
                <a:cs typeface="Open Sauce Bold"/>
                <a:sym typeface="Open Sauce Bold"/>
              </a:rPr>
              <a:t>i</a:t>
            </a:r>
            <a:r>
              <a:rPr lang="en-US" sz="2047" b="1" dirty="0">
                <a:solidFill>
                  <a:srgbClr val="000000"/>
                </a:solidFill>
                <a:latin typeface="Open Sauce Bold"/>
                <a:ea typeface="Open Sauce Bold"/>
                <a:cs typeface="Open Sauce Bold"/>
                <a:sym typeface="Open Sauce Bold"/>
              </a:rPr>
              <a:t> </a:t>
            </a:r>
            <a:r>
              <a:rPr lang="en-US" sz="2047" b="1" dirty="0" err="1">
                <a:solidFill>
                  <a:srgbClr val="000000"/>
                </a:solidFill>
                <a:latin typeface="Open Sauce Bold"/>
                <a:ea typeface="Open Sauce Bold"/>
                <a:cs typeface="Open Sauce Bold"/>
                <a:sym typeface="Open Sauce Bold"/>
              </a:rPr>
              <a:t>augustowskim</a:t>
            </a:r>
            <a:r>
              <a:rPr lang="en-US" sz="2047" dirty="0">
                <a:solidFill>
                  <a:srgbClr val="000000"/>
                </a:solidFill>
                <a:latin typeface="Open Sauce"/>
                <a:ea typeface="Open Sauce"/>
                <a:cs typeface="Open Sauce"/>
                <a:sym typeface="Open Sauce"/>
              </a:rPr>
              <a:t>.</a:t>
            </a:r>
          </a:p>
          <a:p>
            <a:pPr marL="442026" lvl="1" indent="-221013" algn="l">
              <a:lnSpc>
                <a:spcPts val="4135"/>
              </a:lnSpc>
              <a:buFont typeface="Arial"/>
              <a:buChar char="•"/>
            </a:pPr>
            <a:r>
              <a:rPr lang="en-US" sz="2047" dirty="0" err="1">
                <a:solidFill>
                  <a:srgbClr val="000000"/>
                </a:solidFill>
                <a:latin typeface="Open Sauce"/>
                <a:ea typeface="Open Sauce"/>
                <a:cs typeface="Open Sauce"/>
                <a:sym typeface="Open Sauce"/>
              </a:rPr>
              <a:t>Wskazuje</a:t>
            </a:r>
            <a:r>
              <a:rPr lang="en-US" sz="2047" dirty="0">
                <a:solidFill>
                  <a:srgbClr val="000000"/>
                </a:solidFill>
                <a:latin typeface="Open Sauce"/>
                <a:ea typeface="Open Sauce"/>
                <a:cs typeface="Open Sauce"/>
                <a:sym typeface="Open Sauce"/>
              </a:rPr>
              <a:t> to, </a:t>
            </a:r>
            <a:r>
              <a:rPr lang="en-US" sz="2047" dirty="0" err="1">
                <a:solidFill>
                  <a:srgbClr val="000000"/>
                </a:solidFill>
                <a:latin typeface="Open Sauce"/>
                <a:ea typeface="Open Sauce"/>
                <a:cs typeface="Open Sauce"/>
                <a:sym typeface="Open Sauce"/>
              </a:rPr>
              <a:t>że</a:t>
            </a:r>
            <a:r>
              <a:rPr lang="en-US" sz="2047" dirty="0">
                <a:solidFill>
                  <a:srgbClr val="000000"/>
                </a:solidFill>
                <a:latin typeface="Open Sauce"/>
                <a:ea typeface="Open Sauce"/>
                <a:cs typeface="Open Sauce"/>
                <a:sym typeface="Open Sauce"/>
              </a:rPr>
              <a:t> </a:t>
            </a:r>
            <a:r>
              <a:rPr lang="en-US" sz="2047" dirty="0" err="1">
                <a:solidFill>
                  <a:srgbClr val="000000"/>
                </a:solidFill>
                <a:latin typeface="Open Sauce"/>
                <a:ea typeface="Open Sauce"/>
                <a:cs typeface="Open Sauce"/>
                <a:sym typeface="Open Sauce"/>
              </a:rPr>
              <a:t>wykorzystanie</a:t>
            </a:r>
            <a:r>
              <a:rPr lang="en-US" sz="2047" dirty="0">
                <a:solidFill>
                  <a:srgbClr val="000000"/>
                </a:solidFill>
                <a:latin typeface="Open Sauce"/>
                <a:ea typeface="Open Sauce"/>
                <a:cs typeface="Open Sauce"/>
                <a:sym typeface="Open Sauce"/>
              </a:rPr>
              <a:t> </a:t>
            </a:r>
            <a:r>
              <a:rPr lang="en-US" sz="2047" dirty="0" err="1">
                <a:solidFill>
                  <a:srgbClr val="000000"/>
                </a:solidFill>
                <a:latin typeface="Open Sauce"/>
                <a:ea typeface="Open Sauce"/>
                <a:cs typeface="Open Sauce"/>
                <a:sym typeface="Open Sauce"/>
              </a:rPr>
              <a:t>usług</a:t>
            </a:r>
            <a:r>
              <a:rPr lang="en-US" sz="2047" dirty="0">
                <a:solidFill>
                  <a:srgbClr val="000000"/>
                </a:solidFill>
                <a:latin typeface="Open Sauce"/>
                <a:ea typeface="Open Sauce"/>
                <a:cs typeface="Open Sauce"/>
                <a:sym typeface="Open Sauce"/>
              </a:rPr>
              <a:t> jest </a:t>
            </a:r>
            <a:r>
              <a:rPr lang="en-US" sz="2047" dirty="0" err="1">
                <a:solidFill>
                  <a:srgbClr val="000000"/>
                </a:solidFill>
                <a:latin typeface="Open Sauce"/>
                <a:ea typeface="Open Sauce"/>
                <a:cs typeface="Open Sauce"/>
                <a:sym typeface="Open Sauce"/>
              </a:rPr>
              <a:t>związane</a:t>
            </a:r>
            <a:r>
              <a:rPr lang="en-US" sz="2047" dirty="0">
                <a:solidFill>
                  <a:srgbClr val="000000"/>
                </a:solidFill>
                <a:latin typeface="Open Sauce"/>
                <a:ea typeface="Open Sauce"/>
                <a:cs typeface="Open Sauce"/>
                <a:sym typeface="Open Sauce"/>
              </a:rPr>
              <a:t> z </a:t>
            </a:r>
            <a:r>
              <a:rPr lang="en-US" sz="2047" b="1" dirty="0" err="1">
                <a:solidFill>
                  <a:srgbClr val="000000"/>
                </a:solidFill>
                <a:latin typeface="Open Sauce Bold"/>
                <a:ea typeface="Open Sauce Bold"/>
                <a:cs typeface="Open Sauce Bold"/>
                <a:sym typeface="Open Sauce Bold"/>
              </a:rPr>
              <a:t>intensywnością</a:t>
            </a:r>
            <a:r>
              <a:rPr lang="en-US" sz="2047" b="1" dirty="0">
                <a:solidFill>
                  <a:srgbClr val="000000"/>
                </a:solidFill>
                <a:latin typeface="Open Sauce Bold"/>
                <a:ea typeface="Open Sauce Bold"/>
                <a:cs typeface="Open Sauce Bold"/>
                <a:sym typeface="Open Sauce Bold"/>
              </a:rPr>
              <a:t> </a:t>
            </a:r>
            <a:r>
              <a:rPr lang="en-US" sz="2047" b="1" dirty="0" err="1">
                <a:solidFill>
                  <a:srgbClr val="000000"/>
                </a:solidFill>
                <a:latin typeface="Open Sauce Bold"/>
                <a:ea typeface="Open Sauce Bold"/>
                <a:cs typeface="Open Sauce Bold"/>
                <a:sym typeface="Open Sauce Bold"/>
              </a:rPr>
              <a:t>potrzeb</a:t>
            </a:r>
            <a:r>
              <a:rPr lang="en-US" sz="2047" dirty="0">
                <a:solidFill>
                  <a:srgbClr val="000000"/>
                </a:solidFill>
                <a:latin typeface="Open Sauce"/>
                <a:ea typeface="Open Sauce"/>
                <a:cs typeface="Open Sauce"/>
                <a:sym typeface="Open Sauce"/>
              </a:rPr>
              <a:t>, a </a:t>
            </a:r>
            <a:r>
              <a:rPr lang="en-US" sz="2047" dirty="0" err="1">
                <a:solidFill>
                  <a:srgbClr val="000000"/>
                </a:solidFill>
                <a:latin typeface="Open Sauce"/>
                <a:ea typeface="Open Sauce"/>
                <a:cs typeface="Open Sauce"/>
                <a:sym typeface="Open Sauce"/>
              </a:rPr>
              <a:t>nie</a:t>
            </a:r>
            <a:r>
              <a:rPr lang="en-US" sz="2047" dirty="0">
                <a:solidFill>
                  <a:srgbClr val="000000"/>
                </a:solidFill>
                <a:latin typeface="Open Sauce"/>
                <a:ea typeface="Open Sauce"/>
                <a:cs typeface="Open Sauce"/>
                <a:sym typeface="Open Sauce"/>
              </a:rPr>
              <a:t> </a:t>
            </a:r>
            <a:r>
              <a:rPr lang="en-US" sz="2047" dirty="0" err="1">
                <a:solidFill>
                  <a:srgbClr val="000000"/>
                </a:solidFill>
                <a:latin typeface="Open Sauce"/>
                <a:ea typeface="Open Sauce"/>
                <a:cs typeface="Open Sauce"/>
                <a:sym typeface="Open Sauce"/>
              </a:rPr>
              <a:t>poziomem</a:t>
            </a:r>
            <a:r>
              <a:rPr lang="en-US" sz="2047" dirty="0">
                <a:solidFill>
                  <a:srgbClr val="000000"/>
                </a:solidFill>
                <a:latin typeface="Open Sauce"/>
                <a:ea typeface="Open Sauce"/>
                <a:cs typeface="Open Sauce"/>
                <a:sym typeface="Open Sauce"/>
              </a:rPr>
              <a:t> </a:t>
            </a:r>
            <a:r>
              <a:rPr lang="en-US" sz="2047" dirty="0" err="1">
                <a:solidFill>
                  <a:srgbClr val="000000"/>
                </a:solidFill>
                <a:latin typeface="Open Sauce"/>
                <a:ea typeface="Open Sauce"/>
                <a:cs typeface="Open Sauce"/>
                <a:sym typeface="Open Sauce"/>
              </a:rPr>
              <a:t>urbanizacji</a:t>
            </a:r>
            <a:r>
              <a:rPr lang="en-US" sz="2047" dirty="0">
                <a:solidFill>
                  <a:srgbClr val="000000"/>
                </a:solidFill>
                <a:latin typeface="Open Sauce"/>
                <a:ea typeface="Open Sauce"/>
                <a:cs typeface="Open Sauce"/>
                <a:sym typeface="Open Sauce"/>
              </a:rPr>
              <a:t>.</a:t>
            </a:r>
          </a:p>
        </p:txBody>
      </p:sp>
      <p:grpSp>
        <p:nvGrpSpPr>
          <p:cNvPr id="15" name="Grupa 14">
            <a:extLst>
              <a:ext uri="{FF2B5EF4-FFF2-40B4-BE49-F238E27FC236}">
                <a16:creationId xmlns:a16="http://schemas.microsoft.com/office/drawing/2014/main" id="{BE9A8BD7-38CB-57FA-C0FC-060BC9D15C78}"/>
              </a:ext>
              <a:ext uri="{C183D7F6-B498-43B3-948B-1728B52AA6E4}">
                <adec:decorative xmlns:adec="http://schemas.microsoft.com/office/drawing/2017/decorative" val="1"/>
              </a:ext>
            </a:extLst>
          </p:cNvPr>
          <p:cNvGrpSpPr/>
          <p:nvPr/>
        </p:nvGrpSpPr>
        <p:grpSpPr>
          <a:xfrm>
            <a:off x="-768584" y="-1566938"/>
            <a:ext cx="22952192" cy="15032574"/>
            <a:chOff x="-768584" y="-1566938"/>
            <a:chExt cx="22952192" cy="15032574"/>
          </a:xfrm>
        </p:grpSpPr>
        <p:sp>
          <p:nvSpPr>
            <p:cNvPr id="2" name="Freeform 2">
              <a:extLst>
                <a:ext uri="{C183D7F6-B498-43B3-948B-1728B52AA6E4}">
                  <adec:decorative xmlns:adec="http://schemas.microsoft.com/office/drawing/2017/decorative" val="1"/>
                </a:ext>
              </a:extLst>
            </p:cNvPr>
            <p:cNvSpPr/>
            <p:nvPr/>
          </p:nvSpPr>
          <p:spPr>
            <a:xfrm>
              <a:off x="1950584" y="2666260"/>
              <a:ext cx="20233024" cy="10799376"/>
            </a:xfrm>
            <a:custGeom>
              <a:avLst/>
              <a:gdLst/>
              <a:ahLst/>
              <a:cxnLst/>
              <a:rect l="l" t="t" r="r" b="b"/>
              <a:pathLst>
                <a:path w="20233024" h="10799376">
                  <a:moveTo>
                    <a:pt x="0" y="0"/>
                  </a:moveTo>
                  <a:lnTo>
                    <a:pt x="20233023" y="0"/>
                  </a:lnTo>
                  <a:lnTo>
                    <a:pt x="20233023" y="10799377"/>
                  </a:lnTo>
                  <a:lnTo>
                    <a:pt x="0" y="10799377"/>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pl-PL" dirty="0"/>
            </a:p>
          </p:txBody>
        </p:sp>
        <p:pic>
          <p:nvPicPr>
            <p:cNvPr id="4" name="Picture 4">
              <a:extLst>
                <a:ext uri="{C183D7F6-B498-43B3-948B-1728B52AA6E4}">
                  <adec:decorative xmlns:adec="http://schemas.microsoft.com/office/drawing/2017/decorative" val="1"/>
                </a:ext>
              </a:extLst>
            </p:cNvPr>
            <p:cNvPicPr>
              <a:picLocks noChangeAspect="1"/>
            </p:cNvPicPr>
            <p:nvPr/>
          </p:nvPicPr>
          <p:blipFill>
            <a:blip r:embed="rId4"/>
            <a:srcRect l="49025" t="11524" r="15478" b="3463"/>
            <a:stretch>
              <a:fillRect/>
            </a:stretch>
          </p:blipFill>
          <p:spPr>
            <a:xfrm>
              <a:off x="0" y="0"/>
              <a:ext cx="6872228" cy="10287000"/>
            </a:xfrm>
            <a:prstGeom prst="rect">
              <a:avLst/>
            </a:prstGeom>
          </p:spPr>
        </p:pic>
        <p:sp>
          <p:nvSpPr>
            <p:cNvPr id="6" name="Freeform 6">
              <a:extLst>
                <a:ext uri="{C183D7F6-B498-43B3-948B-1728B52AA6E4}">
                  <adec:decorative xmlns:adec="http://schemas.microsoft.com/office/drawing/2017/decorative" val="1"/>
                </a:ext>
              </a:extLst>
            </p:cNvPr>
            <p:cNvSpPr/>
            <p:nvPr/>
          </p:nvSpPr>
          <p:spPr>
            <a:xfrm>
              <a:off x="17217560" y="-1566938"/>
              <a:ext cx="1398176" cy="13038508"/>
            </a:xfrm>
            <a:custGeom>
              <a:avLst/>
              <a:gdLst/>
              <a:ahLst/>
              <a:cxnLst/>
              <a:rect l="l" t="t" r="r" b="b"/>
              <a:pathLst>
                <a:path w="368244" h="3434010">
                  <a:moveTo>
                    <a:pt x="0" y="0"/>
                  </a:moveTo>
                  <a:lnTo>
                    <a:pt x="368244" y="0"/>
                  </a:lnTo>
                  <a:lnTo>
                    <a:pt x="368244"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8" name="Freeform 8">
              <a:extLst>
                <a:ext uri="{C183D7F6-B498-43B3-948B-1728B52AA6E4}">
                  <adec:decorative xmlns:adec="http://schemas.microsoft.com/office/drawing/2017/decorative" val="1"/>
                </a:ext>
              </a:extLst>
            </p:cNvPr>
            <p:cNvSpPr/>
            <p:nvPr/>
          </p:nvSpPr>
          <p:spPr>
            <a:xfrm>
              <a:off x="16957163" y="8886948"/>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
          <p:nvSpPr>
            <p:cNvPr id="12" name="Freeform 12">
              <a:extLst>
                <a:ext uri="{C183D7F6-B498-43B3-948B-1728B52AA6E4}">
                  <adec:decorative xmlns:adec="http://schemas.microsoft.com/office/drawing/2017/decorative" val="1"/>
                </a:ext>
              </a:extLst>
            </p:cNvPr>
            <p:cNvSpPr/>
            <p:nvPr/>
          </p:nvSpPr>
          <p:spPr>
            <a:xfrm>
              <a:off x="-768584" y="8118363"/>
              <a:ext cx="1537169" cy="1537169"/>
            </a:xfrm>
            <a:custGeom>
              <a:avLst/>
              <a:gdLst/>
              <a:ahLst/>
              <a:cxnLst/>
              <a:rect l="l" t="t" r="r" b="b"/>
              <a:pathLst>
                <a:path w="1537169" h="1537169">
                  <a:moveTo>
                    <a:pt x="0" y="0"/>
                  </a:moveTo>
                  <a:lnTo>
                    <a:pt x="1537168" y="0"/>
                  </a:lnTo>
                  <a:lnTo>
                    <a:pt x="1537168" y="1537169"/>
                  </a:lnTo>
                  <a:lnTo>
                    <a:pt x="0" y="15371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l-PL"/>
            </a:p>
          </p:txBody>
        </p:sp>
      </p:grpSp>
      <p:grpSp>
        <p:nvGrpSpPr>
          <p:cNvPr id="14" name="Grupa 13" descr="Mapa województwa podlaskiego przedstawia regionalną dostępność usług opiekuńczych w 2024 roku. Wartości podano jako liczbę osób, którym przyznano świadczenia, w przeliczeniu na 10 tysięcy mieszkańców każdego powiatu. Najwyższy wskaźnik dostępności występuje w powiecie sejneńskim, gdzie wsparciem objęto 50 osób na 10 tysięcy mieszkańców. Wysoką dostępność wykazują również powiaty bielski (35 osób), miasto Suwałki (28 osób), powiat augustowski (27 osób) oraz powiat moniecki (24 osoby). W mieście Białystok wskaźnik wynosi 18 osób. Najniższą dostępność usług w tej przeliczeniowej skali odnotowano w powiatach łomżyńskim oraz zambrowskim (po 5 osób na 10 tysięcy mieszkańców).">
            <a:extLst>
              <a:ext uri="{FF2B5EF4-FFF2-40B4-BE49-F238E27FC236}">
                <a16:creationId xmlns:a16="http://schemas.microsoft.com/office/drawing/2014/main" id="{B74D5293-BD74-D327-BA34-9EC31C1A6B04}"/>
              </a:ext>
            </a:extLst>
          </p:cNvPr>
          <p:cNvGrpSpPr/>
          <p:nvPr/>
        </p:nvGrpSpPr>
        <p:grpSpPr>
          <a:xfrm>
            <a:off x="768584" y="884496"/>
            <a:ext cx="5749656" cy="8745156"/>
            <a:chOff x="768584" y="884496"/>
            <a:chExt cx="5749656" cy="8745156"/>
          </a:xfrm>
        </p:grpSpPr>
        <p:sp>
          <p:nvSpPr>
            <p:cNvPr id="9" name="Freeform 9" descr="Mapa województwa podlaskiego przedstawia regionalną dostępność usług opiekuńczych w 2024 roku. Wartości podano jako liczbę osób, którym przyznano świadczenia, w przeliczeniu na 10 tysięcy mieszkańców każdego powiatu. Najwyższy wskaźnik dostępności występuje w powiecie sejneńskim, gdzie wsparciem objęto 50 osób na 10 tysięcy mieszkańców. Wysoką dostępność wykazują również powiaty bielski (35 osób), miasto Suwałki (28 osób), powiat augustowski (27 osób) oraz powiat moniecki (24 osoby). W mieście Białystok wskaźnik wynosi 18 osób. Najniższą dostępność usług w tej przeliczeniowej skali odnotowano w powiatach łomżyńskim oraz zambrowskim (po 5 osób na 10 tysięcy mieszkańców)."/>
            <p:cNvSpPr/>
            <p:nvPr/>
          </p:nvSpPr>
          <p:spPr>
            <a:xfrm>
              <a:off x="768584" y="1931239"/>
              <a:ext cx="5749656" cy="7698413"/>
            </a:xfrm>
            <a:custGeom>
              <a:avLst/>
              <a:gdLst/>
              <a:ahLst/>
              <a:cxnLst/>
              <a:rect l="l" t="t" r="r" b="b"/>
              <a:pathLst>
                <a:path w="5749656" h="7698413">
                  <a:moveTo>
                    <a:pt x="0" y="0"/>
                  </a:moveTo>
                  <a:lnTo>
                    <a:pt x="5749656" y="0"/>
                  </a:lnTo>
                  <a:lnTo>
                    <a:pt x="5749656" y="7698413"/>
                  </a:lnTo>
                  <a:lnTo>
                    <a:pt x="0" y="7698413"/>
                  </a:lnTo>
                  <a:lnTo>
                    <a:pt x="0" y="0"/>
                  </a:lnTo>
                  <a:close/>
                </a:path>
              </a:pathLst>
            </a:custGeom>
            <a:blipFill>
              <a:blip r:embed="rId9"/>
              <a:stretch>
                <a:fillRect t="-10646"/>
              </a:stretch>
            </a:blipFill>
          </p:spPr>
          <p:txBody>
            <a:bodyPr/>
            <a:lstStyle/>
            <a:p>
              <a:endParaRPr lang="pl-PL" dirty="0"/>
            </a:p>
          </p:txBody>
        </p:sp>
        <p:sp>
          <p:nvSpPr>
            <p:cNvPr id="13" name="Freeform 13" descr="Mapa województwa podlaskiego przedstawia regionalną dostępność usług opiekuńczych w 2024 roku. Wartości podano jako liczbę osób, którym przyznano świadczenia, w przeliczeniu na 10 tysięcy mieszkańców każdego powiatu. Najwyższy wskaźnik dostępności występuje w powiecie sejneńskim, gdzie wsparciem objęto 50 osób na 10 tysięcy mieszkańców. Wysoką dostępność wykazują również powiaty bielski (35 osób), miasto Suwałki (28 osób), powiat augustowski (27 osób) oraz powiat moniecki (24 osoby). W mieście Białystok wskaźnik wynosi 18 osób. Najniższą dostępność usług w tej przeliczeniowej skali odnotowano w powiatach łomżyńskim oraz zambrowskim (po 5 osób na 10 tysięcy mieszkańców)."/>
            <p:cNvSpPr/>
            <p:nvPr/>
          </p:nvSpPr>
          <p:spPr>
            <a:xfrm>
              <a:off x="768584" y="884496"/>
              <a:ext cx="5749656" cy="745186"/>
            </a:xfrm>
            <a:custGeom>
              <a:avLst/>
              <a:gdLst/>
              <a:ahLst/>
              <a:cxnLst/>
              <a:rect l="l" t="t" r="r" b="b"/>
              <a:pathLst>
                <a:path w="5749656" h="745186">
                  <a:moveTo>
                    <a:pt x="0" y="0"/>
                  </a:moveTo>
                  <a:lnTo>
                    <a:pt x="5749656" y="0"/>
                  </a:lnTo>
                  <a:lnTo>
                    <a:pt x="5749656" y="745186"/>
                  </a:lnTo>
                  <a:lnTo>
                    <a:pt x="0" y="745186"/>
                  </a:lnTo>
                  <a:lnTo>
                    <a:pt x="0" y="0"/>
                  </a:lnTo>
                  <a:close/>
                </a:path>
              </a:pathLst>
            </a:custGeom>
            <a:blipFill>
              <a:blip r:embed="rId9"/>
              <a:stretch>
                <a:fillRect t="-9985" b="-1033085"/>
              </a:stretch>
            </a:blipFill>
          </p:spPr>
          <p:txBody>
            <a:bodyPr/>
            <a:lstStyle/>
            <a:p>
              <a:endParaRPr lang="pl-PL"/>
            </a:p>
          </p:txBody>
        </p:sp>
      </p:grpSp>
    </p:spTree>
  </p:cSld>
  <p:clrMapOvr>
    <a:masterClrMapping/>
  </p:clrMapOvr>
  <p:transition spd="med">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a:spLocks noGrp="1"/>
          </p:cNvSpPr>
          <p:nvPr>
            <p:ph type="title" idx="4294967295"/>
          </p:nvPr>
        </p:nvSpPr>
        <p:spPr>
          <a:xfrm>
            <a:off x="1028700" y="981075"/>
            <a:ext cx="10005803" cy="6213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15"/>
              </a:lnSpc>
              <a:spcBef>
                <a:spcPts val="0"/>
              </a:spcBef>
              <a:spcAft>
                <a:spcPts val="0"/>
              </a:spcAft>
              <a:buClrTx/>
              <a:buSzTx/>
              <a:buFontTx/>
              <a:buNone/>
              <a:tabLst/>
              <a:defRPr/>
            </a:pPr>
            <a:r>
              <a:rPr kumimoji="0" lang="en-US" sz="3780"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Specjalistyczne</a:t>
            </a:r>
            <a:r>
              <a:rPr kumimoji="0" lang="en-US" sz="3780"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80"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usługi</a:t>
            </a:r>
            <a:r>
              <a:rPr kumimoji="0" lang="en-US" sz="3780"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80"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opiekuńcze</a:t>
            </a:r>
            <a:r>
              <a:rPr kumimoji="0" lang="en-US" sz="3780"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(SUO)</a:t>
            </a:r>
          </a:p>
        </p:txBody>
      </p:sp>
      <p:sp>
        <p:nvSpPr>
          <p:cNvPr id="9" name="TextBox 9"/>
          <p:cNvSpPr txBox="1"/>
          <p:nvPr/>
        </p:nvSpPr>
        <p:spPr>
          <a:xfrm>
            <a:off x="659649" y="1954359"/>
            <a:ext cx="10663816" cy="4060498"/>
          </a:xfrm>
          <a:prstGeom prst="rect">
            <a:avLst/>
          </a:prstGeom>
        </p:spPr>
        <p:txBody>
          <a:bodyPr lIns="0" tIns="0" rIns="0" bIns="0" rtlCol="0" anchor="t">
            <a:spAutoFit/>
          </a:bodyPr>
          <a:lstStyle/>
          <a:p>
            <a:pPr marL="407316" lvl="1" indent="-203658" algn="l">
              <a:lnSpc>
                <a:spcPts val="4716"/>
              </a:lnSpc>
              <a:buFont typeface="Arial"/>
              <a:buChar char="•"/>
            </a:pPr>
            <a:r>
              <a:rPr lang="en-US" sz="1886">
                <a:solidFill>
                  <a:srgbClr val="000000"/>
                </a:solidFill>
                <a:latin typeface="Open Sauce"/>
                <a:ea typeface="Open Sauce"/>
                <a:cs typeface="Open Sauce"/>
                <a:sym typeface="Open Sauce"/>
              </a:rPr>
              <a:t>Specjalistyczne usługi opiekuńcze o charakterze ogólnym realizowane są </a:t>
            </a:r>
            <a:r>
              <a:rPr lang="en-US" sz="1886" b="1">
                <a:solidFill>
                  <a:srgbClr val="000000"/>
                </a:solidFill>
                <a:latin typeface="Open Sauce Bold"/>
                <a:ea typeface="Open Sauce Bold"/>
                <a:cs typeface="Open Sauce Bold"/>
                <a:sym typeface="Open Sauce Bold"/>
              </a:rPr>
              <a:t>niemal wyłącznie w Białymstoku</a:t>
            </a:r>
            <a:r>
              <a:rPr lang="en-US" sz="1886">
                <a:solidFill>
                  <a:srgbClr val="000000"/>
                </a:solidFill>
                <a:latin typeface="Open Sauce"/>
                <a:ea typeface="Open Sauce"/>
                <a:cs typeface="Open Sauce"/>
                <a:sym typeface="Open Sauce"/>
              </a:rPr>
              <a:t>.</a:t>
            </a:r>
          </a:p>
          <a:p>
            <a:pPr marL="407316" lvl="1" indent="-203658" algn="l">
              <a:lnSpc>
                <a:spcPts val="4716"/>
              </a:lnSpc>
              <a:buFont typeface="Arial"/>
              <a:buChar char="•"/>
            </a:pPr>
            <a:r>
              <a:rPr lang="en-US" sz="1886">
                <a:solidFill>
                  <a:srgbClr val="000000"/>
                </a:solidFill>
                <a:latin typeface="Open Sauce"/>
                <a:ea typeface="Open Sauce"/>
                <a:cs typeface="Open Sauce"/>
                <a:sym typeface="Open Sauce"/>
              </a:rPr>
              <a:t>W bardzo ograniczonym zakresie występują także w </a:t>
            </a:r>
            <a:r>
              <a:rPr lang="en-US" sz="1886" b="1">
                <a:solidFill>
                  <a:srgbClr val="000000"/>
                </a:solidFill>
                <a:latin typeface="Open Sauce Bold"/>
                <a:ea typeface="Open Sauce Bold"/>
                <a:cs typeface="Open Sauce Bold"/>
                <a:sym typeface="Open Sauce Bold"/>
              </a:rPr>
              <a:t>powiecie łomżyńskim</a:t>
            </a:r>
            <a:r>
              <a:rPr lang="en-US" sz="1886">
                <a:solidFill>
                  <a:srgbClr val="000000"/>
                </a:solidFill>
                <a:latin typeface="Open Sauce"/>
                <a:ea typeface="Open Sauce"/>
                <a:cs typeface="Open Sauce"/>
                <a:sym typeface="Open Sauce"/>
              </a:rPr>
              <a:t>.</a:t>
            </a:r>
          </a:p>
          <a:p>
            <a:pPr marL="407316" lvl="1" indent="-203658" algn="l">
              <a:lnSpc>
                <a:spcPts val="4716"/>
              </a:lnSpc>
              <a:buFont typeface="Arial"/>
              <a:buChar char="•"/>
            </a:pPr>
            <a:r>
              <a:rPr lang="en-US" sz="1886">
                <a:solidFill>
                  <a:srgbClr val="000000"/>
                </a:solidFill>
                <a:latin typeface="Open Sauce"/>
                <a:ea typeface="Open Sauce"/>
                <a:cs typeface="Open Sauce"/>
                <a:sym typeface="Open Sauce"/>
              </a:rPr>
              <a:t>W pozostałej części województwa </a:t>
            </a:r>
            <a:r>
              <a:rPr lang="en-US" sz="1886" b="1">
                <a:solidFill>
                  <a:srgbClr val="000000"/>
                </a:solidFill>
                <a:latin typeface="Open Sauce Bold"/>
                <a:ea typeface="Open Sauce Bold"/>
                <a:cs typeface="Open Sauce Bold"/>
                <a:sym typeface="Open Sauce Bold"/>
              </a:rPr>
              <a:t>usługi te praktycznie nie występują</a:t>
            </a:r>
            <a:r>
              <a:rPr lang="en-US" sz="1886">
                <a:solidFill>
                  <a:srgbClr val="000000"/>
                </a:solidFill>
                <a:latin typeface="Open Sauce"/>
                <a:ea typeface="Open Sauce"/>
                <a:cs typeface="Open Sauce"/>
                <a:sym typeface="Open Sauce"/>
              </a:rPr>
              <a:t>.</a:t>
            </a:r>
          </a:p>
          <a:p>
            <a:pPr marL="407316" lvl="1" indent="-203658" algn="l">
              <a:lnSpc>
                <a:spcPts val="4716"/>
              </a:lnSpc>
              <a:buFont typeface="Arial"/>
              <a:buChar char="•"/>
            </a:pPr>
            <a:r>
              <a:rPr lang="en-US" sz="1886">
                <a:solidFill>
                  <a:srgbClr val="000000"/>
                </a:solidFill>
                <a:latin typeface="Open Sauce"/>
                <a:ea typeface="Open Sauce"/>
                <a:cs typeface="Open Sauce"/>
                <a:sym typeface="Open Sauce"/>
              </a:rPr>
              <a:t>Odmiennie wygląda sytuacja SUO dla osób z zaburzeniami psychicznymi, które są dostępne  </a:t>
            </a:r>
            <a:r>
              <a:rPr lang="en-US" sz="1886" b="1">
                <a:solidFill>
                  <a:srgbClr val="000000"/>
                </a:solidFill>
                <a:latin typeface="Open Sauce Bold"/>
                <a:ea typeface="Open Sauce Bold"/>
                <a:cs typeface="Open Sauce Bold"/>
                <a:sym typeface="Open Sauce Bold"/>
              </a:rPr>
              <a:t>we wszystkich powiatach</a:t>
            </a:r>
            <a:r>
              <a:rPr lang="en-US" sz="1886">
                <a:solidFill>
                  <a:srgbClr val="000000"/>
                </a:solidFill>
                <a:latin typeface="Open Sauce"/>
                <a:ea typeface="Open Sauce"/>
                <a:cs typeface="Open Sauce"/>
                <a:sym typeface="Open Sauce"/>
              </a:rPr>
              <a:t>, z najwyższym natężeniem w </a:t>
            </a:r>
            <a:r>
              <a:rPr lang="en-US" sz="1886" b="1">
                <a:solidFill>
                  <a:srgbClr val="000000"/>
                </a:solidFill>
                <a:latin typeface="Open Sauce Bold"/>
                <a:ea typeface="Open Sauce Bold"/>
                <a:cs typeface="Open Sauce Bold"/>
                <a:sym typeface="Open Sauce Bold"/>
              </a:rPr>
              <a:t>powiecie sokólskim</a:t>
            </a:r>
            <a:r>
              <a:rPr lang="en-US" sz="1886">
                <a:solidFill>
                  <a:srgbClr val="000000"/>
                </a:solidFill>
                <a:latin typeface="Open Sauce"/>
                <a:ea typeface="Open Sauce"/>
                <a:cs typeface="Open Sauce"/>
                <a:sym typeface="Open Sauce"/>
              </a:rPr>
              <a:t>.</a:t>
            </a:r>
          </a:p>
          <a:p>
            <a:pPr algn="l">
              <a:lnSpc>
                <a:spcPts val="4716"/>
              </a:lnSpc>
            </a:pPr>
            <a:endParaRPr lang="en-US" sz="1886">
              <a:solidFill>
                <a:srgbClr val="000000"/>
              </a:solidFill>
              <a:latin typeface="Open Sauce"/>
              <a:ea typeface="Open Sauce"/>
              <a:cs typeface="Open Sauce"/>
              <a:sym typeface="Open Sauce"/>
            </a:endParaRPr>
          </a:p>
        </p:txBody>
      </p:sp>
      <p:sp>
        <p:nvSpPr>
          <p:cNvPr id="11" name="Freeform 11" descr="Mapa województwa podlaskiego przedstawia regionalną dostępność specjalistycznych usług opiekuńczych (SUO) dla osób z zaburzeniami psychicznymi w 2024 roku. Dane prezentują liczbę osób, którym przyznano świadczenia decyzją administracyjną. Liderem w skali województwa jest powiat sokólski, w którym wsparciem objęto 75 osób. Wysoką skalę realizacji usług odnotowano również w powiatach: grajewskim (38 osób), białostockim (33 osoby), bielskim i augustowskim (po 32 osoby) oraz siemiatyckim (30 osób). W miastach na prawach powiatu wartości są niższe: Suwałki (15 osób), Łomża (9 osób) oraz Białystok (8 osób). Jedynym obszarem, w którym nie odnotowano realizacji tych świadczeń, jest powiat zambrowski."/>
          <p:cNvSpPr/>
          <p:nvPr/>
        </p:nvSpPr>
        <p:spPr>
          <a:xfrm>
            <a:off x="11323465" y="342900"/>
            <a:ext cx="5602090" cy="8504122"/>
          </a:xfrm>
          <a:custGeom>
            <a:avLst/>
            <a:gdLst/>
            <a:ahLst/>
            <a:cxnLst/>
            <a:rect l="l" t="t" r="r" b="b"/>
            <a:pathLst>
              <a:path w="5602090" h="8504122">
                <a:moveTo>
                  <a:pt x="0" y="0"/>
                </a:moveTo>
                <a:lnTo>
                  <a:pt x="5602090" y="0"/>
                </a:lnTo>
                <a:lnTo>
                  <a:pt x="5602090" y="8504122"/>
                </a:lnTo>
                <a:lnTo>
                  <a:pt x="0" y="8504122"/>
                </a:lnTo>
                <a:lnTo>
                  <a:pt x="0" y="0"/>
                </a:lnTo>
                <a:close/>
              </a:path>
            </a:pathLst>
          </a:custGeom>
          <a:blipFill>
            <a:blip r:embed="rId2"/>
            <a:stretch>
              <a:fillRect/>
            </a:stretch>
          </a:blipFill>
        </p:spPr>
        <p:txBody>
          <a:bodyPr/>
          <a:lstStyle/>
          <a:p>
            <a:endParaRPr lang="pl-PL"/>
          </a:p>
        </p:txBody>
      </p:sp>
      <p:grpSp>
        <p:nvGrpSpPr>
          <p:cNvPr id="12" name="Grupa 11">
            <a:extLst>
              <a:ext uri="{FF2B5EF4-FFF2-40B4-BE49-F238E27FC236}">
                <a16:creationId xmlns:a16="http://schemas.microsoft.com/office/drawing/2014/main" id="{B476CE66-5FFA-0750-C302-71FFF105C9FB}"/>
              </a:ext>
              <a:ext uri="{C183D7F6-B498-43B3-948B-1728B52AA6E4}">
                <adec:decorative xmlns:adec="http://schemas.microsoft.com/office/drawing/2017/decorative" val="1"/>
              </a:ext>
            </a:extLst>
          </p:cNvPr>
          <p:cNvGrpSpPr/>
          <p:nvPr/>
        </p:nvGrpSpPr>
        <p:grpSpPr>
          <a:xfrm>
            <a:off x="-3507921" y="-1104900"/>
            <a:ext cx="23849958" cy="13623212"/>
            <a:chOff x="-3507921" y="-1104900"/>
            <a:chExt cx="23849958" cy="13623212"/>
          </a:xfrm>
        </p:grpSpPr>
        <p:sp>
          <p:nvSpPr>
            <p:cNvPr id="2" name="Freeform 2">
              <a:extLst>
                <a:ext uri="{C183D7F6-B498-43B3-948B-1728B52AA6E4}">
                  <adec:decorative xmlns:adec="http://schemas.microsoft.com/office/drawing/2017/decorative" val="1"/>
                </a:ext>
              </a:extLst>
            </p:cNvPr>
            <p:cNvSpPr/>
            <p:nvPr/>
          </p:nvSpPr>
          <p:spPr>
            <a:xfrm>
              <a:off x="-3507921" y="5999299"/>
              <a:ext cx="23849958" cy="6230801"/>
            </a:xfrm>
            <a:custGeom>
              <a:avLst/>
              <a:gdLst/>
              <a:ahLst/>
              <a:cxnLst/>
              <a:rect l="l" t="t" r="r" b="b"/>
              <a:pathLst>
                <a:path w="23849958" h="6230801">
                  <a:moveTo>
                    <a:pt x="0" y="0"/>
                  </a:moveTo>
                  <a:lnTo>
                    <a:pt x="23849958" y="0"/>
                  </a:lnTo>
                  <a:lnTo>
                    <a:pt x="23849958" y="6230802"/>
                  </a:lnTo>
                  <a:lnTo>
                    <a:pt x="0" y="6230802"/>
                  </a:lnTo>
                  <a:lnTo>
                    <a:pt x="0" y="0"/>
                  </a:lnTo>
                  <a:close/>
                </a:path>
              </a:pathLst>
            </a:custGeom>
            <a:blipFill>
              <a:blip r:embed="rId3">
                <a:alphaModFix amt="4000"/>
                <a:extLst>
                  <a:ext uri="{96DAC541-7B7A-43D3-8B79-37D633B846F1}">
                    <asvg:svgBlip xmlns:asvg="http://schemas.microsoft.com/office/drawing/2016/SVG/main" r:embed="rId4"/>
                  </a:ext>
                </a:extLst>
              </a:blip>
              <a:stretch>
                <a:fillRect/>
              </a:stretch>
            </a:blipFill>
          </p:spPr>
          <p:txBody>
            <a:bodyPr/>
            <a:lstStyle/>
            <a:p>
              <a:endParaRPr lang="pl-PL"/>
            </a:p>
          </p:txBody>
        </p:sp>
        <p:sp>
          <p:nvSpPr>
            <p:cNvPr id="3" name="Freeform 3">
              <a:extLst>
                <a:ext uri="{C183D7F6-B498-43B3-948B-1728B52AA6E4}">
                  <adec:decorative xmlns:adec="http://schemas.microsoft.com/office/drawing/2017/decorative" val="1"/>
                </a:ext>
              </a:extLst>
            </p:cNvPr>
            <p:cNvSpPr/>
            <p:nvPr/>
          </p:nvSpPr>
          <p:spPr>
            <a:xfrm>
              <a:off x="17916648" y="1997090"/>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
          <p:nvSpPr>
            <p:cNvPr id="6" name="Freeform 6">
              <a:extLst>
                <a:ext uri="{C183D7F6-B498-43B3-948B-1728B52AA6E4}">
                  <adec:decorative xmlns:adec="http://schemas.microsoft.com/office/drawing/2017/decorative" val="1"/>
                </a:ext>
              </a:extLst>
            </p:cNvPr>
            <p:cNvSpPr/>
            <p:nvPr/>
          </p:nvSpPr>
          <p:spPr>
            <a:xfrm rot="10800000">
              <a:off x="-799175" y="9334500"/>
              <a:ext cx="20566600" cy="3183812"/>
            </a:xfrm>
            <a:custGeom>
              <a:avLst/>
              <a:gdLst/>
              <a:ahLst/>
              <a:cxnLst/>
              <a:rect l="l" t="t" r="r" b="b"/>
              <a:pathLst>
                <a:path w="3937858" h="609600">
                  <a:moveTo>
                    <a:pt x="230188" y="0"/>
                  </a:moveTo>
                  <a:lnTo>
                    <a:pt x="3707669" y="0"/>
                  </a:lnTo>
                  <a:cubicBezTo>
                    <a:pt x="3730030" y="0"/>
                    <a:pt x="3749883" y="14309"/>
                    <a:pt x="3756954" y="35523"/>
                  </a:cubicBezTo>
                  <a:lnTo>
                    <a:pt x="3936472" y="574077"/>
                  </a:lnTo>
                  <a:cubicBezTo>
                    <a:pt x="3939216" y="582307"/>
                    <a:pt x="3937836" y="591354"/>
                    <a:pt x="3932763" y="598392"/>
                  </a:cubicBezTo>
                  <a:cubicBezTo>
                    <a:pt x="3927690" y="605430"/>
                    <a:pt x="3919544" y="609600"/>
                    <a:pt x="3910869" y="609600"/>
                  </a:cubicBezTo>
                  <a:lnTo>
                    <a:pt x="26988" y="609600"/>
                  </a:lnTo>
                  <a:cubicBezTo>
                    <a:pt x="18313" y="609600"/>
                    <a:pt x="10167" y="605430"/>
                    <a:pt x="5094" y="598392"/>
                  </a:cubicBezTo>
                  <a:cubicBezTo>
                    <a:pt x="22" y="591354"/>
                    <a:pt x="-1358" y="582307"/>
                    <a:pt x="1385" y="574077"/>
                  </a:cubicBezTo>
                  <a:lnTo>
                    <a:pt x="180903" y="35523"/>
                  </a:lnTo>
                  <a:cubicBezTo>
                    <a:pt x="187974" y="14309"/>
                    <a:pt x="207827" y="0"/>
                    <a:pt x="230188" y="0"/>
                  </a:cubicBezTo>
                  <a:close/>
                </a:path>
              </a:pathLst>
            </a:custGeom>
            <a:gradFill rotWithShape="1">
              <a:gsLst>
                <a:gs pos="0">
                  <a:srgbClr val="0B5285">
                    <a:alpha val="100000"/>
                  </a:srgbClr>
                </a:gs>
                <a:gs pos="50000">
                  <a:srgbClr val="0B5285">
                    <a:alpha val="71000"/>
                  </a:srgbClr>
                </a:gs>
                <a:gs pos="100000">
                  <a:srgbClr val="0B51AE">
                    <a:alpha val="0"/>
                  </a:srgbClr>
                </a:gs>
              </a:gsLst>
              <a:lin ang="5400000"/>
            </a:gradFill>
          </p:spPr>
          <p:txBody>
            <a:bodyPr/>
            <a:lstStyle/>
            <a:p>
              <a:endParaRPr lang="pl-PL" dirty="0"/>
            </a:p>
          </p:txBody>
        </p:sp>
        <p:sp>
          <p:nvSpPr>
            <p:cNvPr id="10" name="Freeform 10">
              <a:extLst>
                <a:ext uri="{C183D7F6-B498-43B3-948B-1728B52AA6E4}">
                  <adec:decorative xmlns:adec="http://schemas.microsoft.com/office/drawing/2017/decorative" val="1"/>
                </a:ext>
              </a:extLst>
            </p:cNvPr>
            <p:cNvSpPr/>
            <p:nvPr/>
          </p:nvSpPr>
          <p:spPr>
            <a:xfrm flipH="1" flipV="1">
              <a:off x="12759686" y="-1104900"/>
              <a:ext cx="6499679" cy="2485706"/>
            </a:xfrm>
            <a:custGeom>
              <a:avLst/>
              <a:gdLst/>
              <a:ahLst/>
              <a:cxnLst/>
              <a:rect l="l" t="t" r="r" b="b"/>
              <a:pathLst>
                <a:path w="6499679" h="2485706">
                  <a:moveTo>
                    <a:pt x="6499678" y="2485707"/>
                  </a:moveTo>
                  <a:lnTo>
                    <a:pt x="0" y="2485707"/>
                  </a:lnTo>
                  <a:lnTo>
                    <a:pt x="0" y="0"/>
                  </a:lnTo>
                  <a:lnTo>
                    <a:pt x="6499678" y="0"/>
                  </a:lnTo>
                  <a:lnTo>
                    <a:pt x="6499678" y="2485707"/>
                  </a:lnTo>
                  <a:close/>
                </a:path>
              </a:pathLst>
            </a:custGeom>
            <a:blipFill>
              <a:blip r:embed="rId7">
                <a:extLst>
                  <a:ext uri="{96DAC541-7B7A-43D3-8B79-37D633B846F1}">
                    <asvg:svgBlip xmlns:asvg="http://schemas.microsoft.com/office/drawing/2016/SVG/main" r:embed="rId8"/>
                  </a:ext>
                </a:extLst>
              </a:blip>
              <a:stretch>
                <a:fillRect t="-79322" b="-82160"/>
              </a:stretch>
            </a:blipFill>
          </p:spPr>
          <p:txBody>
            <a:bodyPr/>
            <a:lstStyle/>
            <a:p>
              <a:endParaRPr lang="pl-PL"/>
            </a:p>
          </p:txBody>
        </p:sp>
      </p:gr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028700" y="1688432"/>
            <a:ext cx="7231372" cy="9011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6"/>
              </a:lnSpc>
              <a:spcBef>
                <a:spcPts val="0"/>
              </a:spcBef>
              <a:spcAft>
                <a:spcPts val="0"/>
              </a:spcAft>
              <a:buClrTx/>
              <a:buSzTx/>
              <a:buFontTx/>
              <a:buNone/>
              <a:tabLst/>
              <a:defRPr/>
            </a:pPr>
            <a:r>
              <a:rPr kumimoji="0" lang="en-US" sz="554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Usługi</a:t>
            </a:r>
            <a:r>
              <a:rPr kumimoji="0" lang="en-US" sz="554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554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sąsiedzkie</a:t>
            </a:r>
            <a:endParaRPr kumimoji="0" lang="en-US" sz="554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0" name="TextBox 10"/>
          <p:cNvSpPr txBox="1"/>
          <p:nvPr/>
        </p:nvSpPr>
        <p:spPr>
          <a:xfrm>
            <a:off x="1028701" y="3014919"/>
            <a:ext cx="9258300" cy="3527569"/>
          </a:xfrm>
          <a:prstGeom prst="rect">
            <a:avLst/>
          </a:prstGeom>
        </p:spPr>
        <p:txBody>
          <a:bodyPr wrap="square" lIns="0" tIns="0" rIns="0" bIns="0" rtlCol="0" anchor="t">
            <a:spAutoFit/>
          </a:bodyPr>
          <a:lstStyle/>
          <a:p>
            <a:pPr marL="405375" lvl="1" indent="-202687" algn="l">
              <a:lnSpc>
                <a:spcPts val="4694"/>
              </a:lnSpc>
              <a:buFont typeface="Arial"/>
              <a:buChar char="•"/>
            </a:pPr>
            <a:r>
              <a:rPr lang="en-US" sz="2100" dirty="0" err="1">
                <a:solidFill>
                  <a:srgbClr val="000000"/>
                </a:solidFill>
                <a:latin typeface="Open Sauce"/>
                <a:ea typeface="Open Sauce"/>
                <a:cs typeface="Open Sauce"/>
                <a:sym typeface="Open Sauce"/>
              </a:rPr>
              <a:t>Usługi</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sąsiedzkie</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realizowane</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są</a:t>
            </a:r>
            <a:r>
              <a:rPr lang="en-US" sz="2100" dirty="0">
                <a:solidFill>
                  <a:srgbClr val="000000"/>
                </a:solidFill>
                <a:latin typeface="Open Sauce"/>
                <a:ea typeface="Open Sauce"/>
                <a:cs typeface="Open Sauce"/>
                <a:sym typeface="Open Sauce"/>
              </a:rPr>
              <a:t> w </a:t>
            </a:r>
            <a:r>
              <a:rPr lang="en-US" sz="2100" b="1" dirty="0">
                <a:solidFill>
                  <a:srgbClr val="000000"/>
                </a:solidFill>
                <a:latin typeface="Open Sauce Bold"/>
                <a:ea typeface="Open Sauce Bold"/>
                <a:cs typeface="Open Sauce Bold"/>
                <a:sym typeface="Open Sauce Bold"/>
              </a:rPr>
              <a:t>12 z 17 </a:t>
            </a:r>
            <a:r>
              <a:rPr lang="en-US" sz="2100" b="1" dirty="0" err="1">
                <a:solidFill>
                  <a:srgbClr val="000000"/>
                </a:solidFill>
                <a:latin typeface="Open Sauce Bold"/>
                <a:ea typeface="Open Sauce Bold"/>
                <a:cs typeface="Open Sauce Bold"/>
                <a:sym typeface="Open Sauce Bold"/>
              </a:rPr>
              <a:t>powiatów</a:t>
            </a:r>
            <a:r>
              <a:rPr lang="en-US" sz="2100" dirty="0">
                <a:solidFill>
                  <a:srgbClr val="000000"/>
                </a:solidFill>
                <a:latin typeface="Open Sauce"/>
                <a:ea typeface="Open Sauce"/>
                <a:cs typeface="Open Sauce"/>
                <a:sym typeface="Open Sauce"/>
              </a:rPr>
              <a:t>.</a:t>
            </a:r>
          </a:p>
          <a:p>
            <a:pPr marL="405375" lvl="1" indent="-202687" algn="l">
              <a:lnSpc>
                <a:spcPts val="4694"/>
              </a:lnSpc>
              <a:buFont typeface="Arial"/>
              <a:buChar char="•"/>
            </a:pPr>
            <a:r>
              <a:rPr lang="en-US" sz="2100" dirty="0" err="1">
                <a:solidFill>
                  <a:srgbClr val="000000"/>
                </a:solidFill>
                <a:latin typeface="Open Sauce"/>
                <a:ea typeface="Open Sauce"/>
                <a:cs typeface="Open Sauce"/>
                <a:sym typeface="Open Sauce"/>
              </a:rPr>
              <a:t>Najczęściej</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występują</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na</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obszarach</a:t>
            </a:r>
            <a:r>
              <a:rPr lang="en-US" sz="2100" dirty="0">
                <a:solidFill>
                  <a:srgbClr val="000000"/>
                </a:solidFill>
                <a:latin typeface="Open Sauce"/>
                <a:ea typeface="Open Sauce"/>
                <a:cs typeface="Open Sauce"/>
                <a:sym typeface="Open Sauce"/>
              </a:rPr>
              <a:t> o </a:t>
            </a:r>
            <a:r>
              <a:rPr lang="en-US" sz="2100" b="1" dirty="0" err="1">
                <a:solidFill>
                  <a:srgbClr val="000000"/>
                </a:solidFill>
                <a:latin typeface="Open Sauce Bold"/>
                <a:ea typeface="Open Sauce Bold"/>
                <a:cs typeface="Open Sauce Bold"/>
                <a:sym typeface="Open Sauce Bold"/>
              </a:rPr>
              <a:t>słabo</a:t>
            </a:r>
            <a:r>
              <a:rPr lang="en-US" sz="2100" b="1" dirty="0">
                <a:solidFill>
                  <a:srgbClr val="000000"/>
                </a:solidFill>
                <a:latin typeface="Open Sauce Bold"/>
                <a:ea typeface="Open Sauce Bold"/>
                <a:cs typeface="Open Sauce Bold"/>
                <a:sym typeface="Open Sauce Bold"/>
              </a:rPr>
              <a:t> </a:t>
            </a:r>
            <a:r>
              <a:rPr lang="en-US" sz="2100" b="1" dirty="0" err="1">
                <a:solidFill>
                  <a:srgbClr val="000000"/>
                </a:solidFill>
                <a:latin typeface="Open Sauce Bold"/>
                <a:ea typeface="Open Sauce Bold"/>
                <a:cs typeface="Open Sauce Bold"/>
                <a:sym typeface="Open Sauce Bold"/>
              </a:rPr>
              <a:t>rozwiniętej</a:t>
            </a:r>
            <a:r>
              <a:rPr lang="en-US" sz="2100" b="1" dirty="0">
                <a:solidFill>
                  <a:srgbClr val="000000"/>
                </a:solidFill>
                <a:latin typeface="Open Sauce Bold"/>
                <a:ea typeface="Open Sauce Bold"/>
                <a:cs typeface="Open Sauce Bold"/>
                <a:sym typeface="Open Sauce Bold"/>
              </a:rPr>
              <a:t> </a:t>
            </a:r>
            <a:r>
              <a:rPr lang="en-US" sz="2100" b="1" dirty="0" err="1">
                <a:solidFill>
                  <a:srgbClr val="000000"/>
                </a:solidFill>
                <a:latin typeface="Open Sauce Bold"/>
                <a:ea typeface="Open Sauce Bold"/>
                <a:cs typeface="Open Sauce Bold"/>
                <a:sym typeface="Open Sauce Bold"/>
              </a:rPr>
              <a:t>sieci</a:t>
            </a:r>
            <a:r>
              <a:rPr lang="en-US" sz="2100" b="1" dirty="0">
                <a:solidFill>
                  <a:srgbClr val="000000"/>
                </a:solidFill>
                <a:latin typeface="Open Sauce Bold"/>
                <a:ea typeface="Open Sauce Bold"/>
                <a:cs typeface="Open Sauce Bold"/>
                <a:sym typeface="Open Sauce Bold"/>
              </a:rPr>
              <a:t> </a:t>
            </a:r>
            <a:r>
              <a:rPr lang="en-US" sz="2100" b="1" dirty="0" err="1">
                <a:solidFill>
                  <a:srgbClr val="000000"/>
                </a:solidFill>
                <a:latin typeface="Open Sauce Bold"/>
                <a:ea typeface="Open Sauce Bold"/>
                <a:cs typeface="Open Sauce Bold"/>
                <a:sym typeface="Open Sauce Bold"/>
              </a:rPr>
              <a:t>instytucjonalnej</a:t>
            </a:r>
            <a:r>
              <a:rPr lang="en-US" sz="2100" dirty="0">
                <a:solidFill>
                  <a:srgbClr val="000000"/>
                </a:solidFill>
                <a:latin typeface="Open Sauce"/>
                <a:ea typeface="Open Sauce"/>
                <a:cs typeface="Open Sauce"/>
                <a:sym typeface="Open Sauce"/>
              </a:rPr>
              <a:t>.</a:t>
            </a:r>
          </a:p>
          <a:p>
            <a:pPr marL="405375" lvl="1" indent="-202687" algn="l">
              <a:lnSpc>
                <a:spcPts val="4694"/>
              </a:lnSpc>
              <a:buFont typeface="Arial"/>
              <a:buChar char="•"/>
            </a:pPr>
            <a:r>
              <a:rPr lang="en-US" sz="2100" dirty="0">
                <a:solidFill>
                  <a:srgbClr val="000000"/>
                </a:solidFill>
                <a:latin typeface="Open Sauce"/>
                <a:ea typeface="Open Sauce"/>
                <a:cs typeface="Open Sauce"/>
                <a:sym typeface="Open Sauce"/>
              </a:rPr>
              <a:t>Nie </a:t>
            </a:r>
            <a:r>
              <a:rPr lang="en-US" sz="2100" dirty="0" err="1">
                <a:solidFill>
                  <a:srgbClr val="000000"/>
                </a:solidFill>
                <a:latin typeface="Open Sauce"/>
                <a:ea typeface="Open Sauce"/>
                <a:cs typeface="Open Sauce"/>
                <a:sym typeface="Open Sauce"/>
              </a:rPr>
              <a:t>są</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realizowane</a:t>
            </a:r>
            <a:r>
              <a:rPr lang="en-US" sz="2100" dirty="0">
                <a:solidFill>
                  <a:srgbClr val="000000"/>
                </a:solidFill>
                <a:latin typeface="Open Sauce"/>
                <a:ea typeface="Open Sauce"/>
                <a:cs typeface="Open Sauce"/>
                <a:sym typeface="Open Sauce"/>
              </a:rPr>
              <a:t> w </a:t>
            </a:r>
            <a:r>
              <a:rPr lang="en-US" sz="2100" b="1" dirty="0" err="1">
                <a:solidFill>
                  <a:srgbClr val="000000"/>
                </a:solidFill>
                <a:latin typeface="Open Sauce Bold"/>
                <a:ea typeface="Open Sauce Bold"/>
                <a:cs typeface="Open Sauce Bold"/>
                <a:sym typeface="Open Sauce Bold"/>
              </a:rPr>
              <a:t>największych</a:t>
            </a:r>
            <a:r>
              <a:rPr lang="en-US" sz="2100" b="1" dirty="0">
                <a:solidFill>
                  <a:srgbClr val="000000"/>
                </a:solidFill>
                <a:latin typeface="Open Sauce Bold"/>
                <a:ea typeface="Open Sauce Bold"/>
                <a:cs typeface="Open Sauce Bold"/>
                <a:sym typeface="Open Sauce Bold"/>
              </a:rPr>
              <a:t> </a:t>
            </a:r>
            <a:r>
              <a:rPr lang="en-US" sz="2100" b="1" dirty="0" err="1">
                <a:solidFill>
                  <a:srgbClr val="000000"/>
                </a:solidFill>
                <a:latin typeface="Open Sauce Bold"/>
                <a:ea typeface="Open Sauce Bold"/>
                <a:cs typeface="Open Sauce Bold"/>
                <a:sym typeface="Open Sauce Bold"/>
              </a:rPr>
              <a:t>miastach</a:t>
            </a:r>
            <a:r>
              <a:rPr lang="en-US" sz="2100" b="1" dirty="0">
                <a:solidFill>
                  <a:srgbClr val="000000"/>
                </a:solidFill>
                <a:latin typeface="Open Sauce Bold"/>
                <a:ea typeface="Open Sauce Bold"/>
                <a:cs typeface="Open Sauce Bold"/>
                <a:sym typeface="Open Sauce Bold"/>
              </a:rPr>
              <a:t> </a:t>
            </a:r>
            <a:r>
              <a:rPr lang="en-US" sz="2100" b="1" dirty="0" err="1">
                <a:solidFill>
                  <a:srgbClr val="000000"/>
                </a:solidFill>
                <a:latin typeface="Open Sauce Bold"/>
                <a:ea typeface="Open Sauce Bold"/>
                <a:cs typeface="Open Sauce Bold"/>
                <a:sym typeface="Open Sauce Bold"/>
              </a:rPr>
              <a:t>województwa</a:t>
            </a:r>
            <a:r>
              <a:rPr lang="en-US" sz="2100" dirty="0">
                <a:solidFill>
                  <a:srgbClr val="000000"/>
                </a:solidFill>
                <a:latin typeface="Open Sauce"/>
                <a:ea typeface="Open Sauce"/>
                <a:cs typeface="Open Sauce"/>
                <a:sym typeface="Open Sauce"/>
              </a:rPr>
              <a:t>, w </a:t>
            </a:r>
            <a:r>
              <a:rPr lang="en-US" sz="2100" dirty="0" err="1">
                <a:solidFill>
                  <a:srgbClr val="000000"/>
                </a:solidFill>
                <a:latin typeface="Open Sauce"/>
                <a:ea typeface="Open Sauce"/>
                <a:cs typeface="Open Sauce"/>
                <a:sym typeface="Open Sauce"/>
              </a:rPr>
              <a:t>tym</a:t>
            </a:r>
            <a:r>
              <a:rPr lang="en-US" sz="2100" dirty="0">
                <a:solidFill>
                  <a:srgbClr val="000000"/>
                </a:solidFill>
                <a:latin typeface="Open Sauce"/>
                <a:ea typeface="Open Sauce"/>
                <a:cs typeface="Open Sauce"/>
                <a:sym typeface="Open Sauce"/>
              </a:rPr>
              <a:t> w </a:t>
            </a:r>
            <a:r>
              <a:rPr lang="en-US" sz="2100" dirty="0" err="1">
                <a:solidFill>
                  <a:srgbClr val="000000"/>
                </a:solidFill>
                <a:latin typeface="Open Sauce"/>
                <a:ea typeface="Open Sauce"/>
                <a:cs typeface="Open Sauce"/>
                <a:sym typeface="Open Sauce"/>
              </a:rPr>
              <a:t>Białymstoku</a:t>
            </a:r>
            <a:r>
              <a:rPr lang="en-US" sz="2100" dirty="0">
                <a:solidFill>
                  <a:srgbClr val="000000"/>
                </a:solidFill>
                <a:latin typeface="Open Sauce"/>
                <a:ea typeface="Open Sauce"/>
                <a:cs typeface="Open Sauce"/>
                <a:sym typeface="Open Sauce"/>
              </a:rPr>
              <a:t>.</a:t>
            </a:r>
          </a:p>
          <a:p>
            <a:pPr marL="405375" lvl="1" indent="-202687" algn="l">
              <a:lnSpc>
                <a:spcPts val="4694"/>
              </a:lnSpc>
              <a:buFont typeface="Arial"/>
              <a:buChar char="•"/>
            </a:pPr>
            <a:r>
              <a:rPr lang="en-US" sz="2100" dirty="0" err="1">
                <a:solidFill>
                  <a:srgbClr val="000000"/>
                </a:solidFill>
                <a:latin typeface="Open Sauce"/>
                <a:ea typeface="Open Sauce"/>
                <a:cs typeface="Open Sauce"/>
                <a:sym typeface="Open Sauce"/>
              </a:rPr>
              <a:t>Potwierdza</a:t>
            </a:r>
            <a:r>
              <a:rPr lang="en-US" sz="2100" dirty="0">
                <a:solidFill>
                  <a:srgbClr val="000000"/>
                </a:solidFill>
                <a:latin typeface="Open Sauce"/>
                <a:ea typeface="Open Sauce"/>
                <a:cs typeface="Open Sauce"/>
                <a:sym typeface="Open Sauce"/>
              </a:rPr>
              <a:t> to ich </a:t>
            </a:r>
            <a:r>
              <a:rPr lang="en-US" sz="2100" b="1" dirty="0" err="1">
                <a:solidFill>
                  <a:srgbClr val="000000"/>
                </a:solidFill>
                <a:latin typeface="Open Sauce Bold"/>
                <a:ea typeface="Open Sauce Bold"/>
                <a:cs typeface="Open Sauce Bold"/>
                <a:sym typeface="Open Sauce Bold"/>
              </a:rPr>
              <a:t>uzupełniający</a:t>
            </a:r>
            <a:r>
              <a:rPr lang="en-US" sz="2100" b="1" dirty="0">
                <a:solidFill>
                  <a:srgbClr val="000000"/>
                </a:solidFill>
                <a:latin typeface="Open Sauce Bold"/>
                <a:ea typeface="Open Sauce Bold"/>
                <a:cs typeface="Open Sauce Bold"/>
                <a:sym typeface="Open Sauce Bold"/>
              </a:rPr>
              <a:t> </a:t>
            </a:r>
            <a:r>
              <a:rPr lang="en-US" sz="2100" b="1" dirty="0" err="1">
                <a:solidFill>
                  <a:srgbClr val="000000"/>
                </a:solidFill>
                <a:latin typeface="Open Sauce Bold"/>
                <a:ea typeface="Open Sauce Bold"/>
                <a:cs typeface="Open Sauce Bold"/>
                <a:sym typeface="Open Sauce Bold"/>
              </a:rPr>
              <a:t>i</a:t>
            </a:r>
            <a:r>
              <a:rPr lang="en-US" sz="2100" b="1" dirty="0">
                <a:solidFill>
                  <a:srgbClr val="000000"/>
                </a:solidFill>
                <a:latin typeface="Open Sauce Bold"/>
                <a:ea typeface="Open Sauce Bold"/>
                <a:cs typeface="Open Sauce Bold"/>
                <a:sym typeface="Open Sauce Bold"/>
              </a:rPr>
              <a:t> </a:t>
            </a:r>
            <a:r>
              <a:rPr lang="en-US" sz="2100" b="1" dirty="0" err="1">
                <a:solidFill>
                  <a:srgbClr val="000000"/>
                </a:solidFill>
                <a:latin typeface="Open Sauce Bold"/>
                <a:ea typeface="Open Sauce Bold"/>
                <a:cs typeface="Open Sauce Bold"/>
                <a:sym typeface="Open Sauce Bold"/>
              </a:rPr>
              <a:t>kompensacyjny</a:t>
            </a:r>
            <a:r>
              <a:rPr lang="en-US" sz="2100" b="1" dirty="0">
                <a:solidFill>
                  <a:srgbClr val="000000"/>
                </a:solidFill>
                <a:latin typeface="Open Sauce Bold"/>
                <a:ea typeface="Open Sauce Bold"/>
                <a:cs typeface="Open Sauce Bold"/>
                <a:sym typeface="Open Sauce Bold"/>
              </a:rPr>
              <a:t> </a:t>
            </a:r>
            <a:r>
              <a:rPr lang="en-US" sz="2100" b="1" dirty="0" err="1">
                <a:solidFill>
                  <a:srgbClr val="000000"/>
                </a:solidFill>
                <a:latin typeface="Open Sauce Bold"/>
                <a:ea typeface="Open Sauce Bold"/>
                <a:cs typeface="Open Sauce Bold"/>
                <a:sym typeface="Open Sauce Bold"/>
              </a:rPr>
              <a:t>charakter</a:t>
            </a:r>
            <a:r>
              <a:rPr lang="en-US" sz="2100" dirty="0">
                <a:solidFill>
                  <a:srgbClr val="000000"/>
                </a:solidFill>
                <a:latin typeface="Open Sauce"/>
                <a:ea typeface="Open Sauce"/>
                <a:cs typeface="Open Sauce"/>
                <a:sym typeface="Open Sauce"/>
              </a:rPr>
              <a:t>.</a:t>
            </a:r>
          </a:p>
        </p:txBody>
      </p:sp>
      <p:sp>
        <p:nvSpPr>
          <p:cNvPr id="9" name="Freeform 9" descr="Mapa województwa podlaskiego przedstawia regionalną dostępność usług sąsiedzkich w 2024 roku. Dane prezentują liczbę osób, którym przyznano świadczenia decyzją administracyjną w podziale na powiaty. Usługi te są realizowane w 12 z 17 powiatów regionu. Największą skalę wsparcia odnotowano w powiecie sokólskim (16 osób) oraz monieckim (13 osób). W powiatach grajewskim i siemiatyckim wsparciem objęto po 10 osób, natomiast w białostockim i wysokomazowieckim po 9 osób. Usługi sąsiedzkie nie występują w miastach Białystok i Suwałki oraz w powiatach hajnowskim, suwalskim i zambrowskim."/>
          <p:cNvSpPr/>
          <p:nvPr/>
        </p:nvSpPr>
        <p:spPr>
          <a:xfrm>
            <a:off x="11462037" y="790397"/>
            <a:ext cx="5223724" cy="8706206"/>
          </a:xfrm>
          <a:custGeom>
            <a:avLst/>
            <a:gdLst/>
            <a:ahLst/>
            <a:cxnLst/>
            <a:rect l="l" t="t" r="r" b="b"/>
            <a:pathLst>
              <a:path w="5223724" h="8706206">
                <a:moveTo>
                  <a:pt x="0" y="0"/>
                </a:moveTo>
                <a:lnTo>
                  <a:pt x="5223724" y="0"/>
                </a:lnTo>
                <a:lnTo>
                  <a:pt x="5223724" y="8706206"/>
                </a:lnTo>
                <a:lnTo>
                  <a:pt x="0" y="8706206"/>
                </a:lnTo>
                <a:lnTo>
                  <a:pt x="0" y="0"/>
                </a:lnTo>
                <a:close/>
              </a:path>
            </a:pathLst>
          </a:custGeom>
          <a:blipFill>
            <a:blip r:embed="rId2"/>
            <a:stretch>
              <a:fillRect/>
            </a:stretch>
          </a:blipFill>
        </p:spPr>
        <p:txBody>
          <a:bodyPr/>
          <a:lstStyle/>
          <a:p>
            <a:endParaRPr lang="pl-PL"/>
          </a:p>
        </p:txBody>
      </p:sp>
      <p:grpSp>
        <p:nvGrpSpPr>
          <p:cNvPr id="11" name="Grupa 10">
            <a:extLst>
              <a:ext uri="{FF2B5EF4-FFF2-40B4-BE49-F238E27FC236}">
                <a16:creationId xmlns:a16="http://schemas.microsoft.com/office/drawing/2014/main" id="{5C3F21C5-2D2E-93BD-F4BD-EE6F173134B5}"/>
              </a:ext>
              <a:ext uri="{C183D7F6-B498-43B3-948B-1728B52AA6E4}">
                <adec:decorative xmlns:adec="http://schemas.microsoft.com/office/drawing/2017/decorative" val="1"/>
              </a:ext>
            </a:extLst>
          </p:cNvPr>
          <p:cNvGrpSpPr/>
          <p:nvPr/>
        </p:nvGrpSpPr>
        <p:grpSpPr>
          <a:xfrm>
            <a:off x="-5528523" y="-214153"/>
            <a:ext cx="25404777" cy="11803765"/>
            <a:chOff x="-5528523" y="-214153"/>
            <a:chExt cx="25404777" cy="11803765"/>
          </a:xfrm>
        </p:grpSpPr>
        <p:sp>
          <p:nvSpPr>
            <p:cNvPr id="3" name="Freeform 3">
              <a:extLst>
                <a:ext uri="{C183D7F6-B498-43B3-948B-1728B52AA6E4}">
                  <adec:decorative xmlns:adec="http://schemas.microsoft.com/office/drawing/2017/decorative" val="1"/>
                </a:ext>
              </a:extLst>
            </p:cNvPr>
            <p:cNvSpPr/>
            <p:nvPr/>
          </p:nvSpPr>
          <p:spPr>
            <a:xfrm flipV="1">
              <a:off x="-1560777" y="-214153"/>
              <a:ext cx="6499679" cy="2485706"/>
            </a:xfrm>
            <a:custGeom>
              <a:avLst/>
              <a:gdLst/>
              <a:ahLst/>
              <a:cxnLst/>
              <a:rect l="l" t="t" r="r" b="b"/>
              <a:pathLst>
                <a:path w="6499679" h="2485706">
                  <a:moveTo>
                    <a:pt x="0" y="2485706"/>
                  </a:moveTo>
                  <a:lnTo>
                    <a:pt x="6499679" y="2485706"/>
                  </a:lnTo>
                  <a:lnTo>
                    <a:pt x="6499679" y="0"/>
                  </a:lnTo>
                  <a:lnTo>
                    <a:pt x="0" y="0"/>
                  </a:lnTo>
                  <a:lnTo>
                    <a:pt x="0" y="2485706"/>
                  </a:lnTo>
                  <a:close/>
                </a:path>
              </a:pathLst>
            </a:custGeom>
            <a:blipFill>
              <a:blip r:embed="rId3">
                <a:extLst>
                  <a:ext uri="{96DAC541-7B7A-43D3-8B79-37D633B846F1}">
                    <asvg:svgBlip xmlns:asvg="http://schemas.microsoft.com/office/drawing/2016/SVG/main" r:embed="rId4"/>
                  </a:ext>
                </a:extLst>
              </a:blip>
              <a:stretch>
                <a:fillRect t="-79322" b="-82160"/>
              </a:stretch>
            </a:blipFill>
          </p:spPr>
          <p:txBody>
            <a:bodyPr/>
            <a:lstStyle/>
            <a:p>
              <a:endParaRPr lang="pl-PL"/>
            </a:p>
          </p:txBody>
        </p:sp>
        <p:sp>
          <p:nvSpPr>
            <p:cNvPr id="4" name="Freeform 4">
              <a:extLst>
                <a:ext uri="{C183D7F6-B498-43B3-948B-1728B52AA6E4}">
                  <adec:decorative xmlns:adec="http://schemas.microsoft.com/office/drawing/2017/decorative" val="1"/>
                </a:ext>
              </a:extLst>
            </p:cNvPr>
            <p:cNvSpPr/>
            <p:nvPr/>
          </p:nvSpPr>
          <p:spPr>
            <a:xfrm rot="-10800000" flipH="1" flipV="1">
              <a:off x="-213904" y="7801294"/>
              <a:ext cx="6499679" cy="2485706"/>
            </a:xfrm>
            <a:custGeom>
              <a:avLst/>
              <a:gdLst/>
              <a:ahLst/>
              <a:cxnLst/>
              <a:rect l="l" t="t" r="r" b="b"/>
              <a:pathLst>
                <a:path w="6499679" h="2485706">
                  <a:moveTo>
                    <a:pt x="6499679" y="2485706"/>
                  </a:moveTo>
                  <a:lnTo>
                    <a:pt x="0" y="2485706"/>
                  </a:lnTo>
                  <a:lnTo>
                    <a:pt x="0" y="0"/>
                  </a:lnTo>
                  <a:lnTo>
                    <a:pt x="6499679" y="0"/>
                  </a:lnTo>
                  <a:lnTo>
                    <a:pt x="6499679" y="2485706"/>
                  </a:lnTo>
                  <a:close/>
                </a:path>
              </a:pathLst>
            </a:custGeom>
            <a:blipFill>
              <a:blip r:embed="rId3">
                <a:extLst>
                  <a:ext uri="{96DAC541-7B7A-43D3-8B79-37D633B846F1}">
                    <asvg:svgBlip xmlns:asvg="http://schemas.microsoft.com/office/drawing/2016/SVG/main" r:embed="rId4"/>
                  </a:ext>
                </a:extLst>
              </a:blip>
              <a:stretch>
                <a:fillRect t="-79322" b="-82160"/>
              </a:stretch>
            </a:blip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rot="2486411">
              <a:off x="-5528523" y="7510456"/>
              <a:ext cx="15613996" cy="4079156"/>
            </a:xfrm>
            <a:custGeom>
              <a:avLst/>
              <a:gdLst/>
              <a:ahLst/>
              <a:cxnLst/>
              <a:rect l="l" t="t" r="r" b="b"/>
              <a:pathLst>
                <a:path w="15613996" h="4079156">
                  <a:moveTo>
                    <a:pt x="0" y="0"/>
                  </a:moveTo>
                  <a:lnTo>
                    <a:pt x="15613996" y="0"/>
                  </a:lnTo>
                  <a:lnTo>
                    <a:pt x="15613996" y="4079156"/>
                  </a:lnTo>
                  <a:lnTo>
                    <a:pt x="0" y="4079156"/>
                  </a:lnTo>
                  <a:lnTo>
                    <a:pt x="0" y="0"/>
                  </a:lnTo>
                  <a:close/>
                </a:path>
              </a:pathLst>
            </a:custGeom>
            <a:blipFill>
              <a:blip r:embed="rId5">
                <a:alphaModFix amt="4000"/>
                <a:extLst>
                  <a:ext uri="{96DAC541-7B7A-43D3-8B79-37D633B846F1}">
                    <asvg:svgBlip xmlns:asvg="http://schemas.microsoft.com/office/drawing/2016/SVG/main" r:embed="rId6"/>
                  </a:ext>
                </a:extLst>
              </a:blip>
              <a:stretch>
                <a:fillRect/>
              </a:stretch>
            </a:blipFill>
          </p:spPr>
          <p:txBody>
            <a:bodyPr/>
            <a:lstStyle/>
            <a:p>
              <a:endParaRPr lang="pl-PL"/>
            </a:p>
          </p:txBody>
        </p:sp>
        <p:sp>
          <p:nvSpPr>
            <p:cNvPr id="6" name="Freeform 6">
              <a:extLst>
                <a:ext uri="{C183D7F6-B498-43B3-948B-1728B52AA6E4}">
                  <adec:decorative xmlns:adec="http://schemas.microsoft.com/office/drawing/2017/decorative" val="1"/>
                </a:ext>
              </a:extLst>
            </p:cNvPr>
            <p:cNvSpPr/>
            <p:nvPr/>
          </p:nvSpPr>
          <p:spPr>
            <a:xfrm>
              <a:off x="-368858" y="5680902"/>
              <a:ext cx="20245112" cy="5289035"/>
            </a:xfrm>
            <a:custGeom>
              <a:avLst/>
              <a:gdLst/>
              <a:ahLst/>
              <a:cxnLst/>
              <a:rect l="l" t="t" r="r" b="b"/>
              <a:pathLst>
                <a:path w="20245112" h="5289035">
                  <a:moveTo>
                    <a:pt x="0" y="0"/>
                  </a:moveTo>
                  <a:lnTo>
                    <a:pt x="20245111" y="0"/>
                  </a:lnTo>
                  <a:lnTo>
                    <a:pt x="20245111" y="5289036"/>
                  </a:lnTo>
                  <a:lnTo>
                    <a:pt x="0" y="5289036"/>
                  </a:lnTo>
                  <a:lnTo>
                    <a:pt x="0" y="0"/>
                  </a:lnTo>
                  <a:close/>
                </a:path>
              </a:pathLst>
            </a:custGeom>
            <a:blipFill>
              <a:blip r:embed="rId5">
                <a:alphaModFix amt="4000"/>
                <a:extLst>
                  <a:ext uri="{96DAC541-7B7A-43D3-8B79-37D633B846F1}">
                    <asvg:svgBlip xmlns:asvg="http://schemas.microsoft.com/office/drawing/2016/SVG/main" r:embed="rId6"/>
                  </a:ext>
                </a:extLst>
              </a:blip>
              <a:stretch>
                <a:fillRect/>
              </a:stretch>
            </a:blip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a:off x="-219848" y="2643223"/>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l-PL"/>
            </a:p>
          </p:txBody>
        </p:sp>
        <p:sp>
          <p:nvSpPr>
            <p:cNvPr id="8" name="Freeform 8">
              <a:extLst>
                <a:ext uri="{C183D7F6-B498-43B3-948B-1728B52AA6E4}">
                  <adec:decorative xmlns:adec="http://schemas.microsoft.com/office/drawing/2017/decorative" val="1"/>
                </a:ext>
              </a:extLst>
            </p:cNvPr>
            <p:cNvSpPr/>
            <p:nvPr/>
          </p:nvSpPr>
          <p:spPr>
            <a:xfrm>
              <a:off x="8265638" y="0"/>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l-PL"/>
            </a:p>
          </p:txBody>
        </p:sp>
      </p:grpSp>
    </p:spTree>
  </p:cSld>
  <p:clrMapOvr>
    <a:masterClrMapping/>
  </p:clrMapOvr>
  <p:transition>
    <p:push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1028700" y="630649"/>
            <a:ext cx="12394389" cy="7860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386"/>
              </a:lnSpc>
              <a:spcBef>
                <a:spcPts val="0"/>
              </a:spcBef>
              <a:spcAft>
                <a:spcPts val="0"/>
              </a:spcAft>
              <a:buClrTx/>
              <a:buSzTx/>
              <a:buFontTx/>
              <a:buNone/>
              <a:tabLst/>
              <a:defRPr/>
            </a:pPr>
            <a:r>
              <a:rPr kumimoji="0" lang="en-US" sz="491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Mieszkania</a:t>
            </a:r>
            <a:r>
              <a:rPr kumimoji="0" lang="en-US" sz="491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91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treningowe</a:t>
            </a:r>
            <a:r>
              <a:rPr kumimoji="0" lang="en-US" sz="491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91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i</a:t>
            </a:r>
            <a:r>
              <a:rPr kumimoji="0" lang="en-US" sz="491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91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wspomagane</a:t>
            </a:r>
            <a:endParaRPr kumimoji="0" lang="en-US" sz="491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0" name="TextBox 10"/>
          <p:cNvSpPr txBox="1"/>
          <p:nvPr/>
        </p:nvSpPr>
        <p:spPr>
          <a:xfrm>
            <a:off x="1028700" y="1714500"/>
            <a:ext cx="5869773" cy="647194"/>
          </a:xfrm>
          <a:prstGeom prst="rect">
            <a:avLst/>
          </a:prstGeom>
        </p:spPr>
        <p:txBody>
          <a:bodyPr lIns="0" tIns="0" rIns="0" bIns="0" rtlCol="0" anchor="t">
            <a:spAutoFit/>
          </a:bodyPr>
          <a:lstStyle/>
          <a:p>
            <a:pPr algn="l">
              <a:lnSpc>
                <a:spcPts val="5277"/>
              </a:lnSpc>
              <a:spcBef>
                <a:spcPct val="0"/>
              </a:spcBef>
            </a:pPr>
            <a:r>
              <a:rPr lang="en-US" sz="3769" dirty="0" err="1">
                <a:solidFill>
                  <a:srgbClr val="0071BC"/>
                </a:solidFill>
                <a:latin typeface="Open Sauce"/>
                <a:ea typeface="Open Sauce"/>
                <a:cs typeface="Open Sauce"/>
                <a:sym typeface="Open Sauce"/>
              </a:rPr>
              <a:t>Opis</a:t>
            </a:r>
            <a:r>
              <a:rPr lang="en-US" sz="3769" dirty="0">
                <a:solidFill>
                  <a:srgbClr val="0071BC"/>
                </a:solidFill>
                <a:latin typeface="Open Sauce"/>
                <a:ea typeface="Open Sauce"/>
                <a:cs typeface="Open Sauce"/>
                <a:sym typeface="Open Sauce"/>
              </a:rPr>
              <a:t> / </a:t>
            </a:r>
            <a:r>
              <a:rPr lang="en-US" sz="3769" dirty="0" err="1">
                <a:solidFill>
                  <a:srgbClr val="0071BC"/>
                </a:solidFill>
                <a:latin typeface="Open Sauce"/>
                <a:ea typeface="Open Sauce"/>
                <a:cs typeface="Open Sauce"/>
                <a:sym typeface="Open Sauce"/>
              </a:rPr>
              <a:t>wnioski</a:t>
            </a:r>
            <a:r>
              <a:rPr lang="en-US" sz="3769" dirty="0">
                <a:solidFill>
                  <a:srgbClr val="0071BC"/>
                </a:solidFill>
                <a:latin typeface="Open Sauce"/>
                <a:ea typeface="Open Sauce"/>
                <a:cs typeface="Open Sauce"/>
                <a:sym typeface="Open Sauce"/>
              </a:rPr>
              <a:t> z </a:t>
            </a:r>
            <a:r>
              <a:rPr lang="en-US" sz="3769" dirty="0" err="1">
                <a:solidFill>
                  <a:srgbClr val="0071BC"/>
                </a:solidFill>
                <a:latin typeface="Open Sauce"/>
                <a:ea typeface="Open Sauce"/>
                <a:cs typeface="Open Sauce"/>
                <a:sym typeface="Open Sauce"/>
              </a:rPr>
              <a:t>danymi</a:t>
            </a:r>
            <a:r>
              <a:rPr lang="en-US" sz="3769" dirty="0">
                <a:solidFill>
                  <a:srgbClr val="0071BC"/>
                </a:solidFill>
                <a:latin typeface="Open Sauce"/>
                <a:ea typeface="Open Sauce"/>
                <a:cs typeface="Open Sauce"/>
                <a:sym typeface="Open Sauce"/>
              </a:rPr>
              <a:t>:</a:t>
            </a:r>
          </a:p>
        </p:txBody>
      </p:sp>
      <p:sp>
        <p:nvSpPr>
          <p:cNvPr id="9" name="TextBox 9"/>
          <p:cNvSpPr txBox="1"/>
          <p:nvPr/>
        </p:nvSpPr>
        <p:spPr>
          <a:xfrm>
            <a:off x="839242" y="2677885"/>
            <a:ext cx="7466558" cy="6123215"/>
          </a:xfrm>
          <a:prstGeom prst="rect">
            <a:avLst/>
          </a:prstGeom>
        </p:spPr>
        <p:txBody>
          <a:bodyPr wrap="square" lIns="0" tIns="0" rIns="0" bIns="0" rtlCol="0" anchor="t">
            <a:spAutoFit/>
          </a:bodyPr>
          <a:lstStyle/>
          <a:p>
            <a:pPr marL="382428" lvl="1" indent="-191214" algn="l">
              <a:lnSpc>
                <a:spcPts val="4428"/>
              </a:lnSpc>
              <a:buFont typeface="Arial"/>
              <a:buChar char="•"/>
            </a:pPr>
            <a:r>
              <a:rPr lang="en-US" sz="1950" dirty="0" err="1">
                <a:solidFill>
                  <a:srgbClr val="000000"/>
                </a:solidFill>
                <a:latin typeface="Open Sauce"/>
                <a:ea typeface="Open Sauce"/>
                <a:cs typeface="Open Sauce"/>
                <a:sym typeface="Open Sauce"/>
              </a:rPr>
              <a:t>Mieszkania</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treningowe</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funkcjonują</a:t>
            </a:r>
            <a:r>
              <a:rPr lang="en-US" sz="1950" dirty="0">
                <a:solidFill>
                  <a:srgbClr val="000000"/>
                </a:solidFill>
                <a:latin typeface="Open Sauce"/>
                <a:ea typeface="Open Sauce"/>
                <a:cs typeface="Open Sauce"/>
                <a:sym typeface="Open Sauce"/>
              </a:rPr>
              <a:t> w </a:t>
            </a:r>
            <a:r>
              <a:rPr lang="en-US" sz="1950" b="1" dirty="0" err="1">
                <a:solidFill>
                  <a:srgbClr val="000000"/>
                </a:solidFill>
                <a:latin typeface="Open Sauce Bold"/>
                <a:ea typeface="Open Sauce Bold"/>
                <a:cs typeface="Open Sauce Bold"/>
                <a:sym typeface="Open Sauce Bold"/>
              </a:rPr>
              <a:t>mniej</a:t>
            </a:r>
            <a:r>
              <a:rPr lang="en-US" sz="1950" b="1" dirty="0">
                <a:solidFill>
                  <a:srgbClr val="000000"/>
                </a:solidFill>
                <a:latin typeface="Open Sauce Bold"/>
                <a:ea typeface="Open Sauce Bold"/>
                <a:cs typeface="Open Sauce Bold"/>
                <a:sym typeface="Open Sauce Bold"/>
              </a:rPr>
              <a:t> </a:t>
            </a:r>
            <a:r>
              <a:rPr lang="en-US" sz="1950" b="1" dirty="0" err="1">
                <a:solidFill>
                  <a:srgbClr val="000000"/>
                </a:solidFill>
                <a:latin typeface="Open Sauce Bold"/>
                <a:ea typeface="Open Sauce Bold"/>
                <a:cs typeface="Open Sauce Bold"/>
                <a:sym typeface="Open Sauce Bold"/>
              </a:rPr>
              <a:t>niż</a:t>
            </a:r>
            <a:r>
              <a:rPr lang="en-US" sz="1950" b="1" dirty="0">
                <a:solidFill>
                  <a:srgbClr val="000000"/>
                </a:solidFill>
                <a:latin typeface="Open Sauce Bold"/>
                <a:ea typeface="Open Sauce Bold"/>
                <a:cs typeface="Open Sauce Bold"/>
                <a:sym typeface="Open Sauce Bold"/>
              </a:rPr>
              <a:t> </a:t>
            </a:r>
            <a:r>
              <a:rPr lang="en-US" sz="1950" b="1" dirty="0" err="1">
                <a:solidFill>
                  <a:srgbClr val="000000"/>
                </a:solidFill>
                <a:latin typeface="Open Sauce Bold"/>
                <a:ea typeface="Open Sauce Bold"/>
                <a:cs typeface="Open Sauce Bold"/>
                <a:sym typeface="Open Sauce Bold"/>
              </a:rPr>
              <a:t>połowie</a:t>
            </a:r>
            <a:r>
              <a:rPr lang="en-US" sz="1950" b="1" dirty="0">
                <a:solidFill>
                  <a:srgbClr val="000000"/>
                </a:solidFill>
                <a:latin typeface="Open Sauce Bold"/>
                <a:ea typeface="Open Sauce Bold"/>
                <a:cs typeface="Open Sauce Bold"/>
                <a:sym typeface="Open Sauce Bold"/>
              </a:rPr>
              <a:t> </a:t>
            </a:r>
            <a:r>
              <a:rPr lang="en-US" sz="1950" b="1" dirty="0" err="1">
                <a:solidFill>
                  <a:srgbClr val="000000"/>
                </a:solidFill>
                <a:latin typeface="Open Sauce Bold"/>
                <a:ea typeface="Open Sauce Bold"/>
                <a:cs typeface="Open Sauce Bold"/>
                <a:sym typeface="Open Sauce Bold"/>
              </a:rPr>
              <a:t>powiatów</a:t>
            </a:r>
            <a:r>
              <a:rPr lang="en-US" sz="1950" dirty="0">
                <a:solidFill>
                  <a:srgbClr val="000000"/>
                </a:solidFill>
                <a:latin typeface="Open Sauce"/>
                <a:ea typeface="Open Sauce"/>
                <a:cs typeface="Open Sauce"/>
                <a:sym typeface="Open Sauce"/>
              </a:rPr>
              <a:t>.</a:t>
            </a:r>
          </a:p>
          <a:p>
            <a:pPr marL="382428" lvl="1" indent="-191214" algn="l">
              <a:lnSpc>
                <a:spcPts val="4428"/>
              </a:lnSpc>
              <a:buFont typeface="Arial"/>
              <a:buChar char="•"/>
            </a:pPr>
            <a:r>
              <a:rPr lang="en-US" sz="1950" dirty="0" err="1">
                <a:solidFill>
                  <a:srgbClr val="000000"/>
                </a:solidFill>
                <a:latin typeface="Open Sauce"/>
                <a:ea typeface="Open Sauce"/>
                <a:cs typeface="Open Sauce"/>
                <a:sym typeface="Open Sauce"/>
              </a:rPr>
              <a:t>Samorządy</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prowadzą</a:t>
            </a:r>
            <a:r>
              <a:rPr lang="en-US" sz="1950" dirty="0">
                <a:solidFill>
                  <a:srgbClr val="000000"/>
                </a:solidFill>
                <a:latin typeface="Open Sauce"/>
                <a:ea typeface="Open Sauce"/>
                <a:cs typeface="Open Sauce"/>
                <a:sym typeface="Open Sauce"/>
              </a:rPr>
              <a:t> </a:t>
            </a:r>
            <a:r>
              <a:rPr lang="en-US" sz="1950" b="1" dirty="0">
                <a:solidFill>
                  <a:srgbClr val="000000"/>
                </a:solidFill>
                <a:latin typeface="Open Sauce Bold"/>
                <a:ea typeface="Open Sauce Bold"/>
                <a:cs typeface="Open Sauce Bold"/>
                <a:sym typeface="Open Sauce Bold"/>
              </a:rPr>
              <a:t>18 </a:t>
            </a:r>
            <a:r>
              <a:rPr lang="en-US" sz="1950" b="1" dirty="0" err="1">
                <a:solidFill>
                  <a:srgbClr val="000000"/>
                </a:solidFill>
                <a:latin typeface="Open Sauce Bold"/>
                <a:ea typeface="Open Sauce Bold"/>
                <a:cs typeface="Open Sauce Bold"/>
                <a:sym typeface="Open Sauce Bold"/>
              </a:rPr>
              <a:t>jednostek</a:t>
            </a:r>
            <a:r>
              <a:rPr lang="en-US" sz="1950" b="1" dirty="0">
                <a:solidFill>
                  <a:srgbClr val="000000"/>
                </a:solidFill>
                <a:latin typeface="Open Sauce Bold"/>
                <a:ea typeface="Open Sauce Bold"/>
                <a:cs typeface="Open Sauce Bold"/>
                <a:sym typeface="Open Sauce Bold"/>
              </a:rPr>
              <a:t> (69 </a:t>
            </a:r>
            <a:r>
              <a:rPr lang="en-US" sz="1950" b="1" dirty="0" err="1">
                <a:solidFill>
                  <a:srgbClr val="000000"/>
                </a:solidFill>
                <a:latin typeface="Open Sauce Bold"/>
                <a:ea typeface="Open Sauce Bold"/>
                <a:cs typeface="Open Sauce Bold"/>
                <a:sym typeface="Open Sauce Bold"/>
              </a:rPr>
              <a:t>miejsc</a:t>
            </a:r>
            <a:r>
              <a:rPr lang="en-US" sz="1950" b="1" dirty="0">
                <a:solidFill>
                  <a:srgbClr val="000000"/>
                </a:solidFill>
                <a:latin typeface="Open Sauce Bold"/>
                <a:ea typeface="Open Sauce Bold"/>
                <a:cs typeface="Open Sauce Bold"/>
                <a:sym typeface="Open Sauce Bold"/>
              </a:rPr>
              <a:t>)</a:t>
            </a:r>
            <a:r>
              <a:rPr lang="en-US" sz="1950" dirty="0">
                <a:solidFill>
                  <a:srgbClr val="000000"/>
                </a:solidFill>
                <a:latin typeface="Open Sauce"/>
                <a:ea typeface="Open Sauce"/>
                <a:cs typeface="Open Sauce"/>
                <a:sym typeface="Open Sauce"/>
              </a:rPr>
              <a:t>, z </a:t>
            </a:r>
            <a:r>
              <a:rPr lang="en-US" sz="1950" dirty="0" err="1">
                <a:solidFill>
                  <a:srgbClr val="000000"/>
                </a:solidFill>
                <a:latin typeface="Open Sauce"/>
                <a:ea typeface="Open Sauce"/>
                <a:cs typeface="Open Sauce"/>
                <a:sym typeface="Open Sauce"/>
              </a:rPr>
              <a:t>których</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korzysta</a:t>
            </a:r>
            <a:r>
              <a:rPr lang="en-US" sz="1950" dirty="0">
                <a:solidFill>
                  <a:srgbClr val="000000"/>
                </a:solidFill>
                <a:latin typeface="Open Sauce"/>
                <a:ea typeface="Open Sauce"/>
                <a:cs typeface="Open Sauce"/>
                <a:sym typeface="Open Sauce"/>
              </a:rPr>
              <a:t> </a:t>
            </a:r>
            <a:r>
              <a:rPr lang="en-US" sz="1950" b="1" dirty="0">
                <a:solidFill>
                  <a:srgbClr val="000000"/>
                </a:solidFill>
                <a:latin typeface="Open Sauce Bold"/>
                <a:ea typeface="Open Sauce Bold"/>
                <a:cs typeface="Open Sauce Bold"/>
                <a:sym typeface="Open Sauce Bold"/>
              </a:rPr>
              <a:t>48 </a:t>
            </a:r>
            <a:r>
              <a:rPr lang="en-US" sz="1950" b="1" dirty="0" err="1">
                <a:solidFill>
                  <a:srgbClr val="000000"/>
                </a:solidFill>
                <a:latin typeface="Open Sauce Bold"/>
                <a:ea typeface="Open Sauce Bold"/>
                <a:cs typeface="Open Sauce Bold"/>
                <a:sym typeface="Open Sauce Bold"/>
              </a:rPr>
              <a:t>osób</a:t>
            </a:r>
            <a:r>
              <a:rPr lang="en-US" sz="1950" dirty="0">
                <a:solidFill>
                  <a:srgbClr val="000000"/>
                </a:solidFill>
                <a:latin typeface="Open Sauce"/>
                <a:ea typeface="Open Sauce"/>
                <a:cs typeface="Open Sauce"/>
                <a:sym typeface="Open Sauce"/>
              </a:rPr>
              <a:t>.</a:t>
            </a:r>
          </a:p>
          <a:p>
            <a:pPr marL="382428" lvl="1" indent="-191214" algn="l">
              <a:lnSpc>
                <a:spcPts val="4428"/>
              </a:lnSpc>
              <a:buFont typeface="Arial"/>
              <a:buChar char="•"/>
            </a:pPr>
            <a:r>
              <a:rPr lang="en-US" sz="1950" dirty="0" err="1">
                <a:solidFill>
                  <a:srgbClr val="000000"/>
                </a:solidFill>
                <a:latin typeface="Open Sauce"/>
                <a:ea typeface="Open Sauce"/>
                <a:cs typeface="Open Sauce"/>
                <a:sym typeface="Open Sauce"/>
              </a:rPr>
              <a:t>Organizacje</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pozarządowe</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prowadzą</a:t>
            </a:r>
            <a:r>
              <a:rPr lang="en-US" sz="1950" dirty="0">
                <a:solidFill>
                  <a:srgbClr val="000000"/>
                </a:solidFill>
                <a:latin typeface="Open Sauce"/>
                <a:ea typeface="Open Sauce"/>
                <a:cs typeface="Open Sauce"/>
                <a:sym typeface="Open Sauce"/>
              </a:rPr>
              <a:t> </a:t>
            </a:r>
            <a:r>
              <a:rPr lang="en-US" sz="1950" b="1" dirty="0">
                <a:solidFill>
                  <a:srgbClr val="000000"/>
                </a:solidFill>
                <a:latin typeface="Open Sauce Bold"/>
                <a:ea typeface="Open Sauce Bold"/>
                <a:cs typeface="Open Sauce Bold"/>
                <a:sym typeface="Open Sauce Bold"/>
              </a:rPr>
              <a:t>18 </a:t>
            </a:r>
            <a:r>
              <a:rPr lang="en-US" sz="1950" b="1" dirty="0" err="1">
                <a:solidFill>
                  <a:srgbClr val="000000"/>
                </a:solidFill>
                <a:latin typeface="Open Sauce Bold"/>
                <a:ea typeface="Open Sauce Bold"/>
                <a:cs typeface="Open Sauce Bold"/>
                <a:sym typeface="Open Sauce Bold"/>
              </a:rPr>
              <a:t>jednostek</a:t>
            </a:r>
            <a:r>
              <a:rPr lang="en-US" sz="1950" b="1" dirty="0">
                <a:solidFill>
                  <a:srgbClr val="000000"/>
                </a:solidFill>
                <a:latin typeface="Open Sauce Bold"/>
                <a:ea typeface="Open Sauce Bold"/>
                <a:cs typeface="Open Sauce Bold"/>
                <a:sym typeface="Open Sauce Bold"/>
              </a:rPr>
              <a:t> </a:t>
            </a:r>
            <a:br>
              <a:rPr lang="pl-PL" sz="1950" b="1" dirty="0">
                <a:solidFill>
                  <a:srgbClr val="000000"/>
                </a:solidFill>
                <a:latin typeface="Open Sauce Bold"/>
                <a:ea typeface="Open Sauce Bold"/>
                <a:cs typeface="Open Sauce Bold"/>
                <a:sym typeface="Open Sauce Bold"/>
              </a:rPr>
            </a:br>
            <a:r>
              <a:rPr lang="en-US" sz="1950" b="1" dirty="0">
                <a:solidFill>
                  <a:srgbClr val="000000"/>
                </a:solidFill>
                <a:latin typeface="Open Sauce Bold"/>
                <a:ea typeface="Open Sauce Bold"/>
                <a:cs typeface="Open Sauce Bold"/>
                <a:sym typeface="Open Sauce Bold"/>
              </a:rPr>
              <a:t>(46 </a:t>
            </a:r>
            <a:r>
              <a:rPr lang="en-US" sz="1950" b="1" dirty="0" err="1">
                <a:solidFill>
                  <a:srgbClr val="000000"/>
                </a:solidFill>
                <a:latin typeface="Open Sauce Bold"/>
                <a:ea typeface="Open Sauce Bold"/>
                <a:cs typeface="Open Sauce Bold"/>
                <a:sym typeface="Open Sauce Bold"/>
              </a:rPr>
              <a:t>miejsc</a:t>
            </a:r>
            <a:r>
              <a:rPr lang="en-US" sz="1950" b="1" dirty="0">
                <a:solidFill>
                  <a:srgbClr val="000000"/>
                </a:solidFill>
                <a:latin typeface="Open Sauce Bold"/>
                <a:ea typeface="Open Sauce Bold"/>
                <a:cs typeface="Open Sauce Bold"/>
                <a:sym typeface="Open Sauce Bold"/>
              </a:rPr>
              <a:t>)</a:t>
            </a:r>
            <a:r>
              <a:rPr lang="en-US" sz="1950" dirty="0">
                <a:solidFill>
                  <a:srgbClr val="000000"/>
                </a:solidFill>
                <a:latin typeface="Open Sauce"/>
                <a:ea typeface="Open Sauce"/>
                <a:cs typeface="Open Sauce"/>
                <a:sym typeface="Open Sauce"/>
              </a:rPr>
              <a:t>.</a:t>
            </a:r>
          </a:p>
          <a:p>
            <a:pPr marL="382428" lvl="1" indent="-191214" algn="l">
              <a:lnSpc>
                <a:spcPts val="4428"/>
              </a:lnSpc>
              <a:buFont typeface="Arial"/>
              <a:buChar char="•"/>
            </a:pPr>
            <a:r>
              <a:rPr lang="en-US" sz="1950" dirty="0">
                <a:solidFill>
                  <a:srgbClr val="000000"/>
                </a:solidFill>
                <a:latin typeface="Open Sauce"/>
                <a:ea typeface="Open Sauce"/>
                <a:cs typeface="Open Sauce"/>
                <a:sym typeface="Open Sauce"/>
              </a:rPr>
              <a:t>W </a:t>
            </a:r>
            <a:r>
              <a:rPr lang="en-US" sz="1950" b="1" dirty="0">
                <a:solidFill>
                  <a:srgbClr val="000000"/>
                </a:solidFill>
                <a:latin typeface="Open Sauce Bold"/>
                <a:ea typeface="Open Sauce Bold"/>
                <a:cs typeface="Open Sauce Bold"/>
                <a:sym typeface="Open Sauce Bold"/>
              </a:rPr>
              <a:t>9 </a:t>
            </a:r>
            <a:r>
              <a:rPr lang="en-US" sz="1950" b="1" dirty="0" err="1">
                <a:solidFill>
                  <a:srgbClr val="000000"/>
                </a:solidFill>
                <a:latin typeface="Open Sauce Bold"/>
                <a:ea typeface="Open Sauce Bold"/>
                <a:cs typeface="Open Sauce Bold"/>
                <a:sym typeface="Open Sauce Bold"/>
              </a:rPr>
              <a:t>powiatach</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nie</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funkcjonuje</a:t>
            </a:r>
            <a:r>
              <a:rPr lang="en-US" sz="1950" dirty="0">
                <a:solidFill>
                  <a:srgbClr val="000000"/>
                </a:solidFill>
                <a:latin typeface="Open Sauce"/>
                <a:ea typeface="Open Sauce"/>
                <a:cs typeface="Open Sauce"/>
                <a:sym typeface="Open Sauce"/>
              </a:rPr>
              <a:t> ani </a:t>
            </a:r>
            <a:r>
              <a:rPr lang="en-US" sz="1950" dirty="0" err="1">
                <a:solidFill>
                  <a:srgbClr val="000000"/>
                </a:solidFill>
                <a:latin typeface="Open Sauce"/>
                <a:ea typeface="Open Sauce"/>
                <a:cs typeface="Open Sauce"/>
                <a:sym typeface="Open Sauce"/>
              </a:rPr>
              <a:t>jedno</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mieszkanie</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treningowe</a:t>
            </a:r>
            <a:r>
              <a:rPr lang="en-US" sz="1950" dirty="0">
                <a:solidFill>
                  <a:srgbClr val="000000"/>
                </a:solidFill>
                <a:latin typeface="Open Sauce"/>
                <a:ea typeface="Open Sauce"/>
                <a:cs typeface="Open Sauce"/>
                <a:sym typeface="Open Sauce"/>
              </a:rPr>
              <a:t>.</a:t>
            </a:r>
          </a:p>
          <a:p>
            <a:pPr marL="382428" lvl="1" indent="-191214" algn="l">
              <a:lnSpc>
                <a:spcPts val="4428"/>
              </a:lnSpc>
              <a:buFont typeface="Arial"/>
              <a:buChar char="•"/>
            </a:pPr>
            <a:r>
              <a:rPr lang="en-US" sz="1950" dirty="0" err="1">
                <a:solidFill>
                  <a:srgbClr val="000000"/>
                </a:solidFill>
                <a:latin typeface="Open Sauce"/>
                <a:ea typeface="Open Sauce"/>
                <a:cs typeface="Open Sauce"/>
                <a:sym typeface="Open Sauce"/>
              </a:rPr>
              <a:t>Mieszkania</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wspomagane</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są</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jeszcze</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mniej</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dostępne</a:t>
            </a:r>
            <a:r>
              <a:rPr lang="en-US" sz="1950" dirty="0">
                <a:solidFill>
                  <a:srgbClr val="000000"/>
                </a:solidFill>
                <a:latin typeface="Open Sauce"/>
                <a:ea typeface="Open Sauce"/>
                <a:cs typeface="Open Sauce"/>
                <a:sym typeface="Open Sauce"/>
              </a:rPr>
              <a:t>: </a:t>
            </a:r>
            <a:br>
              <a:rPr lang="pl-PL" sz="1950" dirty="0">
                <a:solidFill>
                  <a:srgbClr val="000000"/>
                </a:solidFill>
                <a:latin typeface="Open Sauce"/>
                <a:ea typeface="Open Sauce"/>
                <a:cs typeface="Open Sauce"/>
                <a:sym typeface="Open Sauce"/>
              </a:rPr>
            </a:br>
            <a:r>
              <a:rPr lang="en-US" sz="1950" b="1" dirty="0">
                <a:solidFill>
                  <a:srgbClr val="000000"/>
                </a:solidFill>
                <a:latin typeface="Open Sauce Bold"/>
                <a:ea typeface="Open Sauce Bold"/>
                <a:cs typeface="Open Sauce Bold"/>
                <a:sym typeface="Open Sauce Bold"/>
              </a:rPr>
              <a:t>57 </a:t>
            </a:r>
            <a:r>
              <a:rPr lang="en-US" sz="1950" b="1" dirty="0" err="1">
                <a:solidFill>
                  <a:srgbClr val="000000"/>
                </a:solidFill>
                <a:latin typeface="Open Sauce Bold"/>
                <a:ea typeface="Open Sauce Bold"/>
                <a:cs typeface="Open Sauce Bold"/>
                <a:sym typeface="Open Sauce Bold"/>
              </a:rPr>
              <a:t>miejsc</a:t>
            </a:r>
            <a:r>
              <a:rPr lang="en-US" sz="1950" dirty="0">
                <a:solidFill>
                  <a:srgbClr val="000000"/>
                </a:solidFill>
                <a:latin typeface="Open Sauce"/>
                <a:ea typeface="Open Sauce"/>
                <a:cs typeface="Open Sauce"/>
                <a:sym typeface="Open Sauce"/>
              </a:rPr>
              <a:t>, z </a:t>
            </a:r>
            <a:r>
              <a:rPr lang="en-US" sz="1950" dirty="0" err="1">
                <a:solidFill>
                  <a:srgbClr val="000000"/>
                </a:solidFill>
                <a:latin typeface="Open Sauce"/>
                <a:ea typeface="Open Sauce"/>
                <a:cs typeface="Open Sauce"/>
                <a:sym typeface="Open Sauce"/>
              </a:rPr>
              <a:t>których</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korzysta</a:t>
            </a:r>
            <a:r>
              <a:rPr lang="en-US" sz="1950" dirty="0">
                <a:solidFill>
                  <a:srgbClr val="000000"/>
                </a:solidFill>
                <a:latin typeface="Open Sauce"/>
                <a:ea typeface="Open Sauce"/>
                <a:cs typeface="Open Sauce"/>
                <a:sym typeface="Open Sauce"/>
              </a:rPr>
              <a:t> </a:t>
            </a:r>
            <a:r>
              <a:rPr lang="en-US" sz="1950" b="1" dirty="0">
                <a:solidFill>
                  <a:srgbClr val="000000"/>
                </a:solidFill>
                <a:latin typeface="Open Sauce Bold"/>
                <a:ea typeface="Open Sauce Bold"/>
                <a:cs typeface="Open Sauce Bold"/>
                <a:sym typeface="Open Sauce Bold"/>
              </a:rPr>
              <a:t>41 </a:t>
            </a:r>
            <a:r>
              <a:rPr lang="en-US" sz="1950" b="1" dirty="0" err="1">
                <a:solidFill>
                  <a:srgbClr val="000000"/>
                </a:solidFill>
                <a:latin typeface="Open Sauce Bold"/>
                <a:ea typeface="Open Sauce Bold"/>
                <a:cs typeface="Open Sauce Bold"/>
                <a:sym typeface="Open Sauce Bold"/>
              </a:rPr>
              <a:t>osób</a:t>
            </a:r>
            <a:r>
              <a:rPr lang="en-US" sz="1950" dirty="0">
                <a:solidFill>
                  <a:srgbClr val="000000"/>
                </a:solidFill>
                <a:latin typeface="Open Sauce"/>
                <a:ea typeface="Open Sauce"/>
                <a:cs typeface="Open Sauce"/>
                <a:sym typeface="Open Sauce"/>
              </a:rPr>
              <a:t>.</a:t>
            </a:r>
          </a:p>
          <a:p>
            <a:pPr marL="382428" lvl="1" indent="-191214" algn="l">
              <a:lnSpc>
                <a:spcPts val="4428"/>
              </a:lnSpc>
              <a:buFont typeface="Arial"/>
              <a:buChar char="•"/>
            </a:pPr>
            <a:r>
              <a:rPr lang="en-US" sz="1950" dirty="0">
                <a:solidFill>
                  <a:srgbClr val="000000"/>
                </a:solidFill>
                <a:latin typeface="Open Sauce"/>
                <a:ea typeface="Open Sauce"/>
                <a:cs typeface="Open Sauce"/>
                <a:sym typeface="Open Sauce"/>
              </a:rPr>
              <a:t>Brak </a:t>
            </a:r>
            <a:r>
              <a:rPr lang="en-US" sz="1950" dirty="0" err="1">
                <a:solidFill>
                  <a:srgbClr val="000000"/>
                </a:solidFill>
                <a:latin typeface="Open Sauce"/>
                <a:ea typeface="Open Sauce"/>
                <a:cs typeface="Open Sauce"/>
                <a:sym typeface="Open Sauce"/>
              </a:rPr>
              <a:t>tej</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formy</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wsparcia</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występuje</a:t>
            </a:r>
            <a:r>
              <a:rPr lang="en-US" sz="1950" dirty="0">
                <a:solidFill>
                  <a:srgbClr val="000000"/>
                </a:solidFill>
                <a:latin typeface="Open Sauce"/>
                <a:ea typeface="Open Sauce"/>
                <a:cs typeface="Open Sauce"/>
                <a:sym typeface="Open Sauce"/>
              </a:rPr>
              <a:t> </a:t>
            </a:r>
            <a:r>
              <a:rPr lang="en-US" sz="1950" dirty="0" err="1">
                <a:solidFill>
                  <a:srgbClr val="000000"/>
                </a:solidFill>
                <a:latin typeface="Open Sauce"/>
                <a:ea typeface="Open Sauce"/>
                <a:cs typeface="Open Sauce"/>
                <a:sym typeface="Open Sauce"/>
              </a:rPr>
              <a:t>także</a:t>
            </a:r>
            <a:r>
              <a:rPr lang="en-US" sz="1950" dirty="0">
                <a:solidFill>
                  <a:srgbClr val="000000"/>
                </a:solidFill>
                <a:latin typeface="Open Sauce"/>
                <a:ea typeface="Open Sauce"/>
                <a:cs typeface="Open Sauce"/>
                <a:sym typeface="Open Sauce"/>
              </a:rPr>
              <a:t> w </a:t>
            </a:r>
            <a:r>
              <a:rPr lang="en-US" sz="1950" b="1" dirty="0" err="1">
                <a:solidFill>
                  <a:srgbClr val="000000"/>
                </a:solidFill>
                <a:latin typeface="Open Sauce Bold"/>
                <a:ea typeface="Open Sauce Bold"/>
                <a:cs typeface="Open Sauce Bold"/>
                <a:sym typeface="Open Sauce Bold"/>
              </a:rPr>
              <a:t>Białymstoku</a:t>
            </a:r>
            <a:r>
              <a:rPr lang="en-US" sz="1950" dirty="0">
                <a:solidFill>
                  <a:srgbClr val="000000"/>
                </a:solidFill>
                <a:latin typeface="Open Sauce"/>
                <a:ea typeface="Open Sauce"/>
                <a:cs typeface="Open Sauce"/>
                <a:sym typeface="Open Sauce"/>
              </a:rPr>
              <a:t>.</a:t>
            </a:r>
          </a:p>
        </p:txBody>
      </p:sp>
      <p:sp>
        <p:nvSpPr>
          <p:cNvPr id="8" name="Freeform 8" descr="Mapa 1. Mapa województwa podlaskiego przedstawia regionalną dostępność mieszkań treningowych w 2024 roku. Dane prezentują sumę jednostek prowadzonych przez powiaty, gminy oraz organizacje pozarządowe. Usługa ta jest silnie skoncentrowana terytorialnie – najwięcej jednostek (8) funkcjonuje w powiecie białostockim, a w samym mieście Białystok mapa wskazuje na największe zagęszczenie usług. Mieszkania treningowe są dostępne również w powiatach: sokólskim (3 jednostki), łomżyńskim (3 jednostki), suwalskim (2 jednostki), hajnowskim (2 jednostki), kolneńskim (1 jednostka) oraz sejneńskim (1 jednostka). W pozostałych 9 powiatach województwa podlaskiego nie odnotowano żadnej placówki tego typu.&#10;Mapa 2. Mapa województwa podlaskiego przedstawia regionalną dostępność mieszkań wspomaganych w 2024 roku. Dane prezentują sumę jednostek prowadzonych przez powiaty, gminy oraz organizacje pozarządowe i kościelne osoby prawne. Największa liczba placówek (11 jednostek) znajduje się w powiecie białostockim. Usługa jest dostępna również w powiatach: augustowskim (6 jednostek), hajnowskim (4 jednostki), łomżyńskim (3 jednostki), suwalskim (2 jednostki), wysokomazowieckim (2 jednostki) oraz sokólskim (2 jednostki). W pozostałych 9 powiatach regionu (m.in. bielskim, grajewskim, monieckim oraz w mieście Białystok) nie odnotowano żadnego mieszkania wspomaganego."/>
          <p:cNvSpPr/>
          <p:nvPr/>
        </p:nvSpPr>
        <p:spPr>
          <a:xfrm>
            <a:off x="8942202" y="1928461"/>
            <a:ext cx="8961775" cy="6766140"/>
          </a:xfrm>
          <a:custGeom>
            <a:avLst/>
            <a:gdLst/>
            <a:ahLst/>
            <a:cxnLst/>
            <a:rect l="l" t="t" r="r" b="b"/>
            <a:pathLst>
              <a:path w="8961775" h="6766140">
                <a:moveTo>
                  <a:pt x="0" y="0"/>
                </a:moveTo>
                <a:lnTo>
                  <a:pt x="8961775" y="0"/>
                </a:lnTo>
                <a:lnTo>
                  <a:pt x="8961775" y="6766140"/>
                </a:lnTo>
                <a:lnTo>
                  <a:pt x="0" y="6766140"/>
                </a:lnTo>
                <a:lnTo>
                  <a:pt x="0" y="0"/>
                </a:lnTo>
                <a:close/>
              </a:path>
            </a:pathLst>
          </a:custGeom>
          <a:blipFill>
            <a:blip r:embed="rId2"/>
            <a:stretch>
              <a:fillRect/>
            </a:stretch>
          </a:blipFill>
        </p:spPr>
        <p:txBody>
          <a:bodyPr/>
          <a:lstStyle/>
          <a:p>
            <a:endParaRPr lang="pl-PL"/>
          </a:p>
        </p:txBody>
      </p:sp>
      <p:sp>
        <p:nvSpPr>
          <p:cNvPr id="4" name="Freeform 4">
            <a:extLst>
              <a:ext uri="{C183D7F6-B498-43B3-948B-1728B52AA6E4}">
                <adec:decorative xmlns:adec="http://schemas.microsoft.com/office/drawing/2017/decorative" val="1"/>
              </a:ext>
            </a:extLst>
          </p:cNvPr>
          <p:cNvSpPr/>
          <p:nvPr/>
        </p:nvSpPr>
        <p:spPr>
          <a:xfrm>
            <a:off x="-1126431" y="9090841"/>
            <a:ext cx="20540862" cy="1488251"/>
          </a:xfrm>
          <a:custGeom>
            <a:avLst/>
            <a:gdLst/>
            <a:ahLst/>
            <a:cxnLst/>
            <a:rect l="l" t="t" r="r" b="b"/>
            <a:pathLst>
              <a:path w="4776702" h="346087">
                <a:moveTo>
                  <a:pt x="18845" y="0"/>
                </a:moveTo>
                <a:lnTo>
                  <a:pt x="4757857" y="0"/>
                </a:lnTo>
                <a:cubicBezTo>
                  <a:pt x="4762855" y="0"/>
                  <a:pt x="4767649" y="1985"/>
                  <a:pt x="4771183" y="5520"/>
                </a:cubicBezTo>
                <a:cubicBezTo>
                  <a:pt x="4774717" y="9054"/>
                  <a:pt x="4776702" y="13847"/>
                  <a:pt x="4776702" y="18845"/>
                </a:cubicBezTo>
                <a:lnTo>
                  <a:pt x="4776702" y="327242"/>
                </a:lnTo>
                <a:cubicBezTo>
                  <a:pt x="4776702" y="332240"/>
                  <a:pt x="4774717" y="337033"/>
                  <a:pt x="4771183" y="340568"/>
                </a:cubicBezTo>
                <a:cubicBezTo>
                  <a:pt x="4767649" y="344102"/>
                  <a:pt x="4762855" y="346087"/>
                  <a:pt x="4757857" y="346087"/>
                </a:cubicBezTo>
                <a:lnTo>
                  <a:pt x="18845" y="346087"/>
                </a:lnTo>
                <a:cubicBezTo>
                  <a:pt x="13847" y="346087"/>
                  <a:pt x="9054" y="344102"/>
                  <a:pt x="5520" y="340568"/>
                </a:cubicBezTo>
                <a:cubicBezTo>
                  <a:pt x="1985" y="337033"/>
                  <a:pt x="0" y="332240"/>
                  <a:pt x="0" y="327242"/>
                </a:cubicBezTo>
                <a:lnTo>
                  <a:pt x="0" y="18845"/>
                </a:lnTo>
                <a:cubicBezTo>
                  <a:pt x="0" y="13847"/>
                  <a:pt x="1985" y="9054"/>
                  <a:pt x="5520" y="5520"/>
                </a:cubicBezTo>
                <a:cubicBezTo>
                  <a:pt x="9054" y="1985"/>
                  <a:pt x="13847" y="0"/>
                  <a:pt x="18845"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6" name="Freeform 6">
            <a:extLst>
              <a:ext uri="{C183D7F6-B498-43B3-948B-1728B52AA6E4}">
                <adec:decorative xmlns:adec="http://schemas.microsoft.com/office/drawing/2017/decorative" val="1"/>
              </a:ext>
            </a:extLst>
          </p:cNvPr>
          <p:cNvSpPr/>
          <p:nvPr/>
        </p:nvSpPr>
        <p:spPr>
          <a:xfrm flipH="1" flipV="1">
            <a:off x="11818506" y="-504815"/>
            <a:ext cx="8019737" cy="3067030"/>
          </a:xfrm>
          <a:custGeom>
            <a:avLst/>
            <a:gdLst/>
            <a:ahLst/>
            <a:cxnLst/>
            <a:rect l="l" t="t" r="r" b="b"/>
            <a:pathLst>
              <a:path w="8019737" h="3067030">
                <a:moveTo>
                  <a:pt x="8019737" y="3067030"/>
                </a:moveTo>
                <a:lnTo>
                  <a:pt x="0" y="3067030"/>
                </a:lnTo>
                <a:lnTo>
                  <a:pt x="0" y="0"/>
                </a:lnTo>
                <a:lnTo>
                  <a:pt x="8019737" y="0"/>
                </a:lnTo>
                <a:lnTo>
                  <a:pt x="8019737" y="3067030"/>
                </a:lnTo>
                <a:close/>
              </a:path>
            </a:pathLst>
          </a:custGeom>
          <a:blipFill>
            <a:blip r:embed="rId3">
              <a:extLst>
                <a:ext uri="{96DAC541-7B7A-43D3-8B79-37D633B846F1}">
                  <asvg:svgBlip xmlns:asvg="http://schemas.microsoft.com/office/drawing/2016/SVG/main" r:embed="rId4"/>
                </a:ext>
              </a:extLst>
            </a:blip>
            <a:stretch>
              <a:fillRect t="-79322" b="-82160"/>
            </a:stretch>
          </a:blip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a:off x="-157942" y="-328435"/>
            <a:ext cx="997184" cy="997184"/>
          </a:xfrm>
          <a:custGeom>
            <a:avLst/>
            <a:gdLst/>
            <a:ahLst/>
            <a:cxnLst/>
            <a:rect l="l" t="t" r="r" b="b"/>
            <a:pathLst>
              <a:path w="997184" h="997184">
                <a:moveTo>
                  <a:pt x="0" y="0"/>
                </a:moveTo>
                <a:lnTo>
                  <a:pt x="997184" y="0"/>
                </a:lnTo>
                <a:lnTo>
                  <a:pt x="997184" y="997184"/>
                </a:lnTo>
                <a:lnTo>
                  <a:pt x="0" y="9971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Tree>
  </p:cSld>
  <p:clrMapOvr>
    <a:masterClrMapping/>
  </p:clrMapOvr>
  <p:transition spd="med">
    <p:push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8">
            <a:extLst>
              <a:ext uri="{C183D7F6-B498-43B3-948B-1728B52AA6E4}">
                <adec:decorative xmlns:adec="http://schemas.microsoft.com/office/drawing/2017/decorative" val="1"/>
              </a:ext>
            </a:extLst>
          </p:cNvPr>
          <p:cNvSpPr/>
          <p:nvPr/>
        </p:nvSpPr>
        <p:spPr>
          <a:xfrm rot="8100000">
            <a:off x="456224" y="-1510401"/>
            <a:ext cx="3158636" cy="6487180"/>
          </a:xfrm>
          <a:custGeom>
            <a:avLst/>
            <a:gdLst/>
            <a:ahLst/>
            <a:cxnLst/>
            <a:rect l="l" t="t" r="r" b="b"/>
            <a:pathLst>
              <a:path w="831904" h="1708558">
                <a:moveTo>
                  <a:pt x="0" y="0"/>
                </a:moveTo>
                <a:lnTo>
                  <a:pt x="831904" y="0"/>
                </a:lnTo>
                <a:lnTo>
                  <a:pt x="831904" y="1708558"/>
                </a:lnTo>
                <a:lnTo>
                  <a:pt x="0" y="1708558"/>
                </a:lnTo>
                <a:close/>
              </a:path>
            </a:pathLst>
          </a:custGeom>
          <a:gradFill rotWithShape="1">
            <a:gsLst>
              <a:gs pos="0">
                <a:srgbClr val="FFFFFF">
                  <a:alpha val="100000"/>
                </a:srgbClr>
              </a:gs>
              <a:gs pos="50000">
                <a:srgbClr val="FFFFFF">
                  <a:alpha val="71000"/>
                </a:srgbClr>
              </a:gs>
              <a:gs pos="100000">
                <a:srgbClr val="0B51AE">
                  <a:alpha val="0"/>
                </a:srgbClr>
              </a:gs>
            </a:gsLst>
            <a:lin ang="5400000"/>
          </a:gradFill>
        </p:spPr>
        <p:txBody>
          <a:bodyPr/>
          <a:lstStyle/>
          <a:p>
            <a:endParaRPr lang="pl-PL" dirty="0"/>
          </a:p>
        </p:txBody>
      </p:sp>
      <p:sp>
        <p:nvSpPr>
          <p:cNvPr id="2" name="Freeform 2">
            <a:extLst>
              <a:ext uri="{C183D7F6-B498-43B3-948B-1728B52AA6E4}">
                <adec:decorative xmlns:adec="http://schemas.microsoft.com/office/drawing/2017/decorative" val="1"/>
              </a:ext>
            </a:extLst>
          </p:cNvPr>
          <p:cNvSpPr/>
          <p:nvPr/>
        </p:nvSpPr>
        <p:spPr>
          <a:xfrm rot="4545363">
            <a:off x="10816487" y="625433"/>
            <a:ext cx="12885626" cy="6877703"/>
          </a:xfrm>
          <a:custGeom>
            <a:avLst/>
            <a:gdLst/>
            <a:ahLst/>
            <a:cxnLst/>
            <a:rect l="l" t="t" r="r" b="b"/>
            <a:pathLst>
              <a:path w="12885626" h="6877703">
                <a:moveTo>
                  <a:pt x="0" y="0"/>
                </a:moveTo>
                <a:lnTo>
                  <a:pt x="12885626" y="0"/>
                </a:lnTo>
                <a:lnTo>
                  <a:pt x="12885626" y="6877704"/>
                </a:lnTo>
                <a:lnTo>
                  <a:pt x="0" y="6877704"/>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3" name="Freeform 3">
            <a:extLst>
              <a:ext uri="{C183D7F6-B498-43B3-948B-1728B52AA6E4}">
                <adec:decorative xmlns:adec="http://schemas.microsoft.com/office/drawing/2017/decorative" val="1"/>
              </a:ext>
            </a:extLst>
          </p:cNvPr>
          <p:cNvSpPr/>
          <p:nvPr/>
        </p:nvSpPr>
        <p:spPr>
          <a:xfrm rot="2486411">
            <a:off x="-3921007" y="7549288"/>
            <a:ext cx="15613996" cy="4079156"/>
          </a:xfrm>
          <a:custGeom>
            <a:avLst/>
            <a:gdLst/>
            <a:ahLst/>
            <a:cxnLst/>
            <a:rect l="l" t="t" r="r" b="b"/>
            <a:pathLst>
              <a:path w="15613996" h="4079156">
                <a:moveTo>
                  <a:pt x="0" y="0"/>
                </a:moveTo>
                <a:lnTo>
                  <a:pt x="15613996" y="0"/>
                </a:lnTo>
                <a:lnTo>
                  <a:pt x="15613996" y="4079156"/>
                </a:lnTo>
                <a:lnTo>
                  <a:pt x="0" y="4079156"/>
                </a:lnTo>
                <a:lnTo>
                  <a:pt x="0" y="0"/>
                </a:lnTo>
                <a:close/>
              </a:path>
            </a:pathLst>
          </a:custGeom>
          <a:blipFill>
            <a:blip r:embed="rId4">
              <a:alphaModFix amt="4000"/>
              <a:extLst>
                <a:ext uri="{96DAC541-7B7A-43D3-8B79-37D633B846F1}">
                  <asvg:svgBlip xmlns:asvg="http://schemas.microsoft.com/office/drawing/2016/SVG/main" r:embed="rId5"/>
                </a:ext>
              </a:extLst>
            </a:blip>
            <a:stretch>
              <a:fillRect/>
            </a:stretch>
          </a:blip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a:off x="-3617754" y="8890732"/>
            <a:ext cx="11806576" cy="1396268"/>
          </a:xfrm>
          <a:custGeom>
            <a:avLst/>
            <a:gdLst/>
            <a:ahLst/>
            <a:cxnLst/>
            <a:rect l="l" t="t" r="r" b="b"/>
            <a:pathLst>
              <a:path w="1508702" h="178422">
                <a:moveTo>
                  <a:pt x="203200" y="178422"/>
                </a:moveTo>
                <a:lnTo>
                  <a:pt x="1305502" y="178422"/>
                </a:lnTo>
                <a:lnTo>
                  <a:pt x="1508702" y="0"/>
                </a:lnTo>
                <a:lnTo>
                  <a:pt x="0" y="0"/>
                </a:lnTo>
                <a:lnTo>
                  <a:pt x="203200" y="178422"/>
                </a:ln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a:off x="-371352" y="653974"/>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11" name="Freeform 11">
            <a:extLst>
              <a:ext uri="{C183D7F6-B498-43B3-948B-1728B52AA6E4}">
                <adec:decorative xmlns:adec="http://schemas.microsoft.com/office/drawing/2017/decorative" val="1"/>
              </a:ext>
            </a:extLst>
          </p:cNvPr>
          <p:cNvSpPr/>
          <p:nvPr/>
        </p:nvSpPr>
        <p:spPr>
          <a:xfrm>
            <a:off x="460565" y="8148028"/>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13" name="Freeform 13">
            <a:extLst>
              <a:ext uri="{C183D7F6-B498-43B3-948B-1728B52AA6E4}">
                <adec:decorative xmlns:adec="http://schemas.microsoft.com/office/drawing/2017/decorative" val="1"/>
              </a:ext>
            </a:extLst>
          </p:cNvPr>
          <p:cNvSpPr/>
          <p:nvPr/>
        </p:nvSpPr>
        <p:spPr>
          <a:xfrm rot="8287351">
            <a:off x="6821357" y="8688607"/>
            <a:ext cx="4645285" cy="5898577"/>
          </a:xfrm>
          <a:custGeom>
            <a:avLst/>
            <a:gdLst/>
            <a:ahLst/>
            <a:cxnLst/>
            <a:rect l="l" t="t" r="r" b="b"/>
            <a:pathLst>
              <a:path w="1223450" h="1553535">
                <a:moveTo>
                  <a:pt x="0" y="0"/>
                </a:moveTo>
                <a:lnTo>
                  <a:pt x="1223450" y="0"/>
                </a:lnTo>
                <a:lnTo>
                  <a:pt x="1223450" y="1553535"/>
                </a:lnTo>
                <a:lnTo>
                  <a:pt x="0" y="1553535"/>
                </a:lnTo>
                <a:close/>
              </a:path>
            </a:pathLst>
          </a:custGeom>
          <a:gradFill rotWithShape="1">
            <a:gsLst>
              <a:gs pos="0">
                <a:srgbClr val="FFFFFF">
                  <a:alpha val="100000"/>
                </a:srgbClr>
              </a:gs>
              <a:gs pos="50000">
                <a:srgbClr val="FFFFFF">
                  <a:alpha val="71000"/>
                </a:srgbClr>
              </a:gs>
              <a:gs pos="100000">
                <a:srgbClr val="0B51AE">
                  <a:alpha val="0"/>
                </a:srgbClr>
              </a:gs>
            </a:gsLst>
            <a:lin ang="5400000"/>
          </a:gradFill>
        </p:spPr>
        <p:txBody>
          <a:bodyPr/>
          <a:lstStyle/>
          <a:p>
            <a:endParaRPr lang="pl-PL"/>
          </a:p>
        </p:txBody>
      </p:sp>
      <p:sp>
        <p:nvSpPr>
          <p:cNvPr id="16" name="TextBox 16"/>
          <p:cNvSpPr txBox="1">
            <a:spLocks noGrp="1"/>
          </p:cNvSpPr>
          <p:nvPr>
            <p:ph type="title" idx="4294967295"/>
          </p:nvPr>
        </p:nvSpPr>
        <p:spPr>
          <a:xfrm>
            <a:off x="1203269" y="971832"/>
            <a:ext cx="12968193" cy="158182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071"/>
              </a:lnSpc>
              <a:spcBef>
                <a:spcPts val="0"/>
              </a:spcBef>
              <a:spcAft>
                <a:spcPts val="0"/>
              </a:spcAft>
              <a:buClrTx/>
              <a:buSzTx/>
              <a:buFontTx/>
              <a:buNone/>
              <a:tabLst/>
              <a:defRPr/>
            </a:pPr>
            <a:r>
              <a:rPr kumimoji="0" lang="en-US" sz="465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Program Senior + </a:t>
            </a:r>
          </a:p>
          <a:p>
            <a:pPr marL="0" marR="0" lvl="0" indent="0" algn="l" defTabSz="914400" rtl="0" eaLnBrk="1" fontAlgn="auto" latinLnBrk="0" hangingPunct="1">
              <a:lnSpc>
                <a:spcPts val="5703"/>
              </a:lnSpc>
              <a:spcBef>
                <a:spcPts val="0"/>
              </a:spcBef>
              <a:spcAft>
                <a:spcPts val="0"/>
              </a:spcAft>
              <a:buClrTx/>
              <a:buSzTx/>
              <a:buFontTx/>
              <a:buNone/>
              <a:tabLst/>
              <a:defRPr/>
            </a:pPr>
            <a:r>
              <a:rPr kumimoji="0" lang="en-US" sz="375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jako</a:t>
            </a:r>
            <a:r>
              <a:rPr kumimoji="0" lang="en-US" sz="375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5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uzupełnienie</a:t>
            </a:r>
            <a:r>
              <a:rPr kumimoji="0" lang="en-US" sz="375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5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dziennych</a:t>
            </a:r>
            <a:r>
              <a:rPr kumimoji="0" lang="en-US" sz="375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form </a:t>
            </a:r>
            <a:r>
              <a:rPr kumimoji="0" lang="en-US" sz="375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wsparcia</a:t>
            </a:r>
            <a:endParaRPr kumimoji="0" lang="en-US" sz="375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7" name="TextBox 17"/>
          <p:cNvSpPr txBox="1"/>
          <p:nvPr/>
        </p:nvSpPr>
        <p:spPr>
          <a:xfrm>
            <a:off x="1203269" y="3208379"/>
            <a:ext cx="10894736" cy="490653"/>
          </a:xfrm>
          <a:prstGeom prst="rect">
            <a:avLst/>
          </a:prstGeom>
        </p:spPr>
        <p:txBody>
          <a:bodyPr lIns="0" tIns="0" rIns="0" bIns="0" rtlCol="0" anchor="t">
            <a:spAutoFit/>
          </a:bodyPr>
          <a:lstStyle/>
          <a:p>
            <a:pPr algn="l">
              <a:lnSpc>
                <a:spcPts val="4397"/>
              </a:lnSpc>
            </a:pPr>
            <a:r>
              <a:rPr lang="en-US" sz="2166" dirty="0">
                <a:solidFill>
                  <a:srgbClr val="000000"/>
                </a:solidFill>
                <a:latin typeface="Open Sauce"/>
                <a:ea typeface="Open Sauce"/>
                <a:cs typeface="Open Sauce"/>
                <a:sym typeface="Open Sauce"/>
              </a:rPr>
              <a:t>Program Senior+ </a:t>
            </a:r>
            <a:r>
              <a:rPr lang="en-US" sz="2166" b="1" dirty="0" err="1">
                <a:solidFill>
                  <a:srgbClr val="000000"/>
                </a:solidFill>
                <a:latin typeface="Open Sauce Bold"/>
                <a:ea typeface="Open Sauce Bold"/>
                <a:cs typeface="Open Sauce Bold"/>
                <a:sym typeface="Open Sauce Bold"/>
              </a:rPr>
              <a:t>nie</a:t>
            </a:r>
            <a:r>
              <a:rPr lang="en-US" sz="2166" b="1" dirty="0">
                <a:solidFill>
                  <a:srgbClr val="000000"/>
                </a:solidFill>
                <a:latin typeface="Open Sauce Bold"/>
                <a:ea typeface="Open Sauce Bold"/>
                <a:cs typeface="Open Sauce Bold"/>
                <a:sym typeface="Open Sauce Bold"/>
              </a:rPr>
              <a:t> </a:t>
            </a:r>
            <a:r>
              <a:rPr lang="en-US" sz="2166" b="1" dirty="0" err="1">
                <a:solidFill>
                  <a:srgbClr val="000000"/>
                </a:solidFill>
                <a:latin typeface="Open Sauce Bold"/>
                <a:ea typeface="Open Sauce Bold"/>
                <a:cs typeface="Open Sauce Bold"/>
                <a:sym typeface="Open Sauce Bold"/>
              </a:rPr>
              <a:t>zapewnia</a:t>
            </a:r>
            <a:r>
              <a:rPr lang="en-US" sz="2166" b="1" dirty="0">
                <a:solidFill>
                  <a:srgbClr val="000000"/>
                </a:solidFill>
                <a:latin typeface="Open Sauce Bold"/>
                <a:ea typeface="Open Sauce Bold"/>
                <a:cs typeface="Open Sauce Bold"/>
                <a:sym typeface="Open Sauce Bold"/>
              </a:rPr>
              <a:t> </a:t>
            </a:r>
            <a:r>
              <a:rPr lang="en-US" sz="2166" b="1" dirty="0" err="1">
                <a:solidFill>
                  <a:srgbClr val="000000"/>
                </a:solidFill>
                <a:latin typeface="Open Sauce Bold"/>
                <a:ea typeface="Open Sauce Bold"/>
                <a:cs typeface="Open Sauce Bold"/>
                <a:sym typeface="Open Sauce Bold"/>
              </a:rPr>
              <a:t>pełnego</a:t>
            </a:r>
            <a:r>
              <a:rPr lang="en-US" sz="2166" b="1" dirty="0">
                <a:solidFill>
                  <a:srgbClr val="000000"/>
                </a:solidFill>
                <a:latin typeface="Open Sauce Bold"/>
                <a:ea typeface="Open Sauce Bold"/>
                <a:cs typeface="Open Sauce Bold"/>
                <a:sym typeface="Open Sauce Bold"/>
              </a:rPr>
              <a:t> </a:t>
            </a:r>
            <a:r>
              <a:rPr lang="en-US" sz="2166" b="1" dirty="0" err="1">
                <a:solidFill>
                  <a:srgbClr val="000000"/>
                </a:solidFill>
                <a:latin typeface="Open Sauce Bold"/>
                <a:ea typeface="Open Sauce Bold"/>
                <a:cs typeface="Open Sauce Bold"/>
                <a:sym typeface="Open Sauce Bold"/>
              </a:rPr>
              <a:t>pokrycia</a:t>
            </a:r>
            <a:r>
              <a:rPr lang="en-US" sz="2166" b="1" dirty="0">
                <a:solidFill>
                  <a:srgbClr val="000000"/>
                </a:solidFill>
                <a:latin typeface="Open Sauce Bold"/>
                <a:ea typeface="Open Sauce Bold"/>
                <a:cs typeface="Open Sauce Bold"/>
                <a:sym typeface="Open Sauce Bold"/>
              </a:rPr>
              <a:t> </a:t>
            </a:r>
            <a:r>
              <a:rPr lang="en-US" sz="2166" b="1" dirty="0" err="1">
                <a:solidFill>
                  <a:srgbClr val="000000"/>
                </a:solidFill>
                <a:latin typeface="Open Sauce Bold"/>
                <a:ea typeface="Open Sauce Bold"/>
                <a:cs typeface="Open Sauce Bold"/>
                <a:sym typeface="Open Sauce Bold"/>
              </a:rPr>
              <a:t>terytorialnego</a:t>
            </a:r>
            <a:r>
              <a:rPr lang="en-US" sz="2166" dirty="0">
                <a:solidFill>
                  <a:srgbClr val="000000"/>
                </a:solidFill>
                <a:latin typeface="Open Sauce"/>
                <a:ea typeface="Open Sauce"/>
                <a:cs typeface="Open Sauce"/>
                <a:sym typeface="Open Sauce"/>
              </a:rPr>
              <a:t> </a:t>
            </a:r>
            <a:r>
              <a:rPr lang="en-US" sz="2166" dirty="0" err="1">
                <a:solidFill>
                  <a:srgbClr val="000000"/>
                </a:solidFill>
                <a:latin typeface="Open Sauce"/>
                <a:ea typeface="Open Sauce"/>
                <a:cs typeface="Open Sauce"/>
                <a:sym typeface="Open Sauce"/>
              </a:rPr>
              <a:t>województwa</a:t>
            </a:r>
            <a:r>
              <a:rPr lang="en-US" sz="2166" dirty="0">
                <a:solidFill>
                  <a:srgbClr val="000000"/>
                </a:solidFill>
                <a:latin typeface="Open Sauce"/>
                <a:ea typeface="Open Sauce"/>
                <a:cs typeface="Open Sauce"/>
                <a:sym typeface="Open Sauce"/>
              </a:rPr>
              <a:t>.</a:t>
            </a:r>
          </a:p>
        </p:txBody>
      </p:sp>
      <p:sp>
        <p:nvSpPr>
          <p:cNvPr id="18" name="TextBox 18"/>
          <p:cNvSpPr txBox="1"/>
          <p:nvPr/>
        </p:nvSpPr>
        <p:spPr>
          <a:xfrm>
            <a:off x="900300" y="4353759"/>
            <a:ext cx="11023136" cy="2434641"/>
          </a:xfrm>
          <a:prstGeom prst="rect">
            <a:avLst/>
          </a:prstGeom>
        </p:spPr>
        <p:txBody>
          <a:bodyPr lIns="0" tIns="0" rIns="0" bIns="0" rtlCol="0" anchor="t">
            <a:spAutoFit/>
          </a:bodyPr>
          <a:lstStyle/>
          <a:p>
            <a:pPr marL="389462" lvl="1" indent="-194731" algn="l">
              <a:lnSpc>
                <a:spcPts val="3932"/>
              </a:lnSpc>
              <a:buFont typeface="Arial"/>
              <a:buChar char="•"/>
            </a:pPr>
            <a:r>
              <a:rPr lang="en-US" sz="2000" dirty="0" err="1">
                <a:solidFill>
                  <a:srgbClr val="000000"/>
                </a:solidFill>
                <a:latin typeface="Open Sauce"/>
                <a:ea typeface="Open Sauce"/>
                <a:cs typeface="Open Sauce"/>
                <a:sym typeface="Open Sauce"/>
              </a:rPr>
              <a:t>Dostępność</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miejsc</a:t>
            </a:r>
            <a:r>
              <a:rPr lang="en-US" sz="2000" dirty="0">
                <a:solidFill>
                  <a:srgbClr val="000000"/>
                </a:solidFill>
                <a:latin typeface="Open Sauce"/>
                <a:ea typeface="Open Sauce"/>
                <a:cs typeface="Open Sauce"/>
                <a:sym typeface="Open Sauce"/>
              </a:rPr>
              <a:t> w </a:t>
            </a:r>
            <a:r>
              <a:rPr lang="en-US" sz="2000" dirty="0" err="1">
                <a:solidFill>
                  <a:srgbClr val="000000"/>
                </a:solidFill>
                <a:latin typeface="Open Sauce"/>
                <a:ea typeface="Open Sauce"/>
                <a:cs typeface="Open Sauce"/>
                <a:sym typeface="Open Sauce"/>
              </a:rPr>
              <a:t>ramach</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programu</a:t>
            </a:r>
            <a:r>
              <a:rPr lang="en-US" sz="2000" dirty="0">
                <a:solidFill>
                  <a:srgbClr val="000000"/>
                </a:solidFill>
                <a:latin typeface="Open Sauce"/>
                <a:ea typeface="Open Sauce"/>
                <a:cs typeface="Open Sauce"/>
                <a:sym typeface="Open Sauce"/>
              </a:rPr>
              <a:t> ma </a:t>
            </a:r>
            <a:r>
              <a:rPr lang="en-US" sz="2000" dirty="0" err="1">
                <a:solidFill>
                  <a:srgbClr val="000000"/>
                </a:solidFill>
                <a:latin typeface="Open Sauce"/>
                <a:ea typeface="Open Sauce"/>
                <a:cs typeface="Open Sauce"/>
                <a:sym typeface="Open Sauce"/>
              </a:rPr>
              <a:t>charakter</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punktowy</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i</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projektowy</a:t>
            </a:r>
            <a:r>
              <a:rPr lang="en-US" sz="2000" dirty="0">
                <a:solidFill>
                  <a:srgbClr val="000000"/>
                </a:solidFill>
                <a:latin typeface="Open Sauce"/>
                <a:ea typeface="Open Sauce"/>
                <a:cs typeface="Open Sauce"/>
                <a:sym typeface="Open Sauce"/>
              </a:rPr>
              <a:t>.</a:t>
            </a:r>
          </a:p>
          <a:p>
            <a:pPr marL="389462" lvl="1" indent="-194731" algn="l">
              <a:lnSpc>
                <a:spcPts val="3932"/>
              </a:lnSpc>
              <a:buFont typeface="Arial"/>
              <a:buChar char="•"/>
            </a:pPr>
            <a:r>
              <a:rPr lang="en-US" sz="2000" dirty="0">
                <a:solidFill>
                  <a:srgbClr val="000000"/>
                </a:solidFill>
                <a:latin typeface="Open Sauce"/>
                <a:ea typeface="Open Sauce"/>
                <a:cs typeface="Open Sauce"/>
                <a:sym typeface="Open Sauce"/>
              </a:rPr>
              <a:t>Senior+ </a:t>
            </a:r>
            <a:r>
              <a:rPr lang="en-US" sz="2000" dirty="0" err="1">
                <a:solidFill>
                  <a:srgbClr val="000000"/>
                </a:solidFill>
                <a:latin typeface="Open Sauce"/>
                <a:ea typeface="Open Sauce"/>
                <a:cs typeface="Open Sauce"/>
                <a:sym typeface="Open Sauce"/>
              </a:rPr>
              <a:t>pełni</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funkcję</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uzupełniającą</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wobec</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trwałych</a:t>
            </a:r>
            <a:r>
              <a:rPr lang="en-US" sz="2000" dirty="0">
                <a:solidFill>
                  <a:srgbClr val="000000"/>
                </a:solidFill>
                <a:latin typeface="Open Sauce"/>
                <a:ea typeface="Open Sauce"/>
                <a:cs typeface="Open Sauce"/>
                <a:sym typeface="Open Sauce"/>
              </a:rPr>
              <a:t> form </a:t>
            </a:r>
            <a:r>
              <a:rPr lang="en-US" sz="2000" dirty="0" err="1">
                <a:solidFill>
                  <a:srgbClr val="000000"/>
                </a:solidFill>
                <a:latin typeface="Open Sauce"/>
                <a:ea typeface="Open Sauce"/>
                <a:cs typeface="Open Sauce"/>
                <a:sym typeface="Open Sauce"/>
              </a:rPr>
              <a:t>wsparcia</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dziennego</a:t>
            </a:r>
            <a:r>
              <a:rPr lang="en-US" sz="2000" dirty="0">
                <a:solidFill>
                  <a:srgbClr val="000000"/>
                </a:solidFill>
                <a:latin typeface="Open Sauce"/>
                <a:ea typeface="Open Sauce"/>
                <a:cs typeface="Open Sauce"/>
                <a:sym typeface="Open Sauce"/>
              </a:rPr>
              <a:t>, ale ich </a:t>
            </a:r>
            <a:r>
              <a:rPr lang="en-US" sz="2000" dirty="0" err="1">
                <a:solidFill>
                  <a:srgbClr val="000000"/>
                </a:solidFill>
                <a:latin typeface="Open Sauce"/>
                <a:ea typeface="Open Sauce"/>
                <a:cs typeface="Open Sauce"/>
                <a:sym typeface="Open Sauce"/>
              </a:rPr>
              <a:t>nie</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zastępuje</a:t>
            </a:r>
            <a:r>
              <a:rPr lang="en-US" sz="2000" dirty="0">
                <a:solidFill>
                  <a:srgbClr val="000000"/>
                </a:solidFill>
                <a:latin typeface="Open Sauce"/>
                <a:ea typeface="Open Sauce"/>
                <a:cs typeface="Open Sauce"/>
                <a:sym typeface="Open Sauce"/>
              </a:rPr>
              <a:t>.</a:t>
            </a:r>
          </a:p>
          <a:p>
            <a:pPr marL="389462" lvl="1" indent="-194731" algn="l">
              <a:lnSpc>
                <a:spcPts val="3932"/>
              </a:lnSpc>
              <a:buFont typeface="Arial"/>
              <a:buChar char="•"/>
            </a:pPr>
            <a:r>
              <a:rPr lang="en-US" sz="2000" dirty="0" err="1">
                <a:solidFill>
                  <a:srgbClr val="000000"/>
                </a:solidFill>
                <a:latin typeface="Open Sauce"/>
                <a:ea typeface="Open Sauce"/>
                <a:cs typeface="Open Sauce"/>
                <a:sym typeface="Open Sauce"/>
              </a:rPr>
              <a:t>Zróżnicowanie</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przestrzenne</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programu</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utrwala</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nierówności</a:t>
            </a:r>
            <a:r>
              <a:rPr lang="en-US" sz="2000" dirty="0">
                <a:solidFill>
                  <a:srgbClr val="000000"/>
                </a:solidFill>
                <a:latin typeface="Open Sauce"/>
                <a:ea typeface="Open Sauce"/>
                <a:cs typeface="Open Sauce"/>
                <a:sym typeface="Open Sauce"/>
              </a:rPr>
              <a:t> w </a:t>
            </a:r>
            <a:r>
              <a:rPr lang="en-US" sz="2000" dirty="0" err="1">
                <a:solidFill>
                  <a:srgbClr val="000000"/>
                </a:solidFill>
                <a:latin typeface="Open Sauce"/>
                <a:ea typeface="Open Sauce"/>
                <a:cs typeface="Open Sauce"/>
                <a:sym typeface="Open Sauce"/>
              </a:rPr>
              <a:t>dostępie</a:t>
            </a:r>
            <a:r>
              <a:rPr lang="en-US" sz="2000" dirty="0">
                <a:solidFill>
                  <a:srgbClr val="000000"/>
                </a:solidFill>
                <a:latin typeface="Open Sauce"/>
                <a:ea typeface="Open Sauce"/>
                <a:cs typeface="Open Sauce"/>
                <a:sym typeface="Open Sauce"/>
              </a:rPr>
              <a:t> do </a:t>
            </a:r>
            <a:r>
              <a:rPr lang="en-US" sz="2000" dirty="0" err="1">
                <a:solidFill>
                  <a:srgbClr val="000000"/>
                </a:solidFill>
                <a:latin typeface="Open Sauce"/>
                <a:ea typeface="Open Sauce"/>
                <a:cs typeface="Open Sauce"/>
                <a:sym typeface="Open Sauce"/>
              </a:rPr>
              <a:t>wsparcia</a:t>
            </a:r>
            <a:r>
              <a:rPr lang="en-US" sz="2000" dirty="0">
                <a:solidFill>
                  <a:srgbClr val="000000"/>
                </a:solidFill>
                <a:latin typeface="Open Sauce"/>
                <a:ea typeface="Open Sauce"/>
                <a:cs typeface="Open Sauce"/>
                <a:sym typeface="Open Sauce"/>
              </a:rPr>
              <a:t> </a:t>
            </a:r>
            <a:r>
              <a:rPr lang="en-US" sz="2000" dirty="0" err="1">
                <a:solidFill>
                  <a:srgbClr val="000000"/>
                </a:solidFill>
                <a:latin typeface="Open Sauce"/>
                <a:ea typeface="Open Sauce"/>
                <a:cs typeface="Open Sauce"/>
                <a:sym typeface="Open Sauce"/>
              </a:rPr>
              <a:t>dziennego</a:t>
            </a:r>
            <a:r>
              <a:rPr lang="en-US" sz="2000" dirty="0">
                <a:solidFill>
                  <a:srgbClr val="000000"/>
                </a:solidFill>
                <a:latin typeface="Open Sauce"/>
                <a:ea typeface="Open Sauce"/>
                <a:cs typeface="Open Sauce"/>
                <a:sym typeface="Open Sauce"/>
              </a:rPr>
              <a:t>.</a:t>
            </a:r>
          </a:p>
        </p:txBody>
      </p:sp>
      <p:sp>
        <p:nvSpPr>
          <p:cNvPr id="15" name="Freeform 15" descr="Mapa województwa podlaskiego przedstawia regionalną dostępność miejsc w ramach programu Senior+ w 2024 roku. Dane obejmują sumę miejsc w dziennych domach oraz klubach Senior+. Największa oferta występuje w południowej i centralnej części regionu – liderami są powiaty: siemiatycki (203 miejsca), białostocki (199 miejsc) oraz wysokomazowiecki (197 miejsc). Wymienione trzy powiaty dysponują łącznie blisko 600 miejscami. W pozostałych powiatach oferta jest znacznie mniejsza i często ograniczona do jednej placówki (np. w powiatach sejneńskim i suwalskim). Mapa wskazuje na brak realizacji programu Senior+ w powiecie augustowskim."/>
          <p:cNvSpPr/>
          <p:nvPr/>
        </p:nvSpPr>
        <p:spPr>
          <a:xfrm>
            <a:off x="11923436" y="1105182"/>
            <a:ext cx="5768905" cy="8483684"/>
          </a:xfrm>
          <a:custGeom>
            <a:avLst/>
            <a:gdLst/>
            <a:ahLst/>
            <a:cxnLst/>
            <a:rect l="l" t="t" r="r" b="b"/>
            <a:pathLst>
              <a:path w="5768905" h="8483684">
                <a:moveTo>
                  <a:pt x="0" y="0"/>
                </a:moveTo>
                <a:lnTo>
                  <a:pt x="5768905" y="0"/>
                </a:lnTo>
                <a:lnTo>
                  <a:pt x="5768905" y="8483684"/>
                </a:lnTo>
                <a:lnTo>
                  <a:pt x="0" y="8483684"/>
                </a:lnTo>
                <a:lnTo>
                  <a:pt x="0" y="0"/>
                </a:lnTo>
                <a:close/>
              </a:path>
            </a:pathLst>
          </a:custGeom>
          <a:blipFill>
            <a:blip r:embed="rId8"/>
            <a:stretch>
              <a:fillRect/>
            </a:stretch>
          </a:blipFill>
        </p:spPr>
        <p:txBody>
          <a:bodyPr/>
          <a:lstStyle/>
          <a:p>
            <a:endParaRPr lang="pl-PL"/>
          </a:p>
        </p:txBody>
      </p:sp>
    </p:spTree>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7"/>
          <p:cNvSpPr txBox="1">
            <a:spLocks noGrp="1"/>
          </p:cNvSpPr>
          <p:nvPr>
            <p:ph type="title" idx="4294967295"/>
          </p:nvPr>
        </p:nvSpPr>
        <p:spPr>
          <a:xfrm>
            <a:off x="1028700" y="507214"/>
            <a:ext cx="10577317" cy="14494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784"/>
              </a:lnSpc>
              <a:spcBef>
                <a:spcPts val="0"/>
              </a:spcBef>
              <a:spcAft>
                <a:spcPts val="0"/>
              </a:spcAft>
              <a:buClrTx/>
              <a:buSzTx/>
              <a:buFontTx/>
              <a:buNone/>
              <a:tabLst/>
              <a:defRPr/>
            </a:pPr>
            <a:r>
              <a:rPr kumimoji="0" lang="en-US" sz="4449"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Zaplecze</a:t>
            </a:r>
            <a:r>
              <a:rPr kumimoji="0" lang="en-US" sz="4449"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449"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instytucjonalne</a:t>
            </a:r>
            <a:r>
              <a:rPr kumimoji="0" lang="en-US" sz="4449"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449"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systemu</a:t>
            </a:r>
            <a:r>
              <a:rPr kumimoji="0" lang="en-US" sz="4449"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449"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opieki</a:t>
            </a:r>
            <a:r>
              <a:rPr kumimoji="0" lang="en-US" sz="4449"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449"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długoterminowej</a:t>
            </a:r>
            <a:endParaRPr kumimoji="0" lang="en-US" sz="4449"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8" name="TextBox 8"/>
          <p:cNvSpPr txBox="1"/>
          <p:nvPr/>
        </p:nvSpPr>
        <p:spPr>
          <a:xfrm>
            <a:off x="1028700" y="2403831"/>
            <a:ext cx="9700085" cy="5080958"/>
          </a:xfrm>
          <a:prstGeom prst="rect">
            <a:avLst/>
          </a:prstGeom>
        </p:spPr>
        <p:txBody>
          <a:bodyPr lIns="0" tIns="0" rIns="0" bIns="0" rtlCol="0" anchor="t">
            <a:spAutoFit/>
          </a:bodyPr>
          <a:lstStyle/>
          <a:p>
            <a:pPr algn="l">
              <a:lnSpc>
                <a:spcPts val="6558"/>
              </a:lnSpc>
            </a:pPr>
            <a:r>
              <a:rPr lang="en-US" sz="2623" dirty="0" err="1">
                <a:solidFill>
                  <a:srgbClr val="000000"/>
                </a:solidFill>
                <a:latin typeface="Open Sauce"/>
                <a:ea typeface="Open Sauce"/>
                <a:cs typeface="Open Sauce"/>
                <a:sym typeface="Open Sauce"/>
              </a:rPr>
              <a:t>Regionalna</a:t>
            </a:r>
            <a:r>
              <a:rPr lang="en-US" sz="2623" dirty="0">
                <a:solidFill>
                  <a:srgbClr val="000000"/>
                </a:solidFill>
                <a:latin typeface="Open Sauce"/>
                <a:ea typeface="Open Sauce"/>
                <a:cs typeface="Open Sauce"/>
                <a:sym typeface="Open Sauce"/>
              </a:rPr>
              <a:t> </a:t>
            </a:r>
            <a:r>
              <a:rPr lang="en-US" sz="2623" dirty="0" err="1">
                <a:solidFill>
                  <a:srgbClr val="000000"/>
                </a:solidFill>
                <a:latin typeface="Open Sauce"/>
                <a:ea typeface="Open Sauce"/>
                <a:cs typeface="Open Sauce"/>
                <a:sym typeface="Open Sauce"/>
              </a:rPr>
              <a:t>dostępność</a:t>
            </a:r>
            <a:r>
              <a:rPr lang="en-US" sz="2623" dirty="0">
                <a:solidFill>
                  <a:srgbClr val="000000"/>
                </a:solidFill>
                <a:latin typeface="Open Sauce"/>
                <a:ea typeface="Open Sauce"/>
                <a:cs typeface="Open Sauce"/>
                <a:sym typeface="Open Sauce"/>
              </a:rPr>
              <a:t> OPS, CUS </a:t>
            </a:r>
            <a:r>
              <a:rPr lang="en-US" sz="2623" dirty="0" err="1">
                <a:solidFill>
                  <a:srgbClr val="000000"/>
                </a:solidFill>
                <a:latin typeface="Open Sauce"/>
                <a:ea typeface="Open Sauce"/>
                <a:cs typeface="Open Sauce"/>
                <a:sym typeface="Open Sauce"/>
              </a:rPr>
              <a:t>oraz</a:t>
            </a:r>
            <a:r>
              <a:rPr lang="en-US" sz="2623" dirty="0">
                <a:solidFill>
                  <a:srgbClr val="000000"/>
                </a:solidFill>
                <a:latin typeface="Open Sauce"/>
                <a:ea typeface="Open Sauce"/>
                <a:cs typeface="Open Sauce"/>
                <a:sym typeface="Open Sauce"/>
              </a:rPr>
              <a:t> MOPR</a:t>
            </a:r>
          </a:p>
          <a:p>
            <a:pPr algn="l">
              <a:lnSpc>
                <a:spcPts val="5308"/>
              </a:lnSpc>
            </a:pPr>
            <a:r>
              <a:rPr lang="en-US" sz="2123" b="1" dirty="0" err="1">
                <a:solidFill>
                  <a:srgbClr val="000000"/>
                </a:solidFill>
                <a:latin typeface="Open Sauce Bold"/>
                <a:ea typeface="Open Sauce Bold"/>
                <a:cs typeface="Open Sauce Bold"/>
                <a:sym typeface="Open Sauce Bold"/>
              </a:rPr>
              <a:t>Wnioski</a:t>
            </a:r>
            <a:r>
              <a:rPr lang="en-US" sz="2123" b="1" dirty="0">
                <a:solidFill>
                  <a:srgbClr val="000000"/>
                </a:solidFill>
                <a:latin typeface="Open Sauce Bold"/>
                <a:ea typeface="Open Sauce Bold"/>
                <a:cs typeface="Open Sauce Bold"/>
                <a:sym typeface="Open Sauce Bold"/>
              </a:rPr>
              <a:t> </a:t>
            </a:r>
            <a:r>
              <a:rPr lang="en-US" sz="2123" b="1" dirty="0" err="1">
                <a:solidFill>
                  <a:srgbClr val="000000"/>
                </a:solidFill>
                <a:latin typeface="Open Sauce Bold"/>
                <a:ea typeface="Open Sauce Bold"/>
                <a:cs typeface="Open Sauce Bold"/>
                <a:sym typeface="Open Sauce Bold"/>
              </a:rPr>
              <a:t>pasujące</a:t>
            </a:r>
            <a:r>
              <a:rPr lang="en-US" sz="2123" b="1" dirty="0">
                <a:solidFill>
                  <a:srgbClr val="000000"/>
                </a:solidFill>
                <a:latin typeface="Open Sauce Bold"/>
                <a:ea typeface="Open Sauce Bold"/>
                <a:cs typeface="Open Sauce Bold"/>
                <a:sym typeface="Open Sauce Bold"/>
              </a:rPr>
              <a:t> do </a:t>
            </a:r>
            <a:r>
              <a:rPr lang="en-US" sz="2123" b="1" dirty="0" err="1">
                <a:solidFill>
                  <a:srgbClr val="000000"/>
                </a:solidFill>
                <a:latin typeface="Open Sauce Bold"/>
                <a:ea typeface="Open Sauce Bold"/>
                <a:cs typeface="Open Sauce Bold"/>
                <a:sym typeface="Open Sauce Bold"/>
              </a:rPr>
              <a:t>slajdu</a:t>
            </a:r>
            <a:endParaRPr lang="en-US" sz="2123" b="1" dirty="0">
              <a:solidFill>
                <a:srgbClr val="000000"/>
              </a:solidFill>
              <a:latin typeface="Open Sauce Bold"/>
              <a:ea typeface="Open Sauce Bold"/>
              <a:cs typeface="Open Sauce Bold"/>
              <a:sym typeface="Open Sauce Bold"/>
            </a:endParaRPr>
          </a:p>
          <a:p>
            <a:pPr marL="393649" lvl="1" indent="-196825" algn="l">
              <a:lnSpc>
                <a:spcPts val="4175"/>
              </a:lnSpc>
              <a:buFont typeface="Arial"/>
              <a:buChar char="•"/>
            </a:pPr>
            <a:r>
              <a:rPr lang="en-US" sz="1823" dirty="0" err="1">
                <a:solidFill>
                  <a:srgbClr val="000000"/>
                </a:solidFill>
                <a:latin typeface="Open Sauce"/>
                <a:ea typeface="Open Sauce"/>
                <a:cs typeface="Open Sauce"/>
                <a:sym typeface="Open Sauce"/>
              </a:rPr>
              <a:t>Sieć</a:t>
            </a:r>
            <a:r>
              <a:rPr lang="en-US" sz="1823" dirty="0">
                <a:solidFill>
                  <a:srgbClr val="000000"/>
                </a:solidFill>
                <a:latin typeface="Open Sauce"/>
                <a:ea typeface="Open Sauce"/>
                <a:cs typeface="Open Sauce"/>
                <a:sym typeface="Open Sauce"/>
              </a:rPr>
              <a:t> OPS, CUS </a:t>
            </a:r>
            <a:r>
              <a:rPr lang="en-US" sz="1823" dirty="0" err="1">
                <a:solidFill>
                  <a:srgbClr val="000000"/>
                </a:solidFill>
                <a:latin typeface="Open Sauce"/>
                <a:ea typeface="Open Sauce"/>
                <a:cs typeface="Open Sauce"/>
                <a:sym typeface="Open Sauce"/>
              </a:rPr>
              <a:t>i</a:t>
            </a:r>
            <a:r>
              <a:rPr lang="en-US" sz="1823" dirty="0">
                <a:solidFill>
                  <a:srgbClr val="000000"/>
                </a:solidFill>
                <a:latin typeface="Open Sauce"/>
                <a:ea typeface="Open Sauce"/>
                <a:cs typeface="Open Sauce"/>
                <a:sym typeface="Open Sauce"/>
              </a:rPr>
              <a:t> MOPR </a:t>
            </a:r>
            <a:r>
              <a:rPr lang="en-US" sz="1823" b="1" dirty="0" err="1">
                <a:solidFill>
                  <a:srgbClr val="000000"/>
                </a:solidFill>
                <a:latin typeface="Open Sauce Bold"/>
                <a:ea typeface="Open Sauce Bold"/>
                <a:cs typeface="Open Sauce Bold"/>
                <a:sym typeface="Open Sauce Bold"/>
              </a:rPr>
              <a:t>obejmuje</a:t>
            </a:r>
            <a:r>
              <a:rPr lang="en-US" sz="1823" b="1" dirty="0">
                <a:solidFill>
                  <a:srgbClr val="000000"/>
                </a:solidFill>
                <a:latin typeface="Open Sauce Bold"/>
                <a:ea typeface="Open Sauce Bold"/>
                <a:cs typeface="Open Sauce Bold"/>
                <a:sym typeface="Open Sauce Bold"/>
              </a:rPr>
              <a:t> </a:t>
            </a:r>
            <a:r>
              <a:rPr lang="en-US" sz="1823" b="1" dirty="0" err="1">
                <a:solidFill>
                  <a:srgbClr val="000000"/>
                </a:solidFill>
                <a:latin typeface="Open Sauce Bold"/>
                <a:ea typeface="Open Sauce Bold"/>
                <a:cs typeface="Open Sauce Bold"/>
                <a:sym typeface="Open Sauce Bold"/>
              </a:rPr>
              <a:t>całe</a:t>
            </a:r>
            <a:r>
              <a:rPr lang="en-US" sz="1823" b="1" dirty="0">
                <a:solidFill>
                  <a:srgbClr val="000000"/>
                </a:solidFill>
                <a:latin typeface="Open Sauce Bold"/>
                <a:ea typeface="Open Sauce Bold"/>
                <a:cs typeface="Open Sauce Bold"/>
                <a:sym typeface="Open Sauce Bold"/>
              </a:rPr>
              <a:t> </a:t>
            </a:r>
            <a:r>
              <a:rPr lang="en-US" sz="1823" b="1" dirty="0" err="1">
                <a:solidFill>
                  <a:srgbClr val="000000"/>
                </a:solidFill>
                <a:latin typeface="Open Sauce Bold"/>
                <a:ea typeface="Open Sauce Bold"/>
                <a:cs typeface="Open Sauce Bold"/>
                <a:sym typeface="Open Sauce Bold"/>
              </a:rPr>
              <a:t>województwo</a:t>
            </a:r>
            <a:r>
              <a:rPr lang="en-US" sz="1823" dirty="0">
                <a:solidFill>
                  <a:srgbClr val="000000"/>
                </a:solidFill>
                <a:latin typeface="Open Sauce"/>
                <a:ea typeface="Open Sauce"/>
                <a:cs typeface="Open Sauce"/>
                <a:sym typeface="Open Sauce"/>
              </a:rPr>
              <a:t>, co </a:t>
            </a:r>
            <a:r>
              <a:rPr lang="en-US" sz="1823" dirty="0" err="1">
                <a:solidFill>
                  <a:srgbClr val="000000"/>
                </a:solidFill>
                <a:latin typeface="Open Sauce"/>
                <a:ea typeface="Open Sauce"/>
                <a:cs typeface="Open Sauce"/>
                <a:sym typeface="Open Sauce"/>
              </a:rPr>
              <a:t>oznacza</a:t>
            </a:r>
            <a:r>
              <a:rPr lang="en-US" sz="1823" dirty="0">
                <a:solidFill>
                  <a:srgbClr val="000000"/>
                </a:solidFill>
                <a:latin typeface="Open Sauce"/>
                <a:ea typeface="Open Sauce"/>
                <a:cs typeface="Open Sauce"/>
                <a:sym typeface="Open Sauce"/>
              </a:rPr>
              <a:t> </a:t>
            </a:r>
            <a:r>
              <a:rPr lang="en-US" sz="1823" dirty="0" err="1">
                <a:solidFill>
                  <a:srgbClr val="000000"/>
                </a:solidFill>
                <a:latin typeface="Open Sauce"/>
                <a:ea typeface="Open Sauce"/>
                <a:cs typeface="Open Sauce"/>
                <a:sym typeface="Open Sauce"/>
              </a:rPr>
              <a:t>formalną</a:t>
            </a:r>
            <a:r>
              <a:rPr lang="en-US" sz="1823" dirty="0">
                <a:solidFill>
                  <a:srgbClr val="000000"/>
                </a:solidFill>
                <a:latin typeface="Open Sauce"/>
                <a:ea typeface="Open Sauce"/>
                <a:cs typeface="Open Sauce"/>
                <a:sym typeface="Open Sauce"/>
              </a:rPr>
              <a:t> </a:t>
            </a:r>
            <a:r>
              <a:rPr lang="en-US" sz="1823" dirty="0" err="1">
                <a:solidFill>
                  <a:srgbClr val="000000"/>
                </a:solidFill>
                <a:latin typeface="Open Sauce"/>
                <a:ea typeface="Open Sauce"/>
                <a:cs typeface="Open Sauce"/>
                <a:sym typeface="Open Sauce"/>
              </a:rPr>
              <a:t>dostępność</a:t>
            </a:r>
            <a:r>
              <a:rPr lang="en-US" sz="1823" dirty="0">
                <a:solidFill>
                  <a:srgbClr val="000000"/>
                </a:solidFill>
                <a:latin typeface="Open Sauce"/>
                <a:ea typeface="Open Sauce"/>
                <a:cs typeface="Open Sauce"/>
                <a:sym typeface="Open Sauce"/>
              </a:rPr>
              <a:t> </a:t>
            </a:r>
            <a:r>
              <a:rPr lang="en-US" sz="1823" dirty="0" err="1">
                <a:solidFill>
                  <a:srgbClr val="000000"/>
                </a:solidFill>
                <a:latin typeface="Open Sauce"/>
                <a:ea typeface="Open Sauce"/>
                <a:cs typeface="Open Sauce"/>
                <a:sym typeface="Open Sauce"/>
              </a:rPr>
              <a:t>instytucjonalną</a:t>
            </a:r>
            <a:r>
              <a:rPr lang="en-US" sz="1823" dirty="0">
                <a:solidFill>
                  <a:srgbClr val="000000"/>
                </a:solidFill>
                <a:latin typeface="Open Sauce"/>
                <a:ea typeface="Open Sauce"/>
                <a:cs typeface="Open Sauce"/>
                <a:sym typeface="Open Sauce"/>
              </a:rPr>
              <a:t> </a:t>
            </a:r>
            <a:r>
              <a:rPr lang="en-US" sz="1823" dirty="0" err="1">
                <a:solidFill>
                  <a:srgbClr val="000000"/>
                </a:solidFill>
                <a:latin typeface="Open Sauce"/>
                <a:ea typeface="Open Sauce"/>
                <a:cs typeface="Open Sauce"/>
                <a:sym typeface="Open Sauce"/>
              </a:rPr>
              <a:t>systemu</a:t>
            </a:r>
            <a:r>
              <a:rPr lang="en-US" sz="1823" dirty="0">
                <a:solidFill>
                  <a:srgbClr val="000000"/>
                </a:solidFill>
                <a:latin typeface="Open Sauce"/>
                <a:ea typeface="Open Sauce"/>
                <a:cs typeface="Open Sauce"/>
                <a:sym typeface="Open Sauce"/>
              </a:rPr>
              <a:t>.</a:t>
            </a:r>
          </a:p>
          <a:p>
            <a:pPr marL="393649" lvl="1" indent="-196825" algn="l">
              <a:lnSpc>
                <a:spcPts val="4175"/>
              </a:lnSpc>
              <a:buFont typeface="Arial"/>
              <a:buChar char="•"/>
            </a:pPr>
            <a:r>
              <a:rPr lang="en-US" sz="1823" dirty="0">
                <a:solidFill>
                  <a:srgbClr val="000000"/>
                </a:solidFill>
                <a:latin typeface="Open Sauce"/>
                <a:ea typeface="Open Sauce"/>
                <a:cs typeface="Open Sauce"/>
                <a:sym typeface="Open Sauce"/>
              </a:rPr>
              <a:t>Równomierne </a:t>
            </a:r>
            <a:r>
              <a:rPr lang="en-US" sz="1823" dirty="0" err="1">
                <a:solidFill>
                  <a:srgbClr val="000000"/>
                </a:solidFill>
                <a:latin typeface="Open Sauce"/>
                <a:ea typeface="Open Sauce"/>
                <a:cs typeface="Open Sauce"/>
                <a:sym typeface="Open Sauce"/>
              </a:rPr>
              <a:t>rozmieszczenie</a:t>
            </a:r>
            <a:r>
              <a:rPr lang="en-US" sz="1823" dirty="0">
                <a:solidFill>
                  <a:srgbClr val="000000"/>
                </a:solidFill>
                <a:latin typeface="Open Sauce"/>
                <a:ea typeface="Open Sauce"/>
                <a:cs typeface="Open Sauce"/>
                <a:sym typeface="Open Sauce"/>
              </a:rPr>
              <a:t> </a:t>
            </a:r>
            <a:r>
              <a:rPr lang="en-US" sz="1823" dirty="0" err="1">
                <a:solidFill>
                  <a:srgbClr val="000000"/>
                </a:solidFill>
                <a:latin typeface="Open Sauce"/>
                <a:ea typeface="Open Sauce"/>
                <a:cs typeface="Open Sauce"/>
                <a:sym typeface="Open Sauce"/>
              </a:rPr>
              <a:t>instytucji</a:t>
            </a:r>
            <a:r>
              <a:rPr lang="en-US" sz="1823" dirty="0">
                <a:solidFill>
                  <a:srgbClr val="000000"/>
                </a:solidFill>
                <a:latin typeface="Open Sauce"/>
                <a:ea typeface="Open Sauce"/>
                <a:cs typeface="Open Sauce"/>
                <a:sym typeface="Open Sauce"/>
              </a:rPr>
              <a:t> </a:t>
            </a:r>
            <a:r>
              <a:rPr lang="en-US" sz="1823" b="1" dirty="0" err="1">
                <a:solidFill>
                  <a:srgbClr val="000000"/>
                </a:solidFill>
                <a:latin typeface="Open Sauce Bold"/>
                <a:ea typeface="Open Sauce Bold"/>
                <a:cs typeface="Open Sauce Bold"/>
                <a:sym typeface="Open Sauce Bold"/>
              </a:rPr>
              <a:t>nie</a:t>
            </a:r>
            <a:r>
              <a:rPr lang="en-US" sz="1823" b="1" dirty="0">
                <a:solidFill>
                  <a:srgbClr val="000000"/>
                </a:solidFill>
                <a:latin typeface="Open Sauce Bold"/>
                <a:ea typeface="Open Sauce Bold"/>
                <a:cs typeface="Open Sauce Bold"/>
                <a:sym typeface="Open Sauce Bold"/>
              </a:rPr>
              <a:t> </a:t>
            </a:r>
            <a:r>
              <a:rPr lang="en-US" sz="1823" b="1" dirty="0" err="1">
                <a:solidFill>
                  <a:srgbClr val="000000"/>
                </a:solidFill>
                <a:latin typeface="Open Sauce Bold"/>
                <a:ea typeface="Open Sauce Bold"/>
                <a:cs typeface="Open Sauce Bold"/>
                <a:sym typeface="Open Sauce Bold"/>
              </a:rPr>
              <a:t>przekłada</a:t>
            </a:r>
            <a:r>
              <a:rPr lang="en-US" sz="1823" b="1" dirty="0">
                <a:solidFill>
                  <a:srgbClr val="000000"/>
                </a:solidFill>
                <a:latin typeface="Open Sauce Bold"/>
                <a:ea typeface="Open Sauce Bold"/>
                <a:cs typeface="Open Sauce Bold"/>
                <a:sym typeface="Open Sauce Bold"/>
              </a:rPr>
              <a:t> </a:t>
            </a:r>
            <a:r>
              <a:rPr lang="en-US" sz="1823" b="1" dirty="0" err="1">
                <a:solidFill>
                  <a:srgbClr val="000000"/>
                </a:solidFill>
                <a:latin typeface="Open Sauce Bold"/>
                <a:ea typeface="Open Sauce Bold"/>
                <a:cs typeface="Open Sauce Bold"/>
                <a:sym typeface="Open Sauce Bold"/>
              </a:rPr>
              <a:t>się</a:t>
            </a:r>
            <a:r>
              <a:rPr lang="en-US" sz="1823" b="1" dirty="0">
                <a:solidFill>
                  <a:srgbClr val="000000"/>
                </a:solidFill>
                <a:latin typeface="Open Sauce Bold"/>
                <a:ea typeface="Open Sauce Bold"/>
                <a:cs typeface="Open Sauce Bold"/>
                <a:sym typeface="Open Sauce Bold"/>
              </a:rPr>
              <a:t> </a:t>
            </a:r>
            <a:r>
              <a:rPr lang="en-US" sz="1823" b="1" dirty="0" err="1">
                <a:solidFill>
                  <a:srgbClr val="000000"/>
                </a:solidFill>
                <a:latin typeface="Open Sauce Bold"/>
                <a:ea typeface="Open Sauce Bold"/>
                <a:cs typeface="Open Sauce Bold"/>
                <a:sym typeface="Open Sauce Bold"/>
              </a:rPr>
              <a:t>automatycznie</a:t>
            </a:r>
            <a:r>
              <a:rPr lang="en-US" sz="1823" b="1" dirty="0">
                <a:solidFill>
                  <a:srgbClr val="000000"/>
                </a:solidFill>
                <a:latin typeface="Open Sauce Bold"/>
                <a:ea typeface="Open Sauce Bold"/>
                <a:cs typeface="Open Sauce Bold"/>
                <a:sym typeface="Open Sauce Bold"/>
              </a:rPr>
              <a:t> </a:t>
            </a:r>
            <a:r>
              <a:rPr lang="en-US" sz="1823" b="1" dirty="0" err="1">
                <a:solidFill>
                  <a:srgbClr val="000000"/>
                </a:solidFill>
                <a:latin typeface="Open Sauce Bold"/>
                <a:ea typeface="Open Sauce Bold"/>
                <a:cs typeface="Open Sauce Bold"/>
                <a:sym typeface="Open Sauce Bold"/>
              </a:rPr>
              <a:t>na</a:t>
            </a:r>
            <a:r>
              <a:rPr lang="en-US" sz="1823" b="1" dirty="0">
                <a:solidFill>
                  <a:srgbClr val="000000"/>
                </a:solidFill>
                <a:latin typeface="Open Sauce Bold"/>
                <a:ea typeface="Open Sauce Bold"/>
                <a:cs typeface="Open Sauce Bold"/>
                <a:sym typeface="Open Sauce Bold"/>
              </a:rPr>
              <a:t> </a:t>
            </a:r>
            <a:r>
              <a:rPr lang="en-US" sz="1823" b="1" dirty="0" err="1">
                <a:solidFill>
                  <a:srgbClr val="000000"/>
                </a:solidFill>
                <a:latin typeface="Open Sauce Bold"/>
                <a:ea typeface="Open Sauce Bold"/>
                <a:cs typeface="Open Sauce Bold"/>
                <a:sym typeface="Open Sauce Bold"/>
              </a:rPr>
              <a:t>równą</a:t>
            </a:r>
            <a:r>
              <a:rPr lang="en-US" sz="1823" b="1" dirty="0">
                <a:solidFill>
                  <a:srgbClr val="000000"/>
                </a:solidFill>
                <a:latin typeface="Open Sauce Bold"/>
                <a:ea typeface="Open Sauce Bold"/>
                <a:cs typeface="Open Sauce Bold"/>
                <a:sym typeface="Open Sauce Bold"/>
              </a:rPr>
              <a:t> </a:t>
            </a:r>
            <a:r>
              <a:rPr lang="en-US" sz="1823" b="1" dirty="0" err="1">
                <a:solidFill>
                  <a:srgbClr val="000000"/>
                </a:solidFill>
                <a:latin typeface="Open Sauce Bold"/>
                <a:ea typeface="Open Sauce Bold"/>
                <a:cs typeface="Open Sauce Bold"/>
                <a:sym typeface="Open Sauce Bold"/>
              </a:rPr>
              <a:t>dostępność</a:t>
            </a:r>
            <a:r>
              <a:rPr lang="en-US" sz="1823" b="1" dirty="0">
                <a:solidFill>
                  <a:srgbClr val="000000"/>
                </a:solidFill>
                <a:latin typeface="Open Sauce Bold"/>
                <a:ea typeface="Open Sauce Bold"/>
                <a:cs typeface="Open Sauce Bold"/>
                <a:sym typeface="Open Sauce Bold"/>
              </a:rPr>
              <a:t> </a:t>
            </a:r>
            <a:r>
              <a:rPr lang="en-US" sz="1823" b="1" dirty="0" err="1">
                <a:solidFill>
                  <a:srgbClr val="000000"/>
                </a:solidFill>
                <a:latin typeface="Open Sauce Bold"/>
                <a:ea typeface="Open Sauce Bold"/>
                <a:cs typeface="Open Sauce Bold"/>
                <a:sym typeface="Open Sauce Bold"/>
              </a:rPr>
              <a:t>usług</a:t>
            </a:r>
            <a:r>
              <a:rPr lang="en-US" sz="1823" dirty="0">
                <a:solidFill>
                  <a:srgbClr val="000000"/>
                </a:solidFill>
                <a:latin typeface="Open Sauce"/>
                <a:ea typeface="Open Sauce"/>
                <a:cs typeface="Open Sauce"/>
                <a:sym typeface="Open Sauce"/>
              </a:rPr>
              <a:t>.</a:t>
            </a:r>
          </a:p>
          <a:p>
            <a:pPr marL="393649" lvl="1" indent="-196825" algn="l">
              <a:lnSpc>
                <a:spcPts val="4175"/>
              </a:lnSpc>
              <a:buFont typeface="Arial"/>
              <a:buChar char="•"/>
            </a:pPr>
            <a:r>
              <a:rPr lang="en-US" sz="1823" dirty="0" err="1">
                <a:solidFill>
                  <a:srgbClr val="000000"/>
                </a:solidFill>
                <a:latin typeface="Open Sauce"/>
                <a:ea typeface="Open Sauce"/>
                <a:cs typeface="Open Sauce"/>
                <a:sym typeface="Open Sauce"/>
              </a:rPr>
              <a:t>Różnice</a:t>
            </a:r>
            <a:r>
              <a:rPr lang="en-US" sz="1823" dirty="0">
                <a:solidFill>
                  <a:srgbClr val="000000"/>
                </a:solidFill>
                <a:latin typeface="Open Sauce"/>
                <a:ea typeface="Open Sauce"/>
                <a:cs typeface="Open Sauce"/>
                <a:sym typeface="Open Sauce"/>
              </a:rPr>
              <a:t> w </a:t>
            </a:r>
            <a:r>
              <a:rPr lang="en-US" sz="1823" dirty="0" err="1">
                <a:solidFill>
                  <a:srgbClr val="000000"/>
                </a:solidFill>
                <a:latin typeface="Open Sauce"/>
                <a:ea typeface="Open Sauce"/>
                <a:cs typeface="Open Sauce"/>
                <a:sym typeface="Open Sauce"/>
              </a:rPr>
              <a:t>dostępności</a:t>
            </a:r>
            <a:r>
              <a:rPr lang="en-US" sz="1823" dirty="0">
                <a:solidFill>
                  <a:srgbClr val="000000"/>
                </a:solidFill>
                <a:latin typeface="Open Sauce"/>
                <a:ea typeface="Open Sauce"/>
                <a:cs typeface="Open Sauce"/>
                <a:sym typeface="Open Sauce"/>
              </a:rPr>
              <a:t> </a:t>
            </a:r>
            <a:r>
              <a:rPr lang="en-US" sz="1823" dirty="0" err="1">
                <a:solidFill>
                  <a:srgbClr val="000000"/>
                </a:solidFill>
                <a:latin typeface="Open Sauce"/>
                <a:ea typeface="Open Sauce"/>
                <a:cs typeface="Open Sauce"/>
                <a:sym typeface="Open Sauce"/>
              </a:rPr>
              <a:t>opieki</a:t>
            </a:r>
            <a:r>
              <a:rPr lang="en-US" sz="1823" dirty="0">
                <a:solidFill>
                  <a:srgbClr val="000000"/>
                </a:solidFill>
                <a:latin typeface="Open Sauce"/>
                <a:ea typeface="Open Sauce"/>
                <a:cs typeface="Open Sauce"/>
                <a:sym typeface="Open Sauce"/>
              </a:rPr>
              <a:t> </a:t>
            </a:r>
            <a:r>
              <a:rPr lang="en-US" sz="1823" dirty="0" err="1">
                <a:solidFill>
                  <a:srgbClr val="000000"/>
                </a:solidFill>
                <a:latin typeface="Open Sauce"/>
                <a:ea typeface="Open Sauce"/>
                <a:cs typeface="Open Sauce"/>
                <a:sym typeface="Open Sauce"/>
              </a:rPr>
              <a:t>wynikają</a:t>
            </a:r>
            <a:r>
              <a:rPr lang="en-US" sz="1823" dirty="0">
                <a:solidFill>
                  <a:srgbClr val="000000"/>
                </a:solidFill>
                <a:latin typeface="Open Sauce"/>
                <a:ea typeface="Open Sauce"/>
                <a:cs typeface="Open Sauce"/>
                <a:sym typeface="Open Sauce"/>
              </a:rPr>
              <a:t> </a:t>
            </a:r>
            <a:r>
              <a:rPr lang="en-US" sz="1823" dirty="0" err="1">
                <a:solidFill>
                  <a:srgbClr val="000000"/>
                </a:solidFill>
                <a:latin typeface="Open Sauce"/>
                <a:ea typeface="Open Sauce"/>
                <a:cs typeface="Open Sauce"/>
                <a:sym typeface="Open Sauce"/>
              </a:rPr>
              <a:t>przede</a:t>
            </a:r>
            <a:r>
              <a:rPr lang="en-US" sz="1823" dirty="0">
                <a:solidFill>
                  <a:srgbClr val="000000"/>
                </a:solidFill>
                <a:latin typeface="Open Sauce"/>
                <a:ea typeface="Open Sauce"/>
                <a:cs typeface="Open Sauce"/>
                <a:sym typeface="Open Sauce"/>
              </a:rPr>
              <a:t> </a:t>
            </a:r>
            <a:r>
              <a:rPr lang="en-US" sz="1823" dirty="0" err="1">
                <a:solidFill>
                  <a:srgbClr val="000000"/>
                </a:solidFill>
                <a:latin typeface="Open Sauce"/>
                <a:ea typeface="Open Sauce"/>
                <a:cs typeface="Open Sauce"/>
                <a:sym typeface="Open Sauce"/>
              </a:rPr>
              <a:t>wszystkim</a:t>
            </a:r>
            <a:r>
              <a:rPr lang="en-US" sz="1823" dirty="0">
                <a:solidFill>
                  <a:srgbClr val="000000"/>
                </a:solidFill>
                <a:latin typeface="Open Sauce"/>
                <a:ea typeface="Open Sauce"/>
                <a:cs typeface="Open Sauce"/>
                <a:sym typeface="Open Sauce"/>
              </a:rPr>
              <a:t> z </a:t>
            </a:r>
            <a:r>
              <a:rPr lang="en-US" sz="1823" b="1" dirty="0" err="1">
                <a:solidFill>
                  <a:srgbClr val="000000"/>
                </a:solidFill>
                <a:latin typeface="Open Sauce Bold"/>
                <a:ea typeface="Open Sauce Bold"/>
                <a:cs typeface="Open Sauce Bold"/>
                <a:sym typeface="Open Sauce Bold"/>
              </a:rPr>
              <a:t>zasobów</a:t>
            </a:r>
            <a:r>
              <a:rPr lang="en-US" sz="1823" b="1" dirty="0">
                <a:solidFill>
                  <a:srgbClr val="000000"/>
                </a:solidFill>
                <a:latin typeface="Open Sauce Bold"/>
                <a:ea typeface="Open Sauce Bold"/>
                <a:cs typeface="Open Sauce Bold"/>
                <a:sym typeface="Open Sauce Bold"/>
              </a:rPr>
              <a:t>, </a:t>
            </a:r>
            <a:r>
              <a:rPr lang="en-US" sz="1823" b="1" dirty="0" err="1">
                <a:solidFill>
                  <a:srgbClr val="000000"/>
                </a:solidFill>
                <a:latin typeface="Open Sauce Bold"/>
                <a:ea typeface="Open Sauce Bold"/>
                <a:cs typeface="Open Sauce Bold"/>
                <a:sym typeface="Open Sauce Bold"/>
              </a:rPr>
              <a:t>skali</a:t>
            </a:r>
            <a:r>
              <a:rPr lang="en-US" sz="1823" b="1" dirty="0">
                <a:solidFill>
                  <a:srgbClr val="000000"/>
                </a:solidFill>
                <a:latin typeface="Open Sauce Bold"/>
                <a:ea typeface="Open Sauce Bold"/>
                <a:cs typeface="Open Sauce Bold"/>
                <a:sym typeface="Open Sauce Bold"/>
              </a:rPr>
              <a:t> </a:t>
            </a:r>
            <a:r>
              <a:rPr lang="en-US" sz="1823" b="1" dirty="0" err="1">
                <a:solidFill>
                  <a:srgbClr val="000000"/>
                </a:solidFill>
                <a:latin typeface="Open Sauce Bold"/>
                <a:ea typeface="Open Sauce Bold"/>
                <a:cs typeface="Open Sauce Bold"/>
                <a:sym typeface="Open Sauce Bold"/>
              </a:rPr>
              <a:t>działań</a:t>
            </a:r>
            <a:r>
              <a:rPr lang="en-US" sz="1823" b="1" dirty="0">
                <a:solidFill>
                  <a:srgbClr val="000000"/>
                </a:solidFill>
                <a:latin typeface="Open Sauce Bold"/>
                <a:ea typeface="Open Sauce Bold"/>
                <a:cs typeface="Open Sauce Bold"/>
                <a:sym typeface="Open Sauce Bold"/>
              </a:rPr>
              <a:t> </a:t>
            </a:r>
            <a:r>
              <a:rPr lang="en-US" sz="1823" b="1" dirty="0" err="1">
                <a:solidFill>
                  <a:srgbClr val="000000"/>
                </a:solidFill>
                <a:latin typeface="Open Sauce Bold"/>
                <a:ea typeface="Open Sauce Bold"/>
                <a:cs typeface="Open Sauce Bold"/>
                <a:sym typeface="Open Sauce Bold"/>
              </a:rPr>
              <a:t>i</a:t>
            </a:r>
            <a:r>
              <a:rPr lang="en-US" sz="1823" b="1" dirty="0">
                <a:solidFill>
                  <a:srgbClr val="000000"/>
                </a:solidFill>
                <a:latin typeface="Open Sauce Bold"/>
                <a:ea typeface="Open Sauce Bold"/>
                <a:cs typeface="Open Sauce Bold"/>
                <a:sym typeface="Open Sauce Bold"/>
              </a:rPr>
              <a:t> </a:t>
            </a:r>
            <a:r>
              <a:rPr lang="en-US" sz="1823" b="1" dirty="0" err="1">
                <a:solidFill>
                  <a:srgbClr val="000000"/>
                </a:solidFill>
                <a:latin typeface="Open Sauce Bold"/>
                <a:ea typeface="Open Sauce Bold"/>
                <a:cs typeface="Open Sauce Bold"/>
                <a:sym typeface="Open Sauce Bold"/>
              </a:rPr>
              <a:t>oferty</a:t>
            </a:r>
            <a:r>
              <a:rPr lang="en-US" sz="1823" dirty="0">
                <a:solidFill>
                  <a:srgbClr val="000000"/>
                </a:solidFill>
                <a:latin typeface="Open Sauce"/>
                <a:ea typeface="Open Sauce"/>
                <a:cs typeface="Open Sauce"/>
                <a:sym typeface="Open Sauce"/>
              </a:rPr>
              <a:t>, a </a:t>
            </a:r>
            <a:r>
              <a:rPr lang="en-US" sz="1823" dirty="0" err="1">
                <a:solidFill>
                  <a:srgbClr val="000000"/>
                </a:solidFill>
                <a:latin typeface="Open Sauce"/>
                <a:ea typeface="Open Sauce"/>
                <a:cs typeface="Open Sauce"/>
                <a:sym typeface="Open Sauce"/>
              </a:rPr>
              <a:t>nie</a:t>
            </a:r>
            <a:r>
              <a:rPr lang="en-US" sz="1823" dirty="0">
                <a:solidFill>
                  <a:srgbClr val="000000"/>
                </a:solidFill>
                <a:latin typeface="Open Sauce"/>
                <a:ea typeface="Open Sauce"/>
                <a:cs typeface="Open Sauce"/>
                <a:sym typeface="Open Sauce"/>
              </a:rPr>
              <a:t> z </a:t>
            </a:r>
            <a:r>
              <a:rPr lang="en-US" sz="1823" dirty="0" err="1">
                <a:solidFill>
                  <a:srgbClr val="000000"/>
                </a:solidFill>
                <a:latin typeface="Open Sauce"/>
                <a:ea typeface="Open Sauce"/>
                <a:cs typeface="Open Sauce"/>
                <a:sym typeface="Open Sauce"/>
              </a:rPr>
              <a:t>braku</a:t>
            </a:r>
            <a:r>
              <a:rPr lang="en-US" sz="1823" dirty="0">
                <a:solidFill>
                  <a:srgbClr val="000000"/>
                </a:solidFill>
                <a:latin typeface="Open Sauce"/>
                <a:ea typeface="Open Sauce"/>
                <a:cs typeface="Open Sauce"/>
                <a:sym typeface="Open Sauce"/>
              </a:rPr>
              <a:t> </a:t>
            </a:r>
            <a:r>
              <a:rPr lang="en-US" sz="1823" dirty="0" err="1">
                <a:solidFill>
                  <a:srgbClr val="000000"/>
                </a:solidFill>
                <a:latin typeface="Open Sauce"/>
                <a:ea typeface="Open Sauce"/>
                <a:cs typeface="Open Sauce"/>
                <a:sym typeface="Open Sauce"/>
              </a:rPr>
              <a:t>instytucji</a:t>
            </a:r>
            <a:r>
              <a:rPr lang="en-US" sz="1823" dirty="0">
                <a:solidFill>
                  <a:srgbClr val="000000"/>
                </a:solidFill>
                <a:latin typeface="Open Sauce"/>
                <a:ea typeface="Open Sauce"/>
                <a:cs typeface="Open Sauce"/>
                <a:sym typeface="Open Sauce"/>
              </a:rPr>
              <a:t>.</a:t>
            </a:r>
          </a:p>
          <a:p>
            <a:pPr algn="l">
              <a:lnSpc>
                <a:spcPts val="2972"/>
              </a:lnSpc>
              <a:spcBef>
                <a:spcPct val="0"/>
              </a:spcBef>
            </a:pPr>
            <a:endParaRPr lang="en-US" sz="1823" dirty="0">
              <a:solidFill>
                <a:srgbClr val="000000"/>
              </a:solidFill>
              <a:latin typeface="Open Sauce"/>
              <a:ea typeface="Open Sauce"/>
              <a:cs typeface="Open Sauce"/>
              <a:sym typeface="Open Sauce"/>
            </a:endParaRPr>
          </a:p>
        </p:txBody>
      </p:sp>
      <p:sp>
        <p:nvSpPr>
          <p:cNvPr id="6" name="Freeform 6" descr="Mapa województwa podlaskiego przedstawia rozmieszczenie 119 jednostek pomocy społecznej w podziale na 17 powiatów w 2024 roku. Dane obejmują Ośrodki Pomocy Społecznej (OPS), Centra Usług Społecznych (CUS) oraz Miejskie Ośrodki Pomocy Rodzinie (MOPR). Największa liczba jednostek (16) funkcjonuje w powiecie białostockim, gdzie działają 2 CUS oraz 14 OPS. W większości pozostałych powiatów liczba jednostek mieści się w przedziale od 5 do 10. Miasta na prawach powiatu reprezentują pojedyncze jednostki typu MOPR (Białystok, Suwałki) lub MOPR i CUS (Łomża). Mapa wskazuje na etapowy rozwój Centrów Usług Społecznych, które utworzono m.in. w powiatach: łomżyńskim, kolneńskim, siemiatyckim, białostockim oraz sejneńskim."/>
          <p:cNvSpPr/>
          <p:nvPr/>
        </p:nvSpPr>
        <p:spPr>
          <a:xfrm>
            <a:off x="11319335" y="787007"/>
            <a:ext cx="5358486" cy="8712986"/>
          </a:xfrm>
          <a:custGeom>
            <a:avLst/>
            <a:gdLst/>
            <a:ahLst/>
            <a:cxnLst/>
            <a:rect l="l" t="t" r="r" b="b"/>
            <a:pathLst>
              <a:path w="5358486" h="8712986">
                <a:moveTo>
                  <a:pt x="0" y="0"/>
                </a:moveTo>
                <a:lnTo>
                  <a:pt x="5358486" y="0"/>
                </a:lnTo>
                <a:lnTo>
                  <a:pt x="5358486" y="8712986"/>
                </a:lnTo>
                <a:lnTo>
                  <a:pt x="0" y="8712986"/>
                </a:lnTo>
                <a:lnTo>
                  <a:pt x="0" y="0"/>
                </a:lnTo>
                <a:close/>
              </a:path>
            </a:pathLst>
          </a:custGeom>
          <a:blipFill>
            <a:blip r:embed="rId2"/>
            <a:stretch>
              <a:fillRect/>
            </a:stretch>
          </a:blipFill>
        </p:spPr>
        <p:txBody>
          <a:bodyPr/>
          <a:lstStyle/>
          <a:p>
            <a:endParaRPr lang="pl-PL"/>
          </a:p>
        </p:txBody>
      </p:sp>
      <p:sp>
        <p:nvSpPr>
          <p:cNvPr id="2" name="Freeform 2">
            <a:extLst>
              <a:ext uri="{C183D7F6-B498-43B3-948B-1728B52AA6E4}">
                <adec:decorative xmlns:adec="http://schemas.microsoft.com/office/drawing/2017/decorative" val="1"/>
              </a:ext>
            </a:extLst>
          </p:cNvPr>
          <p:cNvSpPr/>
          <p:nvPr/>
        </p:nvSpPr>
        <p:spPr>
          <a:xfrm flipH="1" flipV="1">
            <a:off x="13714664" y="-968223"/>
            <a:ext cx="6499679" cy="2485706"/>
          </a:xfrm>
          <a:custGeom>
            <a:avLst/>
            <a:gdLst/>
            <a:ahLst/>
            <a:cxnLst/>
            <a:rect l="l" t="t" r="r" b="b"/>
            <a:pathLst>
              <a:path w="6499679" h="2485706">
                <a:moveTo>
                  <a:pt x="6499678" y="2485707"/>
                </a:moveTo>
                <a:lnTo>
                  <a:pt x="0" y="2485707"/>
                </a:lnTo>
                <a:lnTo>
                  <a:pt x="0" y="0"/>
                </a:lnTo>
                <a:lnTo>
                  <a:pt x="6499678" y="0"/>
                </a:lnTo>
                <a:lnTo>
                  <a:pt x="6499678" y="2485707"/>
                </a:lnTo>
                <a:close/>
              </a:path>
            </a:pathLst>
          </a:custGeom>
          <a:blipFill>
            <a:blip r:embed="rId3">
              <a:extLst>
                <a:ext uri="{96DAC541-7B7A-43D3-8B79-37D633B846F1}">
                  <asvg:svgBlip xmlns:asvg="http://schemas.microsoft.com/office/drawing/2016/SVG/main" r:embed="rId4"/>
                </a:ext>
              </a:extLst>
            </a:blip>
            <a:stretch>
              <a:fillRect t="-79322" b="-82160"/>
            </a:stretch>
          </a:blipFill>
        </p:spPr>
        <p:txBody>
          <a:bodyPr/>
          <a:lstStyle/>
          <a:p>
            <a:endParaRPr lang="pl-PL"/>
          </a:p>
        </p:txBody>
      </p:sp>
      <p:sp>
        <p:nvSpPr>
          <p:cNvPr id="3" name="Freeform 3">
            <a:extLst>
              <a:ext uri="{C183D7F6-B498-43B3-948B-1728B52AA6E4}">
                <adec:decorative xmlns:adec="http://schemas.microsoft.com/office/drawing/2017/decorative" val="1"/>
              </a:ext>
            </a:extLst>
          </p:cNvPr>
          <p:cNvSpPr/>
          <p:nvPr/>
        </p:nvSpPr>
        <p:spPr>
          <a:xfrm>
            <a:off x="620024" y="7082633"/>
            <a:ext cx="20881051" cy="5455174"/>
          </a:xfrm>
          <a:custGeom>
            <a:avLst/>
            <a:gdLst/>
            <a:ahLst/>
            <a:cxnLst/>
            <a:rect l="l" t="t" r="r" b="b"/>
            <a:pathLst>
              <a:path w="20881051" h="5455174">
                <a:moveTo>
                  <a:pt x="0" y="0"/>
                </a:moveTo>
                <a:lnTo>
                  <a:pt x="20881050" y="0"/>
                </a:lnTo>
                <a:lnTo>
                  <a:pt x="20881050" y="5455174"/>
                </a:lnTo>
                <a:lnTo>
                  <a:pt x="0" y="5455174"/>
                </a:lnTo>
                <a:lnTo>
                  <a:pt x="0" y="0"/>
                </a:lnTo>
                <a:close/>
              </a:path>
            </a:pathLst>
          </a:custGeom>
          <a:blipFill>
            <a:blip r:embed="rId5">
              <a:alphaModFix amt="4000"/>
              <a:extLst>
                <a:ext uri="{96DAC541-7B7A-43D3-8B79-37D633B846F1}">
                  <asvg:svgBlip xmlns:asvg="http://schemas.microsoft.com/office/drawing/2016/SVG/main" r:embed="rId6"/>
                </a:ext>
              </a:extLst>
            </a:blip>
            <a:stretch>
              <a:fillRect/>
            </a:stretch>
          </a:blipFill>
        </p:spPr>
        <p:txBody>
          <a:bodyPr/>
          <a:lstStyle/>
          <a:p>
            <a:endParaRPr lang="pl-PL"/>
          </a:p>
        </p:txBody>
      </p:sp>
      <p:sp>
        <p:nvSpPr>
          <p:cNvPr id="4" name="Freeform 4">
            <a:extLst>
              <a:ext uri="{C183D7F6-B498-43B3-948B-1728B52AA6E4}">
                <adec:decorative xmlns:adec="http://schemas.microsoft.com/office/drawing/2017/decorative" val="1"/>
              </a:ext>
            </a:extLst>
          </p:cNvPr>
          <p:cNvSpPr/>
          <p:nvPr/>
        </p:nvSpPr>
        <p:spPr>
          <a:xfrm rot="-10800000" flipH="1" flipV="1">
            <a:off x="-180949" y="8246280"/>
            <a:ext cx="5267299" cy="2014401"/>
          </a:xfrm>
          <a:custGeom>
            <a:avLst/>
            <a:gdLst/>
            <a:ahLst/>
            <a:cxnLst/>
            <a:rect l="l" t="t" r="r" b="b"/>
            <a:pathLst>
              <a:path w="5267299" h="2014401">
                <a:moveTo>
                  <a:pt x="5267299" y="2014401"/>
                </a:moveTo>
                <a:lnTo>
                  <a:pt x="0" y="2014401"/>
                </a:lnTo>
                <a:lnTo>
                  <a:pt x="0" y="0"/>
                </a:lnTo>
                <a:lnTo>
                  <a:pt x="5267299" y="0"/>
                </a:lnTo>
                <a:lnTo>
                  <a:pt x="5267299" y="2014401"/>
                </a:lnTo>
                <a:close/>
              </a:path>
            </a:pathLst>
          </a:custGeom>
          <a:blipFill>
            <a:blip r:embed="rId3">
              <a:extLst>
                <a:ext uri="{96DAC541-7B7A-43D3-8B79-37D633B846F1}">
                  <asvg:svgBlip xmlns:asvg="http://schemas.microsoft.com/office/drawing/2016/SVG/main" r:embed="rId4"/>
                </a:ext>
              </a:extLst>
            </a:blip>
            <a:stretch>
              <a:fillRect t="-79322" b="-82160"/>
            </a:stretch>
          </a:blip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a:off x="-439181" y="1078303"/>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l-PL"/>
          </a:p>
        </p:txBody>
      </p:sp>
    </p:spTree>
  </p:cSld>
  <p:clrMapOvr>
    <a:masterClrMapping/>
  </p:clrMapOvr>
  <p:transition>
    <p:push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a:spLocks noGrp="1"/>
          </p:cNvSpPr>
          <p:nvPr>
            <p:ph type="title" idx="4294967295"/>
          </p:nvPr>
        </p:nvSpPr>
        <p:spPr>
          <a:xfrm>
            <a:off x="1028700" y="553120"/>
            <a:ext cx="11638809" cy="14971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959"/>
              </a:lnSpc>
              <a:spcBef>
                <a:spcPts val="0"/>
              </a:spcBef>
              <a:spcAft>
                <a:spcPts val="0"/>
              </a:spcAft>
              <a:buClrTx/>
              <a:buSzTx/>
              <a:buFontTx/>
              <a:buNone/>
              <a:tabLst/>
              <a:defRPr/>
            </a:pPr>
            <a:r>
              <a:rPr kumimoji="0" lang="en-US" sz="45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Wzrost</a:t>
            </a:r>
            <a:r>
              <a:rPr kumimoji="0" lang="en-US" sz="45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5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potrzeb</a:t>
            </a:r>
            <a:r>
              <a:rPr kumimoji="0" lang="en-US" sz="45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5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opiekuńczych</a:t>
            </a:r>
            <a:r>
              <a:rPr kumimoji="0" lang="en-US" sz="45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ma </a:t>
            </a:r>
            <a:r>
              <a:rPr kumimoji="0" lang="en-US" sz="45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charakter</a:t>
            </a:r>
            <a:r>
              <a:rPr kumimoji="0" lang="en-US" sz="45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5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długookresowy</a:t>
            </a:r>
            <a:endParaRPr kumimoji="0" lang="en-US" sz="45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3" name="TextBox 13"/>
          <p:cNvSpPr txBox="1"/>
          <p:nvPr/>
        </p:nvSpPr>
        <p:spPr>
          <a:xfrm>
            <a:off x="1028700" y="2161495"/>
            <a:ext cx="12569668" cy="3269036"/>
          </a:xfrm>
          <a:prstGeom prst="rect">
            <a:avLst/>
          </a:prstGeom>
        </p:spPr>
        <p:txBody>
          <a:bodyPr lIns="0" tIns="0" rIns="0" bIns="0" rtlCol="0" anchor="t">
            <a:spAutoFit/>
          </a:bodyPr>
          <a:lstStyle/>
          <a:p>
            <a:pPr algn="l">
              <a:lnSpc>
                <a:spcPts val="3663"/>
              </a:lnSpc>
            </a:pPr>
            <a:r>
              <a:rPr lang="en-US" sz="1813" dirty="0" err="1">
                <a:solidFill>
                  <a:srgbClr val="000000"/>
                </a:solidFill>
                <a:latin typeface="Open Sauce"/>
                <a:ea typeface="Open Sauce"/>
                <a:cs typeface="Open Sauce"/>
                <a:sym typeface="Open Sauce"/>
              </a:rPr>
              <a:t>Starzenie</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się</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ludności</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województwa</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będzie</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systemowo</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zwiększać</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zapotrzebowanie</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na</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opiekę</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długoterminową</a:t>
            </a:r>
            <a:r>
              <a:rPr lang="en-US" sz="1813" dirty="0">
                <a:solidFill>
                  <a:srgbClr val="000000"/>
                </a:solidFill>
                <a:latin typeface="Open Sauce"/>
                <a:ea typeface="Open Sauce"/>
                <a:cs typeface="Open Sauce"/>
                <a:sym typeface="Open Sauce"/>
              </a:rPr>
              <a:t>.</a:t>
            </a:r>
          </a:p>
          <a:p>
            <a:pPr marL="391594" lvl="1" indent="-195797" algn="l">
              <a:lnSpc>
                <a:spcPts val="4534"/>
              </a:lnSpc>
              <a:buFont typeface="Arial"/>
              <a:buChar char="•"/>
            </a:pPr>
            <a:r>
              <a:rPr lang="en-US" sz="1813" dirty="0" err="1">
                <a:solidFill>
                  <a:srgbClr val="000000"/>
                </a:solidFill>
                <a:latin typeface="Open Sauce"/>
                <a:ea typeface="Open Sauce"/>
                <a:cs typeface="Open Sauce"/>
                <a:sym typeface="Open Sauce"/>
              </a:rPr>
              <a:t>Udział</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osób</a:t>
            </a:r>
            <a:r>
              <a:rPr lang="en-US" sz="1813" dirty="0">
                <a:solidFill>
                  <a:srgbClr val="000000"/>
                </a:solidFill>
                <a:latin typeface="Open Sauce"/>
                <a:ea typeface="Open Sauce"/>
                <a:cs typeface="Open Sauce"/>
                <a:sym typeface="Open Sauce"/>
              </a:rPr>
              <a:t> w </a:t>
            </a:r>
            <a:r>
              <a:rPr lang="en-US" sz="1813" dirty="0" err="1">
                <a:solidFill>
                  <a:srgbClr val="000000"/>
                </a:solidFill>
                <a:latin typeface="Open Sauce"/>
                <a:ea typeface="Open Sauce"/>
                <a:cs typeface="Open Sauce"/>
                <a:sym typeface="Open Sauce"/>
              </a:rPr>
              <a:t>wieku</a:t>
            </a:r>
            <a:r>
              <a:rPr lang="en-US" sz="1813" dirty="0">
                <a:solidFill>
                  <a:srgbClr val="000000"/>
                </a:solidFill>
                <a:latin typeface="Open Sauce"/>
                <a:ea typeface="Open Sauce"/>
                <a:cs typeface="Open Sauce"/>
                <a:sym typeface="Open Sauce"/>
              </a:rPr>
              <a:t> 65+ w </a:t>
            </a:r>
            <a:r>
              <a:rPr lang="en-US" sz="1813" dirty="0" err="1">
                <a:solidFill>
                  <a:srgbClr val="000000"/>
                </a:solidFill>
                <a:latin typeface="Open Sauce"/>
                <a:ea typeface="Open Sauce"/>
                <a:cs typeface="Open Sauce"/>
                <a:sym typeface="Open Sauce"/>
              </a:rPr>
              <a:t>populacji</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województwa</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systematycznie</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rośnie</a:t>
            </a:r>
            <a:r>
              <a:rPr lang="en-US" sz="1813" dirty="0">
                <a:solidFill>
                  <a:srgbClr val="000000"/>
                </a:solidFill>
                <a:latin typeface="Open Sauce"/>
                <a:ea typeface="Open Sauce"/>
                <a:cs typeface="Open Sauce"/>
                <a:sym typeface="Open Sauce"/>
              </a:rPr>
              <a:t>.</a:t>
            </a:r>
          </a:p>
          <a:p>
            <a:pPr marL="391594" lvl="1" indent="-195797" algn="l">
              <a:lnSpc>
                <a:spcPts val="4534"/>
              </a:lnSpc>
              <a:buFont typeface="Arial"/>
              <a:buChar char="•"/>
            </a:pPr>
            <a:r>
              <a:rPr lang="en-US" sz="1813" dirty="0" err="1">
                <a:solidFill>
                  <a:srgbClr val="000000"/>
                </a:solidFill>
                <a:latin typeface="Open Sauce"/>
                <a:ea typeface="Open Sauce"/>
                <a:cs typeface="Open Sauce"/>
                <a:sym typeface="Open Sauce"/>
              </a:rPr>
              <a:t>Liczba</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osób</a:t>
            </a:r>
            <a:r>
              <a:rPr lang="en-US" sz="1813" dirty="0">
                <a:solidFill>
                  <a:srgbClr val="000000"/>
                </a:solidFill>
                <a:latin typeface="Open Sauce"/>
                <a:ea typeface="Open Sauce"/>
                <a:cs typeface="Open Sauce"/>
                <a:sym typeface="Open Sauce"/>
              </a:rPr>
              <a:t> 60+ </a:t>
            </a:r>
            <a:r>
              <a:rPr lang="en-US" sz="1813" dirty="0" err="1">
                <a:solidFill>
                  <a:srgbClr val="000000"/>
                </a:solidFill>
                <a:latin typeface="Open Sauce"/>
                <a:ea typeface="Open Sauce"/>
                <a:cs typeface="Open Sauce"/>
                <a:sym typeface="Open Sauce"/>
              </a:rPr>
              <a:t>wymagających</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pomocy</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wzrośnie</a:t>
            </a:r>
            <a:r>
              <a:rPr lang="en-US" sz="1813" dirty="0">
                <a:solidFill>
                  <a:srgbClr val="000000"/>
                </a:solidFill>
                <a:latin typeface="Open Sauce"/>
                <a:ea typeface="Open Sauce"/>
                <a:cs typeface="Open Sauce"/>
                <a:sym typeface="Open Sauce"/>
              </a:rPr>
              <a:t> z ok. </a:t>
            </a:r>
            <a:r>
              <a:rPr lang="en-US" sz="1813" b="1" dirty="0">
                <a:solidFill>
                  <a:srgbClr val="000000"/>
                </a:solidFill>
                <a:latin typeface="Open Sauce Bold"/>
                <a:ea typeface="Open Sauce Bold"/>
                <a:cs typeface="Open Sauce Bold"/>
                <a:sym typeface="Open Sauce Bold"/>
              </a:rPr>
              <a:t>65,5 </a:t>
            </a:r>
            <a:r>
              <a:rPr lang="en-US" sz="1813" b="1" dirty="0" err="1">
                <a:solidFill>
                  <a:srgbClr val="000000"/>
                </a:solidFill>
                <a:latin typeface="Open Sauce Bold"/>
                <a:ea typeface="Open Sauce Bold"/>
                <a:cs typeface="Open Sauce Bold"/>
                <a:sym typeface="Open Sauce Bold"/>
              </a:rPr>
              <a:t>tys</a:t>
            </a:r>
            <a:r>
              <a:rPr lang="pl-PL" sz="1813" b="1" dirty="0" err="1">
                <a:solidFill>
                  <a:srgbClr val="000000"/>
                </a:solidFill>
                <a:latin typeface="Open Sauce Bold"/>
                <a:ea typeface="Open Sauce Bold"/>
                <a:cs typeface="Open Sauce Bold"/>
                <a:sym typeface="Open Sauce Bold"/>
              </a:rPr>
              <a:t>ięcy</a:t>
            </a:r>
            <a:r>
              <a:rPr lang="en-US" sz="1813" b="1" dirty="0">
                <a:solidFill>
                  <a:srgbClr val="000000"/>
                </a:solidFill>
                <a:latin typeface="Open Sauce Bold"/>
                <a:ea typeface="Open Sauce Bold"/>
                <a:cs typeface="Open Sauce Bold"/>
                <a:sym typeface="Open Sauce Bold"/>
              </a:rPr>
              <a:t> w 2025 r</a:t>
            </a:r>
            <a:r>
              <a:rPr lang="pl-PL" sz="1813" b="1" dirty="0">
                <a:solidFill>
                  <a:srgbClr val="000000"/>
                </a:solidFill>
                <a:latin typeface="Open Sauce Bold"/>
                <a:ea typeface="Open Sauce Bold"/>
                <a:cs typeface="Open Sauce Bold"/>
                <a:sym typeface="Open Sauce Bold"/>
              </a:rPr>
              <a:t>oku</a:t>
            </a:r>
            <a:r>
              <a:rPr lang="en-US" sz="1813" dirty="0">
                <a:solidFill>
                  <a:srgbClr val="000000"/>
                </a:solidFill>
                <a:latin typeface="Open Sauce"/>
                <a:ea typeface="Open Sauce"/>
                <a:cs typeface="Open Sauce"/>
                <a:sym typeface="Open Sauce"/>
              </a:rPr>
              <a:t> do </a:t>
            </a:r>
            <a:r>
              <a:rPr lang="en-US" sz="1813" b="1" dirty="0" err="1">
                <a:solidFill>
                  <a:srgbClr val="000000"/>
                </a:solidFill>
                <a:latin typeface="Open Sauce Bold"/>
                <a:ea typeface="Open Sauce Bold"/>
                <a:cs typeface="Open Sauce Bold"/>
                <a:sym typeface="Open Sauce Bold"/>
              </a:rPr>
              <a:t>ponad</a:t>
            </a:r>
            <a:r>
              <a:rPr lang="en-US" sz="1813" b="1" dirty="0">
                <a:solidFill>
                  <a:srgbClr val="000000"/>
                </a:solidFill>
                <a:latin typeface="Open Sauce Bold"/>
                <a:ea typeface="Open Sauce Bold"/>
                <a:cs typeface="Open Sauce Bold"/>
                <a:sym typeface="Open Sauce Bold"/>
              </a:rPr>
              <a:t> 90 </a:t>
            </a:r>
            <a:r>
              <a:rPr lang="en-US" sz="1813" b="1" dirty="0" err="1">
                <a:solidFill>
                  <a:srgbClr val="000000"/>
                </a:solidFill>
                <a:latin typeface="Open Sauce Bold"/>
                <a:ea typeface="Open Sauce Bold"/>
                <a:cs typeface="Open Sauce Bold"/>
                <a:sym typeface="Open Sauce Bold"/>
              </a:rPr>
              <a:t>tys</a:t>
            </a:r>
            <a:r>
              <a:rPr lang="pl-PL" sz="1813" b="1" dirty="0" err="1">
                <a:solidFill>
                  <a:srgbClr val="000000"/>
                </a:solidFill>
                <a:latin typeface="Open Sauce Bold"/>
                <a:ea typeface="Open Sauce Bold"/>
                <a:cs typeface="Open Sauce Bold"/>
                <a:sym typeface="Open Sauce Bold"/>
              </a:rPr>
              <a:t>ięcy</a:t>
            </a:r>
            <a:r>
              <a:rPr lang="en-US" sz="1813" b="1" dirty="0">
                <a:solidFill>
                  <a:srgbClr val="000000"/>
                </a:solidFill>
                <a:latin typeface="Open Sauce Bold"/>
                <a:ea typeface="Open Sauce Bold"/>
                <a:cs typeface="Open Sauce Bold"/>
                <a:sym typeface="Open Sauce Bold"/>
              </a:rPr>
              <a:t> </a:t>
            </a:r>
            <a:br>
              <a:rPr lang="pl-PL" sz="1813" b="1" dirty="0">
                <a:solidFill>
                  <a:srgbClr val="000000"/>
                </a:solidFill>
                <a:latin typeface="Open Sauce Bold"/>
                <a:ea typeface="Open Sauce Bold"/>
                <a:cs typeface="Open Sauce Bold"/>
                <a:sym typeface="Open Sauce Bold"/>
              </a:rPr>
            </a:br>
            <a:r>
              <a:rPr lang="en-US" sz="1813" b="1" dirty="0">
                <a:solidFill>
                  <a:srgbClr val="000000"/>
                </a:solidFill>
                <a:latin typeface="Open Sauce Bold"/>
                <a:ea typeface="Open Sauce Bold"/>
                <a:cs typeface="Open Sauce Bold"/>
                <a:sym typeface="Open Sauce Bold"/>
              </a:rPr>
              <a:t>w 2045 r</a:t>
            </a:r>
            <a:r>
              <a:rPr lang="pl-PL" sz="1813" b="1" dirty="0">
                <a:solidFill>
                  <a:srgbClr val="000000"/>
                </a:solidFill>
                <a:latin typeface="Open Sauce Bold"/>
                <a:ea typeface="Open Sauce Bold"/>
                <a:cs typeface="Open Sauce Bold"/>
                <a:sym typeface="Open Sauce Bold"/>
              </a:rPr>
              <a:t>oku.</a:t>
            </a:r>
            <a:endParaRPr lang="en-US" sz="1813" b="1" dirty="0">
              <a:solidFill>
                <a:srgbClr val="000000"/>
              </a:solidFill>
              <a:latin typeface="Open Sauce Bold"/>
              <a:ea typeface="Open Sauce Bold"/>
              <a:cs typeface="Open Sauce Bold"/>
              <a:sym typeface="Open Sauce Bold"/>
            </a:endParaRPr>
          </a:p>
          <a:p>
            <a:pPr marL="391594" lvl="1" indent="-195797" algn="l">
              <a:lnSpc>
                <a:spcPts val="4534"/>
              </a:lnSpc>
              <a:buFont typeface="Arial"/>
              <a:buChar char="•"/>
            </a:pPr>
            <a:r>
              <a:rPr lang="en-US" sz="1813" dirty="0" err="1">
                <a:solidFill>
                  <a:srgbClr val="000000"/>
                </a:solidFill>
                <a:latin typeface="Open Sauce"/>
                <a:ea typeface="Open Sauce"/>
                <a:cs typeface="Open Sauce"/>
                <a:sym typeface="Open Sauce"/>
              </a:rPr>
              <a:t>Oznacza</a:t>
            </a:r>
            <a:r>
              <a:rPr lang="en-US" sz="1813" dirty="0">
                <a:solidFill>
                  <a:srgbClr val="000000"/>
                </a:solidFill>
                <a:latin typeface="Open Sauce"/>
                <a:ea typeface="Open Sauce"/>
                <a:cs typeface="Open Sauce"/>
                <a:sym typeface="Open Sauce"/>
              </a:rPr>
              <a:t> to </a:t>
            </a:r>
            <a:r>
              <a:rPr lang="en-US" sz="1813" dirty="0" err="1">
                <a:solidFill>
                  <a:srgbClr val="000000"/>
                </a:solidFill>
                <a:latin typeface="Open Sauce"/>
                <a:ea typeface="Open Sauce"/>
                <a:cs typeface="Open Sauce"/>
                <a:sym typeface="Open Sauce"/>
              </a:rPr>
              <a:t>wzrost</a:t>
            </a:r>
            <a:r>
              <a:rPr lang="en-US" sz="1813" dirty="0">
                <a:solidFill>
                  <a:srgbClr val="000000"/>
                </a:solidFill>
                <a:latin typeface="Open Sauce"/>
                <a:ea typeface="Open Sauce"/>
                <a:cs typeface="Open Sauce"/>
                <a:sym typeface="Open Sauce"/>
              </a:rPr>
              <a:t> o ok. </a:t>
            </a:r>
            <a:r>
              <a:rPr lang="en-US" sz="1813" b="1" dirty="0">
                <a:solidFill>
                  <a:srgbClr val="000000"/>
                </a:solidFill>
                <a:latin typeface="Open Sauce Bold"/>
                <a:ea typeface="Open Sauce Bold"/>
                <a:cs typeface="Open Sauce Bold"/>
                <a:sym typeface="Open Sauce Bold"/>
              </a:rPr>
              <a:t>38%</a:t>
            </a:r>
            <a:r>
              <a:rPr lang="en-US" sz="1813" dirty="0">
                <a:solidFill>
                  <a:srgbClr val="000000"/>
                </a:solidFill>
                <a:latin typeface="Open Sauce"/>
                <a:ea typeface="Open Sauce"/>
                <a:cs typeface="Open Sauce"/>
                <a:sym typeface="Open Sauce"/>
              </a:rPr>
              <a:t> w </a:t>
            </a:r>
            <a:r>
              <a:rPr lang="en-US" sz="1813" dirty="0" err="1">
                <a:solidFill>
                  <a:srgbClr val="000000"/>
                </a:solidFill>
                <a:latin typeface="Open Sauce"/>
                <a:ea typeface="Open Sauce"/>
                <a:cs typeface="Open Sauce"/>
                <a:sym typeface="Open Sauce"/>
              </a:rPr>
              <a:t>perspektywie</a:t>
            </a:r>
            <a:r>
              <a:rPr lang="en-US" sz="1813" dirty="0">
                <a:solidFill>
                  <a:srgbClr val="000000"/>
                </a:solidFill>
                <a:latin typeface="Open Sauce"/>
                <a:ea typeface="Open Sauce"/>
                <a:cs typeface="Open Sauce"/>
                <a:sym typeface="Open Sauce"/>
              </a:rPr>
              <a:t> 20 lat.</a:t>
            </a:r>
          </a:p>
          <a:p>
            <a:pPr marL="391594" lvl="1" indent="-195797" algn="l">
              <a:lnSpc>
                <a:spcPts val="4534"/>
              </a:lnSpc>
              <a:buFont typeface="Arial"/>
              <a:buChar char="•"/>
            </a:pPr>
            <a:r>
              <a:rPr lang="en-US" sz="1813" dirty="0" err="1">
                <a:solidFill>
                  <a:srgbClr val="000000"/>
                </a:solidFill>
                <a:latin typeface="Open Sauce"/>
                <a:ea typeface="Open Sauce"/>
                <a:cs typeface="Open Sauce"/>
                <a:sym typeface="Open Sauce"/>
              </a:rPr>
              <a:t>Presja</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obejmie</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wszystkie</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segmenty</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systemu</a:t>
            </a:r>
            <a:r>
              <a:rPr lang="en-US" sz="1813" dirty="0">
                <a:solidFill>
                  <a:srgbClr val="000000"/>
                </a:solidFill>
                <a:latin typeface="Open Sauce"/>
                <a:ea typeface="Open Sauce"/>
                <a:cs typeface="Open Sauce"/>
                <a:sym typeface="Open Sauce"/>
              </a:rPr>
              <a:t>, </a:t>
            </a:r>
            <a:r>
              <a:rPr lang="en-US" sz="1813" dirty="0" err="1">
                <a:solidFill>
                  <a:srgbClr val="000000"/>
                </a:solidFill>
                <a:latin typeface="Open Sauce"/>
                <a:ea typeface="Open Sauce"/>
                <a:cs typeface="Open Sauce"/>
                <a:sym typeface="Open Sauce"/>
              </a:rPr>
              <a:t>szczególnie</a:t>
            </a:r>
            <a:r>
              <a:rPr lang="en-US" sz="1813" dirty="0">
                <a:solidFill>
                  <a:srgbClr val="000000"/>
                </a:solidFill>
                <a:latin typeface="Open Sauce"/>
                <a:ea typeface="Open Sauce"/>
                <a:cs typeface="Open Sauce"/>
                <a:sym typeface="Open Sauce"/>
              </a:rPr>
              <a:t> </a:t>
            </a:r>
            <a:r>
              <a:rPr lang="en-US" sz="1813" b="1" dirty="0" err="1">
                <a:solidFill>
                  <a:srgbClr val="000000"/>
                </a:solidFill>
                <a:latin typeface="Open Sauce Bold"/>
                <a:ea typeface="Open Sauce Bold"/>
                <a:cs typeface="Open Sauce Bold"/>
                <a:sym typeface="Open Sauce Bold"/>
              </a:rPr>
              <a:t>usługi</a:t>
            </a:r>
            <a:r>
              <a:rPr lang="en-US" sz="1813" b="1" dirty="0">
                <a:solidFill>
                  <a:srgbClr val="000000"/>
                </a:solidFill>
                <a:latin typeface="Open Sauce Bold"/>
                <a:ea typeface="Open Sauce Bold"/>
                <a:cs typeface="Open Sauce Bold"/>
                <a:sym typeface="Open Sauce Bold"/>
              </a:rPr>
              <a:t> </a:t>
            </a:r>
            <a:r>
              <a:rPr lang="en-US" sz="1813" b="1" dirty="0" err="1">
                <a:solidFill>
                  <a:srgbClr val="000000"/>
                </a:solidFill>
                <a:latin typeface="Open Sauce Bold"/>
                <a:ea typeface="Open Sauce Bold"/>
                <a:cs typeface="Open Sauce Bold"/>
                <a:sym typeface="Open Sauce Bold"/>
              </a:rPr>
              <a:t>środowiskowe</a:t>
            </a:r>
            <a:r>
              <a:rPr lang="en-US" sz="1813" b="1" dirty="0">
                <a:solidFill>
                  <a:srgbClr val="000000"/>
                </a:solidFill>
                <a:latin typeface="Open Sauce Bold"/>
                <a:ea typeface="Open Sauce Bold"/>
                <a:cs typeface="Open Sauce Bold"/>
                <a:sym typeface="Open Sauce Bold"/>
              </a:rPr>
              <a:t> </a:t>
            </a:r>
            <a:r>
              <a:rPr lang="en-US" sz="1813" b="1" dirty="0" err="1">
                <a:solidFill>
                  <a:srgbClr val="000000"/>
                </a:solidFill>
                <a:latin typeface="Open Sauce Bold"/>
                <a:ea typeface="Open Sauce Bold"/>
                <a:cs typeface="Open Sauce Bold"/>
                <a:sym typeface="Open Sauce Bold"/>
              </a:rPr>
              <a:t>i</a:t>
            </a:r>
            <a:r>
              <a:rPr lang="en-US" sz="1813" b="1" dirty="0">
                <a:solidFill>
                  <a:srgbClr val="000000"/>
                </a:solidFill>
                <a:latin typeface="Open Sauce Bold"/>
                <a:ea typeface="Open Sauce Bold"/>
                <a:cs typeface="Open Sauce Bold"/>
                <a:sym typeface="Open Sauce Bold"/>
              </a:rPr>
              <a:t> </a:t>
            </a:r>
            <a:r>
              <a:rPr lang="en-US" sz="1813" b="1" dirty="0" err="1">
                <a:solidFill>
                  <a:srgbClr val="000000"/>
                </a:solidFill>
                <a:latin typeface="Open Sauce Bold"/>
                <a:ea typeface="Open Sauce Bold"/>
                <a:cs typeface="Open Sauce Bold"/>
                <a:sym typeface="Open Sauce Bold"/>
              </a:rPr>
              <a:t>dzienne</a:t>
            </a:r>
            <a:r>
              <a:rPr lang="pl-PL" sz="1813" b="1" dirty="0">
                <a:solidFill>
                  <a:srgbClr val="000000"/>
                </a:solidFill>
                <a:latin typeface="Open Sauce Bold"/>
                <a:ea typeface="Open Sauce Bold"/>
                <a:cs typeface="Open Sauce Bold"/>
                <a:sym typeface="Open Sauce Bold"/>
              </a:rPr>
              <a:t>.</a:t>
            </a:r>
            <a:endParaRPr lang="en-US" sz="1813" b="1" dirty="0">
              <a:solidFill>
                <a:srgbClr val="000000"/>
              </a:solidFill>
              <a:latin typeface="Open Sauce Bold"/>
              <a:ea typeface="Open Sauce Bold"/>
              <a:cs typeface="Open Sauce Bold"/>
              <a:sym typeface="Open Sauce Bold"/>
            </a:endParaRPr>
          </a:p>
        </p:txBody>
      </p:sp>
      <p:sp>
        <p:nvSpPr>
          <p:cNvPr id="4" name="Freeform 4">
            <a:extLst>
              <a:ext uri="{C183D7F6-B498-43B3-948B-1728B52AA6E4}">
                <adec:decorative xmlns:adec="http://schemas.microsoft.com/office/drawing/2017/decorative" val="1"/>
              </a:ext>
            </a:extLst>
          </p:cNvPr>
          <p:cNvSpPr/>
          <p:nvPr/>
        </p:nvSpPr>
        <p:spPr>
          <a:xfrm>
            <a:off x="14778644" y="-832829"/>
            <a:ext cx="1567935" cy="13038508"/>
          </a:xfrm>
          <a:custGeom>
            <a:avLst/>
            <a:gdLst/>
            <a:ahLst/>
            <a:cxnLst/>
            <a:rect l="l" t="t" r="r" b="b"/>
            <a:pathLst>
              <a:path w="412954" h="3434010">
                <a:moveTo>
                  <a:pt x="0" y="0"/>
                </a:moveTo>
                <a:lnTo>
                  <a:pt x="412954" y="0"/>
                </a:lnTo>
                <a:lnTo>
                  <a:pt x="412954"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a:off x="1028700" y="5686425"/>
            <a:ext cx="14827237" cy="3789049"/>
          </a:xfrm>
          <a:custGeom>
            <a:avLst/>
            <a:gdLst/>
            <a:ahLst/>
            <a:cxnLst/>
            <a:rect l="l" t="t" r="r" b="b"/>
            <a:pathLst>
              <a:path w="3905116" h="997939">
                <a:moveTo>
                  <a:pt x="26107" y="0"/>
                </a:moveTo>
                <a:lnTo>
                  <a:pt x="3879009" y="0"/>
                </a:lnTo>
                <a:cubicBezTo>
                  <a:pt x="3893427" y="0"/>
                  <a:pt x="3905116" y="11689"/>
                  <a:pt x="3905116" y="26107"/>
                </a:cubicBezTo>
                <a:lnTo>
                  <a:pt x="3905116" y="971832"/>
                </a:lnTo>
                <a:cubicBezTo>
                  <a:pt x="3905116" y="986250"/>
                  <a:pt x="3893427" y="997939"/>
                  <a:pt x="3879009" y="997939"/>
                </a:cubicBezTo>
                <a:lnTo>
                  <a:pt x="26107" y="997939"/>
                </a:lnTo>
                <a:cubicBezTo>
                  <a:pt x="11689" y="997939"/>
                  <a:pt x="0" y="986250"/>
                  <a:pt x="0" y="971832"/>
                </a:cubicBezTo>
                <a:lnTo>
                  <a:pt x="0" y="26107"/>
                </a:lnTo>
                <a:cubicBezTo>
                  <a:pt x="0" y="11689"/>
                  <a:pt x="11689" y="0"/>
                  <a:pt x="26107"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14" name="TextBox 14"/>
          <p:cNvSpPr txBox="1"/>
          <p:nvPr/>
        </p:nvSpPr>
        <p:spPr>
          <a:xfrm>
            <a:off x="1302273" y="5868248"/>
            <a:ext cx="14260338" cy="2913690"/>
          </a:xfrm>
          <a:prstGeom prst="rect">
            <a:avLst/>
          </a:prstGeom>
        </p:spPr>
        <p:txBody>
          <a:bodyPr lIns="0" tIns="0" rIns="0" bIns="0" rtlCol="0" anchor="t">
            <a:spAutoFit/>
          </a:bodyPr>
          <a:lstStyle/>
          <a:p>
            <a:pPr algn="l">
              <a:lnSpc>
                <a:spcPts val="5581"/>
              </a:lnSpc>
            </a:pPr>
            <a:r>
              <a:rPr lang="en-US" sz="2232" b="1" dirty="0" err="1">
                <a:solidFill>
                  <a:srgbClr val="FFFFFF"/>
                </a:solidFill>
                <a:latin typeface="Open Sauce Bold"/>
                <a:ea typeface="Open Sauce Bold"/>
                <a:cs typeface="Open Sauce Bold"/>
                <a:sym typeface="Open Sauce Bold"/>
              </a:rPr>
              <a:t>Ryzyko</a:t>
            </a:r>
            <a:r>
              <a:rPr lang="en-US" sz="2232" b="1" dirty="0">
                <a:solidFill>
                  <a:srgbClr val="FFFFFF"/>
                </a:solidFill>
                <a:latin typeface="Open Sauce Bold"/>
                <a:ea typeface="Open Sauce Bold"/>
                <a:cs typeface="Open Sauce Bold"/>
                <a:sym typeface="Open Sauce Bold"/>
              </a:rPr>
              <a:t> </a:t>
            </a:r>
            <a:r>
              <a:rPr lang="en-US" sz="2232" b="1" dirty="0" err="1">
                <a:solidFill>
                  <a:srgbClr val="FFFFFF"/>
                </a:solidFill>
                <a:latin typeface="Open Sauce Bold"/>
                <a:ea typeface="Open Sauce Bold"/>
                <a:cs typeface="Open Sauce Bold"/>
                <a:sym typeface="Open Sauce Bold"/>
              </a:rPr>
              <a:t>narastania</a:t>
            </a:r>
            <a:r>
              <a:rPr lang="en-US" sz="2232" b="1" dirty="0">
                <a:solidFill>
                  <a:srgbClr val="FFFFFF"/>
                </a:solidFill>
                <a:latin typeface="Open Sauce Bold"/>
                <a:ea typeface="Open Sauce Bold"/>
                <a:cs typeface="Open Sauce Bold"/>
                <a:sym typeface="Open Sauce Bold"/>
              </a:rPr>
              <a:t> </a:t>
            </a:r>
            <a:r>
              <a:rPr lang="en-US" sz="2232" b="1" dirty="0" err="1">
                <a:solidFill>
                  <a:srgbClr val="FFFFFF"/>
                </a:solidFill>
                <a:latin typeface="Open Sauce Bold"/>
                <a:ea typeface="Open Sauce Bold"/>
                <a:cs typeface="Open Sauce Bold"/>
                <a:sym typeface="Open Sauce Bold"/>
              </a:rPr>
              <a:t>nierówności</a:t>
            </a:r>
            <a:r>
              <a:rPr lang="en-US" sz="2232" b="1" dirty="0">
                <a:solidFill>
                  <a:srgbClr val="FFFFFF"/>
                </a:solidFill>
                <a:latin typeface="Open Sauce Bold"/>
                <a:ea typeface="Open Sauce Bold"/>
                <a:cs typeface="Open Sauce Bold"/>
                <a:sym typeface="Open Sauce Bold"/>
              </a:rPr>
              <a:t> </a:t>
            </a:r>
            <a:r>
              <a:rPr lang="en-US" sz="2232" b="1" dirty="0" err="1">
                <a:solidFill>
                  <a:srgbClr val="FFFFFF"/>
                </a:solidFill>
                <a:latin typeface="Open Sauce Bold"/>
                <a:ea typeface="Open Sauce Bold"/>
                <a:cs typeface="Open Sauce Bold"/>
                <a:sym typeface="Open Sauce Bold"/>
              </a:rPr>
              <a:t>terytorialnych</a:t>
            </a:r>
            <a:endParaRPr lang="en-US" sz="2232" b="1" dirty="0">
              <a:solidFill>
                <a:srgbClr val="FFFFFF"/>
              </a:solidFill>
              <a:latin typeface="Open Sauce Bold"/>
              <a:ea typeface="Open Sauce Bold"/>
              <a:cs typeface="Open Sauce Bold"/>
              <a:sym typeface="Open Sauce Bold"/>
            </a:endParaRPr>
          </a:p>
          <a:p>
            <a:pPr algn="l">
              <a:lnSpc>
                <a:spcPts val="3668"/>
              </a:lnSpc>
            </a:pPr>
            <a:r>
              <a:rPr lang="en-US" sz="2132" dirty="0" err="1">
                <a:solidFill>
                  <a:srgbClr val="FFFFFF"/>
                </a:solidFill>
                <a:latin typeface="Open Sauce"/>
                <a:ea typeface="Open Sauce"/>
                <a:cs typeface="Open Sauce"/>
                <a:sym typeface="Open Sauce"/>
              </a:rPr>
              <a:t>Potrzeby</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opiekuńcze</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rosną</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szybciej</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niż</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oferta</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usług</a:t>
            </a:r>
            <a:r>
              <a:rPr lang="en-US" sz="2132" dirty="0">
                <a:solidFill>
                  <a:srgbClr val="FFFFFF"/>
                </a:solidFill>
                <a:latin typeface="Open Sauce"/>
                <a:ea typeface="Open Sauce"/>
                <a:cs typeface="Open Sauce"/>
                <a:sym typeface="Open Sauce"/>
              </a:rPr>
              <a:t> w </a:t>
            </a:r>
            <a:r>
              <a:rPr lang="en-US" sz="2132" dirty="0" err="1">
                <a:solidFill>
                  <a:srgbClr val="FFFFFF"/>
                </a:solidFill>
                <a:latin typeface="Open Sauce"/>
                <a:ea typeface="Open Sauce"/>
                <a:cs typeface="Open Sauce"/>
                <a:sym typeface="Open Sauce"/>
              </a:rPr>
              <a:t>części</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powiatów</a:t>
            </a:r>
            <a:r>
              <a:rPr lang="en-US" sz="2132" dirty="0">
                <a:solidFill>
                  <a:srgbClr val="FFFFFF"/>
                </a:solidFill>
                <a:latin typeface="Open Sauce"/>
                <a:ea typeface="Open Sauce"/>
                <a:cs typeface="Open Sauce"/>
                <a:sym typeface="Open Sauce"/>
              </a:rPr>
              <a:t>.</a:t>
            </a:r>
          </a:p>
          <a:p>
            <a:pPr marL="417279" lvl="1" indent="-208640" algn="l">
              <a:lnSpc>
                <a:spcPts val="4831"/>
              </a:lnSpc>
              <a:buFont typeface="Arial"/>
              <a:buChar char="•"/>
            </a:pPr>
            <a:r>
              <a:rPr lang="en-US" sz="1932" dirty="0">
                <a:solidFill>
                  <a:srgbClr val="FFFFFF"/>
                </a:solidFill>
                <a:latin typeface="Open Sauce"/>
                <a:ea typeface="Open Sauce"/>
                <a:cs typeface="Open Sauce"/>
                <a:sym typeface="Open Sauce"/>
              </a:rPr>
              <a:t>W </a:t>
            </a:r>
            <a:r>
              <a:rPr lang="en-US" sz="1932" dirty="0" err="1">
                <a:solidFill>
                  <a:srgbClr val="FFFFFF"/>
                </a:solidFill>
                <a:latin typeface="Open Sauce"/>
                <a:ea typeface="Open Sauce"/>
                <a:cs typeface="Open Sauce"/>
                <a:sym typeface="Open Sauce"/>
              </a:rPr>
              <a:t>powiatach</a:t>
            </a:r>
            <a:r>
              <a:rPr lang="en-US" sz="1932" dirty="0">
                <a:solidFill>
                  <a:srgbClr val="FFFFFF"/>
                </a:solidFill>
                <a:latin typeface="Open Sauce"/>
                <a:ea typeface="Open Sauce"/>
                <a:cs typeface="Open Sauce"/>
                <a:sym typeface="Open Sauce"/>
              </a:rPr>
              <a:t> o </a:t>
            </a:r>
            <a:r>
              <a:rPr lang="en-US" sz="1932" dirty="0" err="1">
                <a:solidFill>
                  <a:srgbClr val="FFFFFF"/>
                </a:solidFill>
                <a:latin typeface="Open Sauce"/>
                <a:ea typeface="Open Sauce"/>
                <a:cs typeface="Open Sauce"/>
                <a:sym typeface="Open Sauce"/>
              </a:rPr>
              <a:t>wysokim</a:t>
            </a:r>
            <a:r>
              <a:rPr lang="en-US" sz="1932" dirty="0">
                <a:solidFill>
                  <a:srgbClr val="FFFFFF"/>
                </a:solidFill>
                <a:latin typeface="Open Sauce"/>
                <a:ea typeface="Open Sauce"/>
                <a:cs typeface="Open Sauce"/>
                <a:sym typeface="Open Sauce"/>
              </a:rPr>
              <a:t> </a:t>
            </a:r>
            <a:r>
              <a:rPr lang="en-US" sz="1932" dirty="0" err="1">
                <a:solidFill>
                  <a:srgbClr val="FFFFFF"/>
                </a:solidFill>
                <a:latin typeface="Open Sauce"/>
                <a:ea typeface="Open Sauce"/>
                <a:cs typeface="Open Sauce"/>
                <a:sym typeface="Open Sauce"/>
              </a:rPr>
              <a:t>wskaźniku</a:t>
            </a:r>
            <a:r>
              <a:rPr lang="en-US" sz="1932" dirty="0">
                <a:solidFill>
                  <a:srgbClr val="FFFFFF"/>
                </a:solidFill>
                <a:latin typeface="Open Sauce"/>
                <a:ea typeface="Open Sauce"/>
                <a:cs typeface="Open Sauce"/>
                <a:sym typeface="Open Sauce"/>
              </a:rPr>
              <a:t> </a:t>
            </a:r>
            <a:r>
              <a:rPr lang="en-US" sz="1932" dirty="0" err="1">
                <a:solidFill>
                  <a:srgbClr val="FFFFFF"/>
                </a:solidFill>
                <a:latin typeface="Open Sauce"/>
                <a:ea typeface="Open Sauce"/>
                <a:cs typeface="Open Sauce"/>
                <a:sym typeface="Open Sauce"/>
              </a:rPr>
              <a:t>starości</a:t>
            </a:r>
            <a:r>
              <a:rPr lang="en-US" sz="1932" dirty="0">
                <a:solidFill>
                  <a:srgbClr val="FFFFFF"/>
                </a:solidFill>
                <a:latin typeface="Open Sauce"/>
                <a:ea typeface="Open Sauce"/>
                <a:cs typeface="Open Sauce"/>
                <a:sym typeface="Open Sauce"/>
              </a:rPr>
              <a:t>, m.in. </a:t>
            </a:r>
            <a:r>
              <a:rPr lang="en-US" sz="1932" b="1" dirty="0" err="1">
                <a:solidFill>
                  <a:srgbClr val="FFFFFF"/>
                </a:solidFill>
                <a:latin typeface="Open Sauce Bold"/>
                <a:ea typeface="Open Sauce Bold"/>
                <a:cs typeface="Open Sauce Bold"/>
                <a:sym typeface="Open Sauce Bold"/>
              </a:rPr>
              <a:t>hajnowskim</a:t>
            </a:r>
            <a:r>
              <a:rPr lang="en-US" sz="1932" dirty="0">
                <a:solidFill>
                  <a:srgbClr val="FFFFFF"/>
                </a:solidFill>
                <a:latin typeface="Open Sauce"/>
                <a:ea typeface="Open Sauce"/>
                <a:cs typeface="Open Sauce"/>
                <a:sym typeface="Open Sauce"/>
              </a:rPr>
              <a:t>, </a:t>
            </a:r>
            <a:r>
              <a:rPr lang="en-US" sz="1932" dirty="0" err="1">
                <a:solidFill>
                  <a:srgbClr val="FFFFFF"/>
                </a:solidFill>
                <a:latin typeface="Open Sauce"/>
                <a:ea typeface="Open Sauce"/>
                <a:cs typeface="Open Sauce"/>
                <a:sym typeface="Open Sauce"/>
              </a:rPr>
              <a:t>potrzeby</a:t>
            </a:r>
            <a:r>
              <a:rPr lang="en-US" sz="1932" dirty="0">
                <a:solidFill>
                  <a:srgbClr val="FFFFFF"/>
                </a:solidFill>
                <a:latin typeface="Open Sauce"/>
                <a:ea typeface="Open Sauce"/>
                <a:cs typeface="Open Sauce"/>
                <a:sym typeface="Open Sauce"/>
              </a:rPr>
              <a:t> </a:t>
            </a:r>
            <a:r>
              <a:rPr lang="en-US" sz="1932" dirty="0" err="1">
                <a:solidFill>
                  <a:srgbClr val="FFFFFF"/>
                </a:solidFill>
                <a:latin typeface="Open Sauce"/>
                <a:ea typeface="Open Sauce"/>
                <a:cs typeface="Open Sauce"/>
                <a:sym typeface="Open Sauce"/>
              </a:rPr>
              <a:t>narastają</a:t>
            </a:r>
            <a:r>
              <a:rPr lang="en-US" sz="1932" dirty="0">
                <a:solidFill>
                  <a:srgbClr val="FFFFFF"/>
                </a:solidFill>
                <a:latin typeface="Open Sauce"/>
                <a:ea typeface="Open Sauce"/>
                <a:cs typeface="Open Sauce"/>
                <a:sym typeface="Open Sauce"/>
              </a:rPr>
              <a:t> </a:t>
            </a:r>
            <a:r>
              <a:rPr lang="en-US" sz="1932" dirty="0" err="1">
                <a:solidFill>
                  <a:srgbClr val="FFFFFF"/>
                </a:solidFill>
                <a:latin typeface="Open Sauce"/>
                <a:ea typeface="Open Sauce"/>
                <a:cs typeface="Open Sauce"/>
                <a:sym typeface="Open Sauce"/>
              </a:rPr>
              <a:t>szybciej</a:t>
            </a:r>
            <a:r>
              <a:rPr lang="en-US" sz="1932" dirty="0">
                <a:solidFill>
                  <a:srgbClr val="FFFFFF"/>
                </a:solidFill>
                <a:latin typeface="Open Sauce"/>
                <a:ea typeface="Open Sauce"/>
                <a:cs typeface="Open Sauce"/>
                <a:sym typeface="Open Sauce"/>
              </a:rPr>
              <a:t> </a:t>
            </a:r>
            <a:r>
              <a:rPr lang="en-US" sz="1932" dirty="0" err="1">
                <a:solidFill>
                  <a:srgbClr val="FFFFFF"/>
                </a:solidFill>
                <a:latin typeface="Open Sauce"/>
                <a:ea typeface="Open Sauce"/>
                <a:cs typeface="Open Sauce"/>
                <a:sym typeface="Open Sauce"/>
              </a:rPr>
              <a:t>niż</a:t>
            </a:r>
            <a:r>
              <a:rPr lang="en-US" sz="1932" dirty="0">
                <a:solidFill>
                  <a:srgbClr val="FFFFFF"/>
                </a:solidFill>
                <a:latin typeface="Open Sauce"/>
                <a:ea typeface="Open Sauce"/>
                <a:cs typeface="Open Sauce"/>
                <a:sym typeface="Open Sauce"/>
              </a:rPr>
              <a:t> </a:t>
            </a:r>
            <a:r>
              <a:rPr lang="en-US" sz="1932" dirty="0" err="1">
                <a:solidFill>
                  <a:srgbClr val="FFFFFF"/>
                </a:solidFill>
                <a:latin typeface="Open Sauce"/>
                <a:ea typeface="Open Sauce"/>
                <a:cs typeface="Open Sauce"/>
                <a:sym typeface="Open Sauce"/>
              </a:rPr>
              <a:t>dostępność</a:t>
            </a:r>
            <a:r>
              <a:rPr lang="en-US" sz="1932" dirty="0">
                <a:solidFill>
                  <a:srgbClr val="FFFFFF"/>
                </a:solidFill>
                <a:latin typeface="Open Sauce"/>
                <a:ea typeface="Open Sauce"/>
                <a:cs typeface="Open Sauce"/>
                <a:sym typeface="Open Sauce"/>
              </a:rPr>
              <a:t> </a:t>
            </a:r>
            <a:r>
              <a:rPr lang="en-US" sz="1932" dirty="0" err="1">
                <a:solidFill>
                  <a:srgbClr val="FFFFFF"/>
                </a:solidFill>
                <a:latin typeface="Open Sauce"/>
                <a:ea typeface="Open Sauce"/>
                <a:cs typeface="Open Sauce"/>
                <a:sym typeface="Open Sauce"/>
              </a:rPr>
              <a:t>usług</a:t>
            </a:r>
            <a:r>
              <a:rPr lang="en-US" sz="1932" dirty="0">
                <a:solidFill>
                  <a:srgbClr val="FFFFFF"/>
                </a:solidFill>
                <a:latin typeface="Open Sauce"/>
                <a:ea typeface="Open Sauce"/>
                <a:cs typeface="Open Sauce"/>
                <a:sym typeface="Open Sauce"/>
              </a:rPr>
              <a:t>.</a:t>
            </a:r>
          </a:p>
          <a:p>
            <a:pPr marL="417279" lvl="1" indent="-208640" algn="l">
              <a:lnSpc>
                <a:spcPts val="4831"/>
              </a:lnSpc>
              <a:buFont typeface="Arial"/>
              <a:buChar char="•"/>
            </a:pPr>
            <a:r>
              <a:rPr lang="en-US" sz="1932" dirty="0" err="1">
                <a:solidFill>
                  <a:srgbClr val="FFFFFF"/>
                </a:solidFill>
                <a:latin typeface="Open Sauce"/>
                <a:ea typeface="Open Sauce"/>
                <a:cs typeface="Open Sauce"/>
                <a:sym typeface="Open Sauce"/>
              </a:rPr>
              <a:t>Dotyczy</a:t>
            </a:r>
            <a:r>
              <a:rPr lang="en-US" sz="1932" dirty="0">
                <a:solidFill>
                  <a:srgbClr val="FFFFFF"/>
                </a:solidFill>
                <a:latin typeface="Open Sauce"/>
                <a:ea typeface="Open Sauce"/>
                <a:cs typeface="Open Sauce"/>
                <a:sym typeface="Open Sauce"/>
              </a:rPr>
              <a:t> to </a:t>
            </a:r>
            <a:r>
              <a:rPr lang="en-US" sz="1932" dirty="0" err="1">
                <a:solidFill>
                  <a:srgbClr val="FFFFFF"/>
                </a:solidFill>
                <a:latin typeface="Open Sauce"/>
                <a:ea typeface="Open Sauce"/>
                <a:cs typeface="Open Sauce"/>
                <a:sym typeface="Open Sauce"/>
              </a:rPr>
              <a:t>zwłaszcza</a:t>
            </a:r>
            <a:r>
              <a:rPr lang="en-US" sz="1932" dirty="0">
                <a:solidFill>
                  <a:srgbClr val="FFFFFF"/>
                </a:solidFill>
                <a:latin typeface="Open Sauce"/>
                <a:ea typeface="Open Sauce"/>
                <a:cs typeface="Open Sauce"/>
                <a:sym typeface="Open Sauce"/>
              </a:rPr>
              <a:t> </a:t>
            </a:r>
            <a:r>
              <a:rPr lang="en-US" sz="1932" b="1" dirty="0">
                <a:solidFill>
                  <a:srgbClr val="FFFFFF"/>
                </a:solidFill>
                <a:latin typeface="Open Sauce Bold"/>
                <a:ea typeface="Open Sauce Bold"/>
                <a:cs typeface="Open Sauce Bold"/>
                <a:sym typeface="Open Sauce Bold"/>
              </a:rPr>
              <a:t>form </a:t>
            </a:r>
            <a:r>
              <a:rPr lang="en-US" sz="1932" b="1" dirty="0" err="1">
                <a:solidFill>
                  <a:srgbClr val="FFFFFF"/>
                </a:solidFill>
                <a:latin typeface="Open Sauce Bold"/>
                <a:ea typeface="Open Sauce Bold"/>
                <a:cs typeface="Open Sauce Bold"/>
                <a:sym typeface="Open Sauce Bold"/>
              </a:rPr>
              <a:t>dziennych</a:t>
            </a:r>
            <a:r>
              <a:rPr lang="en-US" sz="1932" b="1" dirty="0">
                <a:solidFill>
                  <a:srgbClr val="FFFFFF"/>
                </a:solidFill>
                <a:latin typeface="Open Sauce Bold"/>
                <a:ea typeface="Open Sauce Bold"/>
                <a:cs typeface="Open Sauce Bold"/>
                <a:sym typeface="Open Sauce Bold"/>
              </a:rPr>
              <a:t> </a:t>
            </a:r>
            <a:r>
              <a:rPr lang="en-US" sz="1932" b="1" dirty="0" err="1">
                <a:solidFill>
                  <a:srgbClr val="FFFFFF"/>
                </a:solidFill>
                <a:latin typeface="Open Sauce Bold"/>
                <a:ea typeface="Open Sauce Bold"/>
                <a:cs typeface="Open Sauce Bold"/>
                <a:sym typeface="Open Sauce Bold"/>
              </a:rPr>
              <a:t>i</a:t>
            </a:r>
            <a:r>
              <a:rPr lang="en-US" sz="1932" b="1" dirty="0">
                <a:solidFill>
                  <a:srgbClr val="FFFFFF"/>
                </a:solidFill>
                <a:latin typeface="Open Sauce Bold"/>
                <a:ea typeface="Open Sauce Bold"/>
                <a:cs typeface="Open Sauce Bold"/>
                <a:sym typeface="Open Sauce Bold"/>
              </a:rPr>
              <a:t> </a:t>
            </a:r>
            <a:r>
              <a:rPr lang="en-US" sz="1932" b="1" dirty="0" err="1">
                <a:solidFill>
                  <a:srgbClr val="FFFFFF"/>
                </a:solidFill>
                <a:latin typeface="Open Sauce Bold"/>
                <a:ea typeface="Open Sauce Bold"/>
                <a:cs typeface="Open Sauce Bold"/>
                <a:sym typeface="Open Sauce Bold"/>
              </a:rPr>
              <a:t>specjalistycznych</a:t>
            </a:r>
            <a:r>
              <a:rPr lang="en-US" sz="1932" dirty="0">
                <a:solidFill>
                  <a:srgbClr val="FFFFFF"/>
                </a:solidFill>
                <a:latin typeface="Open Sauce"/>
                <a:ea typeface="Open Sauce"/>
                <a:cs typeface="Open Sauce"/>
                <a:sym typeface="Open Sauce"/>
              </a:rPr>
              <a:t>.</a:t>
            </a:r>
          </a:p>
          <a:p>
            <a:pPr marL="417279" lvl="1" indent="-208640" algn="l">
              <a:lnSpc>
                <a:spcPts val="4831"/>
              </a:lnSpc>
              <a:buFont typeface="Arial"/>
              <a:buChar char="•"/>
            </a:pPr>
            <a:r>
              <a:rPr lang="en-US" sz="1932" dirty="0">
                <a:solidFill>
                  <a:srgbClr val="FFFFFF"/>
                </a:solidFill>
                <a:latin typeface="Open Sauce"/>
                <a:ea typeface="Open Sauce"/>
                <a:cs typeface="Open Sauce"/>
                <a:sym typeface="Open Sauce"/>
              </a:rPr>
              <a:t>Brak </a:t>
            </a:r>
            <a:r>
              <a:rPr lang="en-US" sz="1932" dirty="0" err="1">
                <a:solidFill>
                  <a:srgbClr val="FFFFFF"/>
                </a:solidFill>
                <a:latin typeface="Open Sauce"/>
                <a:ea typeface="Open Sauce"/>
                <a:cs typeface="Open Sauce"/>
                <a:sym typeface="Open Sauce"/>
              </a:rPr>
              <a:t>wyrównania</a:t>
            </a:r>
            <a:r>
              <a:rPr lang="en-US" sz="1932" dirty="0">
                <a:solidFill>
                  <a:srgbClr val="FFFFFF"/>
                </a:solidFill>
                <a:latin typeface="Open Sauce"/>
                <a:ea typeface="Open Sauce"/>
                <a:cs typeface="Open Sauce"/>
                <a:sym typeface="Open Sauce"/>
              </a:rPr>
              <a:t> </a:t>
            </a:r>
            <a:r>
              <a:rPr lang="en-US" sz="1932" dirty="0" err="1">
                <a:solidFill>
                  <a:srgbClr val="FFFFFF"/>
                </a:solidFill>
                <a:latin typeface="Open Sauce"/>
                <a:ea typeface="Open Sauce"/>
                <a:cs typeface="Open Sauce"/>
                <a:sym typeface="Open Sauce"/>
              </a:rPr>
              <a:t>oferty</a:t>
            </a:r>
            <a:r>
              <a:rPr lang="en-US" sz="1932" dirty="0">
                <a:solidFill>
                  <a:srgbClr val="FFFFFF"/>
                </a:solidFill>
                <a:latin typeface="Open Sauce"/>
                <a:ea typeface="Open Sauce"/>
                <a:cs typeface="Open Sauce"/>
                <a:sym typeface="Open Sauce"/>
              </a:rPr>
              <a:t> </a:t>
            </a:r>
            <a:r>
              <a:rPr lang="en-US" sz="1932" dirty="0" err="1">
                <a:solidFill>
                  <a:srgbClr val="FFFFFF"/>
                </a:solidFill>
                <a:latin typeface="Open Sauce"/>
                <a:ea typeface="Open Sauce"/>
                <a:cs typeface="Open Sauce"/>
                <a:sym typeface="Open Sauce"/>
              </a:rPr>
              <a:t>zwiększa</a:t>
            </a:r>
            <a:r>
              <a:rPr lang="en-US" sz="1932" dirty="0">
                <a:solidFill>
                  <a:srgbClr val="FFFFFF"/>
                </a:solidFill>
                <a:latin typeface="Open Sauce"/>
                <a:ea typeface="Open Sauce"/>
                <a:cs typeface="Open Sauce"/>
                <a:sym typeface="Open Sauce"/>
              </a:rPr>
              <a:t> </a:t>
            </a:r>
            <a:r>
              <a:rPr lang="en-US" sz="1932" dirty="0" err="1">
                <a:solidFill>
                  <a:srgbClr val="FFFFFF"/>
                </a:solidFill>
                <a:latin typeface="Open Sauce"/>
                <a:ea typeface="Open Sauce"/>
                <a:cs typeface="Open Sauce"/>
                <a:sym typeface="Open Sauce"/>
              </a:rPr>
              <a:t>ryzyko</a:t>
            </a:r>
            <a:r>
              <a:rPr lang="en-US" sz="1932" dirty="0">
                <a:solidFill>
                  <a:srgbClr val="FFFFFF"/>
                </a:solidFill>
                <a:latin typeface="Open Sauce"/>
                <a:ea typeface="Open Sauce"/>
                <a:cs typeface="Open Sauce"/>
                <a:sym typeface="Open Sauce"/>
              </a:rPr>
              <a:t> </a:t>
            </a:r>
            <a:r>
              <a:rPr lang="en-US" sz="1932" dirty="0" err="1">
                <a:solidFill>
                  <a:srgbClr val="FFFFFF"/>
                </a:solidFill>
                <a:latin typeface="Open Sauce"/>
                <a:ea typeface="Open Sauce"/>
                <a:cs typeface="Open Sauce"/>
                <a:sym typeface="Open Sauce"/>
              </a:rPr>
              <a:t>pogłębiania</a:t>
            </a:r>
            <a:r>
              <a:rPr lang="en-US" sz="1932" dirty="0">
                <a:solidFill>
                  <a:srgbClr val="FFFFFF"/>
                </a:solidFill>
                <a:latin typeface="Open Sauce"/>
                <a:ea typeface="Open Sauce"/>
                <a:cs typeface="Open Sauce"/>
                <a:sym typeface="Open Sauce"/>
              </a:rPr>
              <a:t> </a:t>
            </a:r>
            <a:r>
              <a:rPr lang="en-US" sz="1932" dirty="0" err="1">
                <a:solidFill>
                  <a:srgbClr val="FFFFFF"/>
                </a:solidFill>
                <a:latin typeface="Open Sauce"/>
                <a:ea typeface="Open Sauce"/>
                <a:cs typeface="Open Sauce"/>
                <a:sym typeface="Open Sauce"/>
              </a:rPr>
              <a:t>nierówności</a:t>
            </a:r>
            <a:r>
              <a:rPr lang="en-US" sz="1932" dirty="0">
                <a:solidFill>
                  <a:srgbClr val="FFFFFF"/>
                </a:solidFill>
                <a:latin typeface="Open Sauce"/>
                <a:ea typeface="Open Sauce"/>
                <a:cs typeface="Open Sauce"/>
                <a:sym typeface="Open Sauce"/>
              </a:rPr>
              <a:t> w </a:t>
            </a:r>
            <a:r>
              <a:rPr lang="en-US" sz="1932" dirty="0" err="1">
                <a:solidFill>
                  <a:srgbClr val="FFFFFF"/>
                </a:solidFill>
                <a:latin typeface="Open Sauce"/>
                <a:ea typeface="Open Sauce"/>
                <a:cs typeface="Open Sauce"/>
                <a:sym typeface="Open Sauce"/>
              </a:rPr>
              <a:t>perspektywie</a:t>
            </a:r>
            <a:r>
              <a:rPr lang="en-US" sz="1932" dirty="0">
                <a:solidFill>
                  <a:srgbClr val="FFFFFF"/>
                </a:solidFill>
                <a:latin typeface="Open Sauce"/>
                <a:ea typeface="Open Sauce"/>
                <a:cs typeface="Open Sauce"/>
                <a:sym typeface="Open Sauce"/>
              </a:rPr>
              <a:t> </a:t>
            </a:r>
            <a:r>
              <a:rPr lang="en-US" sz="1932" b="1" dirty="0">
                <a:solidFill>
                  <a:srgbClr val="FFFFFF"/>
                </a:solidFill>
                <a:latin typeface="Open Sauce Bold"/>
                <a:ea typeface="Open Sauce Bold"/>
                <a:cs typeface="Open Sauce Bold"/>
                <a:sym typeface="Open Sauce Bold"/>
              </a:rPr>
              <a:t>10–20 lat</a:t>
            </a:r>
            <a:r>
              <a:rPr lang="en-US" sz="1932" dirty="0">
                <a:solidFill>
                  <a:srgbClr val="FFFFFF"/>
                </a:solidFill>
                <a:latin typeface="Open Sauce"/>
                <a:ea typeface="Open Sauce"/>
                <a:cs typeface="Open Sauce"/>
                <a:sym typeface="Open Sauce"/>
              </a:rPr>
              <a:t>.</a:t>
            </a:r>
          </a:p>
        </p:txBody>
      </p:sp>
      <p:sp>
        <p:nvSpPr>
          <p:cNvPr id="11" name="Freeform 11" descr="Młoda opiekunka w jasnoniebieskim mundurku uśmiecha się i wita z siedzącą seniorką, podając jej rękę. W tle widoczne jest czyste i jasne wnętrze pokoju mieszkalnego"/>
          <p:cNvSpPr/>
          <p:nvPr/>
        </p:nvSpPr>
        <p:spPr>
          <a:xfrm>
            <a:off x="14036534" y="1339949"/>
            <a:ext cx="3044798" cy="3044798"/>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2"/>
            <a:stretch>
              <a:fillRect l="-24906" r="-24906"/>
            </a:stretch>
          </a:blipFill>
        </p:spPr>
        <p:txBody>
          <a:bodyPr/>
          <a:lstStyle/>
          <a:p>
            <a:endParaRPr lang="pl-PL"/>
          </a:p>
        </p:txBody>
      </p:sp>
      <p:sp>
        <p:nvSpPr>
          <p:cNvPr id="2" name="Freeform 2">
            <a:extLst>
              <a:ext uri="{C183D7F6-B498-43B3-948B-1728B52AA6E4}">
                <adec:decorative xmlns:adec="http://schemas.microsoft.com/office/drawing/2017/decorative" val="1"/>
              </a:ext>
            </a:extLst>
          </p:cNvPr>
          <p:cNvSpPr/>
          <p:nvPr/>
        </p:nvSpPr>
        <p:spPr>
          <a:xfrm>
            <a:off x="0" y="6530713"/>
            <a:ext cx="20881051" cy="5455174"/>
          </a:xfrm>
          <a:custGeom>
            <a:avLst/>
            <a:gdLst/>
            <a:ahLst/>
            <a:cxnLst/>
            <a:rect l="l" t="t" r="r" b="b"/>
            <a:pathLst>
              <a:path w="20881051" h="5455174">
                <a:moveTo>
                  <a:pt x="0" y="0"/>
                </a:moveTo>
                <a:lnTo>
                  <a:pt x="20881051" y="0"/>
                </a:lnTo>
                <a:lnTo>
                  <a:pt x="20881051" y="5455174"/>
                </a:lnTo>
                <a:lnTo>
                  <a:pt x="0" y="5455174"/>
                </a:lnTo>
                <a:lnTo>
                  <a:pt x="0" y="0"/>
                </a:lnTo>
                <a:close/>
              </a:path>
            </a:pathLst>
          </a:custGeom>
          <a:blipFill>
            <a:blip r:embed="rId3">
              <a:alphaModFix amt="4000"/>
              <a:extLst>
                <a:ext uri="{96DAC541-7B7A-43D3-8B79-37D633B846F1}">
                  <asvg:svgBlip xmlns:asvg="http://schemas.microsoft.com/office/drawing/2016/SVG/main" r:embed="rId4"/>
                </a:ext>
              </a:extLst>
            </a:blip>
            <a:stretch>
              <a:fillRect/>
            </a:stretch>
          </a:blipFill>
        </p:spPr>
        <p:txBody>
          <a:bodyPr/>
          <a:lstStyle/>
          <a:p>
            <a:endParaRPr lang="pl-PL"/>
          </a:p>
        </p:txBody>
      </p:sp>
      <p:sp>
        <p:nvSpPr>
          <p:cNvPr id="9" name="Freeform 9">
            <a:extLst>
              <a:ext uri="{C183D7F6-B498-43B3-948B-1728B52AA6E4}">
                <adec:decorative xmlns:adec="http://schemas.microsoft.com/office/drawing/2017/decorative" val="1"/>
              </a:ext>
            </a:extLst>
          </p:cNvPr>
          <p:cNvSpPr/>
          <p:nvPr/>
        </p:nvSpPr>
        <p:spPr>
          <a:xfrm>
            <a:off x="0" y="5976485"/>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a:spLocks noGrp="1"/>
          </p:cNvSpPr>
          <p:nvPr>
            <p:ph type="title" idx="4294967295"/>
          </p:nvPr>
        </p:nvSpPr>
        <p:spPr>
          <a:xfrm>
            <a:off x="5704004" y="1015205"/>
            <a:ext cx="11555296" cy="62333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32"/>
              </a:lnSpc>
              <a:spcBef>
                <a:spcPts val="0"/>
              </a:spcBef>
              <a:spcAft>
                <a:spcPts val="0"/>
              </a:spcAft>
              <a:buClrTx/>
              <a:buSzTx/>
              <a:buFontTx/>
              <a:buNone/>
              <a:tabLst/>
              <a:defRPr/>
            </a:pPr>
            <a:r>
              <a:rPr kumimoji="0" lang="en-US" sz="379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Feminizacja</a:t>
            </a:r>
            <a:r>
              <a:rPr kumimoji="0" lang="en-US" sz="379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9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starości</a:t>
            </a:r>
            <a:r>
              <a:rPr kumimoji="0" lang="en-US" sz="379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9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jako</a:t>
            </a:r>
            <a:r>
              <a:rPr kumimoji="0" lang="en-US" sz="379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9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wyzwanie</a:t>
            </a:r>
            <a:r>
              <a:rPr kumimoji="0" lang="en-US" sz="379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9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systemowe</a:t>
            </a:r>
            <a:endParaRPr kumimoji="0" lang="en-US" sz="379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3" name="TextBox 3"/>
          <p:cNvSpPr txBox="1"/>
          <p:nvPr/>
        </p:nvSpPr>
        <p:spPr>
          <a:xfrm>
            <a:off x="6061889" y="2267355"/>
            <a:ext cx="11693611" cy="4176638"/>
          </a:xfrm>
          <a:prstGeom prst="rect">
            <a:avLst/>
          </a:prstGeom>
        </p:spPr>
        <p:txBody>
          <a:bodyPr lIns="0" tIns="0" rIns="0" bIns="0" rtlCol="0" anchor="t">
            <a:spAutoFit/>
          </a:bodyPr>
          <a:lstStyle/>
          <a:p>
            <a:pPr algn="l">
              <a:lnSpc>
                <a:spcPts val="4409"/>
              </a:lnSpc>
            </a:pPr>
            <a:r>
              <a:rPr lang="en-US" sz="2383">
                <a:solidFill>
                  <a:srgbClr val="000000"/>
                </a:solidFill>
                <a:latin typeface="Open Sauce"/>
                <a:ea typeface="Open Sauce"/>
                <a:cs typeface="Open Sauce"/>
                <a:sym typeface="Open Sauce"/>
              </a:rPr>
              <a:t>Struktura demograficzna zwiększa zapotrzebowanie na wsparcie środowiskowe i mieszkaniowe.</a:t>
            </a:r>
          </a:p>
          <a:p>
            <a:pPr marL="449878" lvl="1" indent="-224939" algn="l">
              <a:lnSpc>
                <a:spcPts val="5209"/>
              </a:lnSpc>
              <a:buFont typeface="Arial"/>
              <a:buChar char="•"/>
            </a:pPr>
            <a:r>
              <a:rPr lang="en-US" sz="2083">
                <a:solidFill>
                  <a:srgbClr val="000000"/>
                </a:solidFill>
                <a:latin typeface="Open Sauce"/>
                <a:ea typeface="Open Sauce"/>
                <a:cs typeface="Open Sauce"/>
                <a:sym typeface="Open Sauce"/>
              </a:rPr>
              <a:t>W starszych grupach wieku wyraźnie przeważają </a:t>
            </a:r>
            <a:r>
              <a:rPr lang="en-US" sz="2083" b="1">
                <a:solidFill>
                  <a:srgbClr val="000000"/>
                </a:solidFill>
                <a:latin typeface="Open Sauce Bold"/>
                <a:ea typeface="Open Sauce Bold"/>
                <a:cs typeface="Open Sauce Bold"/>
                <a:sym typeface="Open Sauce Bold"/>
              </a:rPr>
              <a:t>kobiety</a:t>
            </a:r>
            <a:r>
              <a:rPr lang="en-US" sz="2083">
                <a:solidFill>
                  <a:srgbClr val="000000"/>
                </a:solidFill>
                <a:latin typeface="Open Sauce"/>
                <a:ea typeface="Open Sauce"/>
                <a:cs typeface="Open Sauce"/>
                <a:sym typeface="Open Sauce"/>
              </a:rPr>
              <a:t>.</a:t>
            </a:r>
          </a:p>
          <a:p>
            <a:pPr marL="449878" lvl="1" indent="-224939" algn="l">
              <a:lnSpc>
                <a:spcPts val="5209"/>
              </a:lnSpc>
              <a:buFont typeface="Arial"/>
              <a:buChar char="•"/>
            </a:pPr>
            <a:r>
              <a:rPr lang="en-US" sz="2083">
                <a:solidFill>
                  <a:srgbClr val="000000"/>
                </a:solidFill>
                <a:latin typeface="Open Sauce"/>
                <a:ea typeface="Open Sauce"/>
                <a:cs typeface="Open Sauce"/>
                <a:sym typeface="Open Sauce"/>
              </a:rPr>
              <a:t>Różnice w długości życia sprzyjają </a:t>
            </a:r>
            <a:r>
              <a:rPr lang="en-US" sz="2083" b="1">
                <a:solidFill>
                  <a:srgbClr val="000000"/>
                </a:solidFill>
                <a:latin typeface="Open Sauce Bold"/>
                <a:ea typeface="Open Sauce Bold"/>
                <a:cs typeface="Open Sauce Bold"/>
                <a:sym typeface="Open Sauce Bold"/>
              </a:rPr>
              <a:t>samotnemu zamieszkiwaniu w wieku sędziwym</a:t>
            </a:r>
            <a:r>
              <a:rPr lang="en-US" sz="2083">
                <a:solidFill>
                  <a:srgbClr val="000000"/>
                </a:solidFill>
                <a:latin typeface="Open Sauce"/>
                <a:ea typeface="Open Sauce"/>
                <a:cs typeface="Open Sauce"/>
                <a:sym typeface="Open Sauce"/>
              </a:rPr>
              <a:t>.</a:t>
            </a:r>
          </a:p>
          <a:p>
            <a:pPr marL="449878" lvl="1" indent="-224939" algn="l">
              <a:lnSpc>
                <a:spcPts val="5209"/>
              </a:lnSpc>
              <a:buFont typeface="Arial"/>
              <a:buChar char="•"/>
            </a:pPr>
            <a:r>
              <a:rPr lang="en-US" sz="2083">
                <a:solidFill>
                  <a:srgbClr val="000000"/>
                </a:solidFill>
                <a:latin typeface="Open Sauce"/>
                <a:ea typeface="Open Sauce"/>
                <a:cs typeface="Open Sauce"/>
                <a:sym typeface="Open Sauce"/>
              </a:rPr>
              <a:t>Ograniczona dostępność </a:t>
            </a:r>
            <a:r>
              <a:rPr lang="en-US" sz="2083" b="1">
                <a:solidFill>
                  <a:srgbClr val="000000"/>
                </a:solidFill>
                <a:latin typeface="Open Sauce Bold"/>
                <a:ea typeface="Open Sauce Bold"/>
                <a:cs typeface="Open Sauce Bold"/>
                <a:sym typeface="Open Sauce Bold"/>
              </a:rPr>
              <a:t>teleopieki i mieszkań wspomaganych</a:t>
            </a:r>
            <a:r>
              <a:rPr lang="en-US" sz="2083">
                <a:solidFill>
                  <a:srgbClr val="000000"/>
                </a:solidFill>
                <a:latin typeface="Open Sauce"/>
                <a:ea typeface="Open Sauce"/>
                <a:cs typeface="Open Sauce"/>
                <a:sym typeface="Open Sauce"/>
              </a:rPr>
              <a:t> stanowi potencjalne wąskie gardło systemu.</a:t>
            </a:r>
          </a:p>
          <a:p>
            <a:pPr algn="l">
              <a:lnSpc>
                <a:spcPts val="3337"/>
              </a:lnSpc>
              <a:spcBef>
                <a:spcPct val="0"/>
              </a:spcBef>
            </a:pPr>
            <a:endParaRPr lang="en-US" sz="2083">
              <a:solidFill>
                <a:srgbClr val="000000"/>
              </a:solidFill>
              <a:latin typeface="Open Sauce"/>
              <a:ea typeface="Open Sauce"/>
              <a:cs typeface="Open Sauce"/>
              <a:sym typeface="Open Sauce"/>
            </a:endParaRPr>
          </a:p>
        </p:txBody>
      </p:sp>
      <p:sp>
        <p:nvSpPr>
          <p:cNvPr id="2" name="Freeform 2">
            <a:extLst>
              <a:ext uri="{C183D7F6-B498-43B3-948B-1728B52AA6E4}">
                <adec:decorative xmlns:adec="http://schemas.microsoft.com/office/drawing/2017/decorative" val="1"/>
              </a:ext>
            </a:extLst>
          </p:cNvPr>
          <p:cNvSpPr/>
          <p:nvPr/>
        </p:nvSpPr>
        <p:spPr>
          <a:xfrm rot="197252" flipV="1">
            <a:off x="-6507198" y="-1783999"/>
            <a:ext cx="14887899" cy="5693658"/>
          </a:xfrm>
          <a:custGeom>
            <a:avLst/>
            <a:gdLst/>
            <a:ahLst/>
            <a:cxnLst/>
            <a:rect l="l" t="t" r="r" b="b"/>
            <a:pathLst>
              <a:path w="14887899" h="5693658">
                <a:moveTo>
                  <a:pt x="0" y="5693658"/>
                </a:moveTo>
                <a:lnTo>
                  <a:pt x="14887899" y="5693658"/>
                </a:lnTo>
                <a:lnTo>
                  <a:pt x="14887899" y="0"/>
                </a:lnTo>
                <a:lnTo>
                  <a:pt x="0" y="0"/>
                </a:lnTo>
                <a:lnTo>
                  <a:pt x="0" y="5693658"/>
                </a:lnTo>
                <a:close/>
              </a:path>
            </a:pathLst>
          </a:custGeom>
          <a:blipFill>
            <a:blip r:embed="rId2">
              <a:extLst>
                <a:ext uri="{96DAC541-7B7A-43D3-8B79-37D633B846F1}">
                  <asvg:svgBlip xmlns:asvg="http://schemas.microsoft.com/office/drawing/2016/SVG/main" r:embed="rId3"/>
                </a:ext>
              </a:extLst>
            </a:blip>
            <a:stretch>
              <a:fillRect t="-79322" b="-82160"/>
            </a:stretch>
          </a:blipFill>
        </p:spPr>
        <p:txBody>
          <a:bodyPr/>
          <a:lstStyle/>
          <a:p>
            <a:endParaRPr lang="pl-PL"/>
          </a:p>
        </p:txBody>
      </p:sp>
      <p:sp>
        <p:nvSpPr>
          <p:cNvPr id="4" name="Freeform 4">
            <a:extLst>
              <a:ext uri="{C183D7F6-B498-43B3-948B-1728B52AA6E4}">
                <adec:decorative xmlns:adec="http://schemas.microsoft.com/office/drawing/2017/decorative" val="1"/>
              </a:ext>
            </a:extLst>
          </p:cNvPr>
          <p:cNvSpPr/>
          <p:nvPr/>
        </p:nvSpPr>
        <p:spPr>
          <a:xfrm rot="866750">
            <a:off x="-6390512" y="4393005"/>
            <a:ext cx="18546456" cy="7092819"/>
          </a:xfrm>
          <a:custGeom>
            <a:avLst/>
            <a:gdLst/>
            <a:ahLst/>
            <a:cxnLst/>
            <a:rect l="l" t="t" r="r" b="b"/>
            <a:pathLst>
              <a:path w="18546456" h="7092819">
                <a:moveTo>
                  <a:pt x="0" y="0"/>
                </a:moveTo>
                <a:lnTo>
                  <a:pt x="18546456" y="0"/>
                </a:lnTo>
                <a:lnTo>
                  <a:pt x="18546456" y="7092819"/>
                </a:lnTo>
                <a:lnTo>
                  <a:pt x="0" y="7092819"/>
                </a:lnTo>
                <a:lnTo>
                  <a:pt x="0" y="0"/>
                </a:lnTo>
                <a:close/>
              </a:path>
            </a:pathLst>
          </a:custGeom>
          <a:blipFill>
            <a:blip r:embed="rId2">
              <a:extLst>
                <a:ext uri="{96DAC541-7B7A-43D3-8B79-37D633B846F1}">
                  <asvg:svgBlip xmlns:asvg="http://schemas.microsoft.com/office/drawing/2016/SVG/main" r:embed="rId3"/>
                </a:ext>
              </a:extLst>
            </a:blip>
            <a:stretch>
              <a:fillRect t="-79322" b="-82160"/>
            </a:stretch>
          </a:blip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a:off x="202674" y="1638539"/>
            <a:ext cx="6245351" cy="6245351"/>
          </a:xfrm>
          <a:custGeom>
            <a:avLst/>
            <a:gdLst/>
            <a:ahLst/>
            <a:cxnLst/>
            <a:rect l="l" t="t" r="r" b="b"/>
            <a:pathLst>
              <a:path w="6245351" h="6245351">
                <a:moveTo>
                  <a:pt x="0" y="0"/>
                </a:moveTo>
                <a:lnTo>
                  <a:pt x="6245351" y="0"/>
                </a:lnTo>
                <a:lnTo>
                  <a:pt x="6245351" y="6245350"/>
                </a:lnTo>
                <a:lnTo>
                  <a:pt x="0" y="6245350"/>
                </a:lnTo>
                <a:lnTo>
                  <a:pt x="0" y="0"/>
                </a:lnTo>
                <a:close/>
              </a:path>
            </a:pathLst>
          </a:custGeom>
          <a:blipFill>
            <a:blip r:embed="rId4"/>
            <a:stretch>
              <a:fillRect/>
            </a:stretch>
          </a:blipFill>
        </p:spPr>
        <p:txBody>
          <a:bodyPr/>
          <a:lstStyle/>
          <a:p>
            <a:endParaRPr lang="pl-PL"/>
          </a:p>
        </p:txBody>
      </p:sp>
      <p:pic>
        <p:nvPicPr>
          <p:cNvPr id="7" name="Picture 7" descr="Wnętrze nowoczesnej sali szpitalnej lub pielęgnacyjnej z widoczną specjalistyczną aparaturą monitorującą i pompami infuzyjnymi. Ilustruje to techniczne zaplecze opieki"/>
          <p:cNvPicPr>
            <a:picLocks noChangeAspect="1"/>
          </p:cNvPicPr>
          <p:nvPr/>
        </p:nvPicPr>
        <p:blipFill>
          <a:blip r:embed="rId5"/>
          <a:srcRect l="39745"/>
          <a:stretch>
            <a:fillRect/>
          </a:stretch>
        </p:blipFill>
        <p:spPr>
          <a:xfrm>
            <a:off x="1235522" y="2191785"/>
            <a:ext cx="4179653" cy="4624461"/>
          </a:xfrm>
          <a:prstGeom prst="rect">
            <a:avLst/>
          </a:prstGeom>
        </p:spPr>
      </p:pic>
      <p:sp>
        <p:nvSpPr>
          <p:cNvPr id="9" name="Freeform 9">
            <a:extLst>
              <a:ext uri="{C183D7F6-B498-43B3-948B-1728B52AA6E4}">
                <adec:decorative xmlns:adec="http://schemas.microsoft.com/office/drawing/2017/decorative" val="1"/>
              </a:ext>
            </a:extLst>
          </p:cNvPr>
          <p:cNvSpPr/>
          <p:nvPr/>
        </p:nvSpPr>
        <p:spPr>
          <a:xfrm>
            <a:off x="17755500" y="2888484"/>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a:spLocks noGrp="1"/>
          </p:cNvSpPr>
          <p:nvPr>
            <p:ph type="title" idx="4294967295"/>
          </p:nvPr>
        </p:nvSpPr>
        <p:spPr>
          <a:xfrm>
            <a:off x="1028700" y="242168"/>
            <a:ext cx="6518560" cy="79032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350"/>
              </a:lnSpc>
              <a:spcBef>
                <a:spcPts val="0"/>
              </a:spcBef>
              <a:spcAft>
                <a:spcPts val="0"/>
              </a:spcAft>
              <a:buClrTx/>
              <a:buSzTx/>
              <a:buFontTx/>
              <a:buNone/>
              <a:tabLst/>
              <a:defRPr/>
            </a:pPr>
            <a:r>
              <a:rPr kumimoji="0" lang="en-US" sz="48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Cele </a:t>
            </a:r>
            <a:r>
              <a:rPr kumimoji="0" lang="en-US" sz="48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badania</a:t>
            </a:r>
            <a:endParaRPr kumimoji="0" lang="en-US" sz="48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6" name="TextBox 16"/>
          <p:cNvSpPr txBox="1"/>
          <p:nvPr/>
        </p:nvSpPr>
        <p:spPr>
          <a:xfrm>
            <a:off x="1028700" y="1308722"/>
            <a:ext cx="12323982" cy="727082"/>
          </a:xfrm>
          <a:prstGeom prst="rect">
            <a:avLst/>
          </a:prstGeom>
        </p:spPr>
        <p:txBody>
          <a:bodyPr lIns="0" tIns="0" rIns="0" bIns="0" rtlCol="0" anchor="t">
            <a:spAutoFit/>
          </a:bodyPr>
          <a:lstStyle/>
          <a:p>
            <a:pPr algn="l">
              <a:lnSpc>
                <a:spcPts val="2979"/>
              </a:lnSpc>
              <a:spcBef>
                <a:spcPct val="0"/>
              </a:spcBef>
            </a:pPr>
            <a:r>
              <a:rPr lang="en-US" sz="2128" b="1" dirty="0">
                <a:solidFill>
                  <a:srgbClr val="000000"/>
                </a:solidFill>
                <a:latin typeface="Open Sauce Bold"/>
                <a:ea typeface="Open Sauce Bold"/>
                <a:cs typeface="Open Sauce Bold"/>
                <a:sym typeface="Open Sauce Bold"/>
              </a:rPr>
              <a:t>Celem </a:t>
            </a:r>
            <a:r>
              <a:rPr lang="en-US" sz="2128" b="1" dirty="0" err="1">
                <a:solidFill>
                  <a:srgbClr val="000000"/>
                </a:solidFill>
                <a:latin typeface="Open Sauce Bold"/>
                <a:ea typeface="Open Sauce Bold"/>
                <a:cs typeface="Open Sauce Bold"/>
                <a:sym typeface="Open Sauce Bold"/>
              </a:rPr>
              <a:t>badania</a:t>
            </a:r>
            <a:r>
              <a:rPr lang="en-US" sz="2128" dirty="0">
                <a:solidFill>
                  <a:srgbClr val="000000"/>
                </a:solidFill>
                <a:latin typeface="Open Sauce"/>
                <a:ea typeface="Open Sauce"/>
                <a:cs typeface="Open Sauce"/>
                <a:sym typeface="Open Sauce"/>
              </a:rPr>
              <a:t> </a:t>
            </a:r>
            <a:r>
              <a:rPr lang="en-US" sz="2128" dirty="0" err="1">
                <a:solidFill>
                  <a:srgbClr val="000000"/>
                </a:solidFill>
                <a:latin typeface="Open Sauce"/>
                <a:ea typeface="Open Sauce"/>
                <a:cs typeface="Open Sauce"/>
                <a:sym typeface="Open Sauce"/>
              </a:rPr>
              <a:t>było</a:t>
            </a:r>
            <a:r>
              <a:rPr lang="en-US" sz="2128" dirty="0">
                <a:solidFill>
                  <a:srgbClr val="000000"/>
                </a:solidFill>
                <a:latin typeface="Open Sauce"/>
                <a:ea typeface="Open Sauce"/>
                <a:cs typeface="Open Sauce"/>
                <a:sym typeface="Open Sauce"/>
              </a:rPr>
              <a:t> </a:t>
            </a:r>
            <a:r>
              <a:rPr lang="en-US" sz="2128" dirty="0" err="1">
                <a:solidFill>
                  <a:srgbClr val="000000"/>
                </a:solidFill>
                <a:latin typeface="Open Sauce"/>
                <a:ea typeface="Open Sauce"/>
                <a:cs typeface="Open Sauce"/>
                <a:sym typeface="Open Sauce"/>
              </a:rPr>
              <a:t>poznanie</a:t>
            </a:r>
            <a:r>
              <a:rPr lang="en-US" sz="2128" dirty="0">
                <a:solidFill>
                  <a:srgbClr val="000000"/>
                </a:solidFill>
                <a:latin typeface="Open Sauce"/>
                <a:ea typeface="Open Sauce"/>
                <a:cs typeface="Open Sauce"/>
                <a:sym typeface="Open Sauce"/>
              </a:rPr>
              <a:t>, jak </a:t>
            </a:r>
            <a:r>
              <a:rPr lang="en-US" sz="2128" dirty="0" err="1">
                <a:solidFill>
                  <a:srgbClr val="000000"/>
                </a:solidFill>
                <a:latin typeface="Open Sauce"/>
                <a:ea typeface="Open Sauce"/>
                <a:cs typeface="Open Sauce"/>
                <a:sym typeface="Open Sauce"/>
              </a:rPr>
              <a:t>funkcjonuje</a:t>
            </a:r>
            <a:r>
              <a:rPr lang="en-US" sz="2128" dirty="0">
                <a:solidFill>
                  <a:srgbClr val="000000"/>
                </a:solidFill>
                <a:latin typeface="Open Sauce"/>
                <a:ea typeface="Open Sauce"/>
                <a:cs typeface="Open Sauce"/>
                <a:sym typeface="Open Sauce"/>
              </a:rPr>
              <a:t> system </a:t>
            </a:r>
            <a:r>
              <a:rPr lang="en-US" sz="2128" dirty="0" err="1">
                <a:solidFill>
                  <a:srgbClr val="000000"/>
                </a:solidFill>
                <a:latin typeface="Open Sauce"/>
                <a:ea typeface="Open Sauce"/>
                <a:cs typeface="Open Sauce"/>
                <a:sym typeface="Open Sauce"/>
              </a:rPr>
              <a:t>opieki</a:t>
            </a:r>
            <a:r>
              <a:rPr lang="en-US" sz="2128" dirty="0">
                <a:solidFill>
                  <a:srgbClr val="000000"/>
                </a:solidFill>
                <a:latin typeface="Open Sauce"/>
                <a:ea typeface="Open Sauce"/>
                <a:cs typeface="Open Sauce"/>
                <a:sym typeface="Open Sauce"/>
              </a:rPr>
              <a:t> </a:t>
            </a:r>
            <a:r>
              <a:rPr lang="en-US" sz="2128" dirty="0" err="1">
                <a:solidFill>
                  <a:srgbClr val="000000"/>
                </a:solidFill>
                <a:latin typeface="Open Sauce"/>
                <a:ea typeface="Open Sauce"/>
                <a:cs typeface="Open Sauce"/>
                <a:sym typeface="Open Sauce"/>
              </a:rPr>
              <a:t>długoterminowej</a:t>
            </a:r>
            <a:r>
              <a:rPr lang="en-US" sz="2128" dirty="0">
                <a:solidFill>
                  <a:srgbClr val="000000"/>
                </a:solidFill>
                <a:latin typeface="Open Sauce"/>
                <a:ea typeface="Open Sauce"/>
                <a:cs typeface="Open Sauce"/>
                <a:sym typeface="Open Sauce"/>
              </a:rPr>
              <a:t> w </a:t>
            </a:r>
            <a:r>
              <a:rPr lang="en-US" sz="2128" dirty="0" err="1">
                <a:solidFill>
                  <a:srgbClr val="000000"/>
                </a:solidFill>
                <a:latin typeface="Open Sauce"/>
                <a:ea typeface="Open Sauce"/>
                <a:cs typeface="Open Sauce"/>
                <a:sym typeface="Open Sauce"/>
              </a:rPr>
              <a:t>ramach</a:t>
            </a:r>
            <a:r>
              <a:rPr lang="en-US" sz="2128" dirty="0">
                <a:solidFill>
                  <a:srgbClr val="000000"/>
                </a:solidFill>
                <a:latin typeface="Open Sauce"/>
                <a:ea typeface="Open Sauce"/>
                <a:cs typeface="Open Sauce"/>
                <a:sym typeface="Open Sauce"/>
              </a:rPr>
              <a:t> </a:t>
            </a:r>
            <a:r>
              <a:rPr lang="en-US" sz="2128" dirty="0" err="1">
                <a:solidFill>
                  <a:srgbClr val="000000"/>
                </a:solidFill>
                <a:latin typeface="Open Sauce"/>
                <a:ea typeface="Open Sauce"/>
                <a:cs typeface="Open Sauce"/>
                <a:sym typeface="Open Sauce"/>
              </a:rPr>
              <a:t>pomocy</a:t>
            </a:r>
            <a:r>
              <a:rPr lang="en-US" sz="2128" dirty="0">
                <a:solidFill>
                  <a:srgbClr val="000000"/>
                </a:solidFill>
                <a:latin typeface="Open Sauce"/>
                <a:ea typeface="Open Sauce"/>
                <a:cs typeface="Open Sauce"/>
                <a:sym typeface="Open Sauce"/>
              </a:rPr>
              <a:t> </a:t>
            </a:r>
            <a:r>
              <a:rPr lang="en-US" sz="2128" dirty="0" err="1">
                <a:solidFill>
                  <a:srgbClr val="000000"/>
                </a:solidFill>
                <a:latin typeface="Open Sauce"/>
                <a:ea typeface="Open Sauce"/>
                <a:cs typeface="Open Sauce"/>
                <a:sym typeface="Open Sauce"/>
              </a:rPr>
              <a:t>społecznej</a:t>
            </a:r>
            <a:r>
              <a:rPr lang="en-US" sz="2128" dirty="0">
                <a:solidFill>
                  <a:srgbClr val="000000"/>
                </a:solidFill>
                <a:latin typeface="Open Sauce"/>
                <a:ea typeface="Open Sauce"/>
                <a:cs typeface="Open Sauce"/>
                <a:sym typeface="Open Sauce"/>
              </a:rPr>
              <a:t> w </a:t>
            </a:r>
            <a:r>
              <a:rPr lang="en-US" sz="2128" dirty="0" err="1">
                <a:solidFill>
                  <a:srgbClr val="000000"/>
                </a:solidFill>
                <a:latin typeface="Open Sauce"/>
                <a:ea typeface="Open Sauce"/>
                <a:cs typeface="Open Sauce"/>
                <a:sym typeface="Open Sauce"/>
              </a:rPr>
              <a:t>województwie</a:t>
            </a:r>
            <a:r>
              <a:rPr lang="en-US" sz="2128" dirty="0">
                <a:solidFill>
                  <a:srgbClr val="000000"/>
                </a:solidFill>
                <a:latin typeface="Open Sauce"/>
                <a:ea typeface="Open Sauce"/>
                <a:cs typeface="Open Sauce"/>
                <a:sym typeface="Open Sauce"/>
              </a:rPr>
              <a:t> </a:t>
            </a:r>
            <a:r>
              <a:rPr lang="en-US" sz="2128" dirty="0" err="1">
                <a:solidFill>
                  <a:srgbClr val="000000"/>
                </a:solidFill>
                <a:latin typeface="Open Sauce"/>
                <a:ea typeface="Open Sauce"/>
                <a:cs typeface="Open Sauce"/>
                <a:sym typeface="Open Sauce"/>
              </a:rPr>
              <a:t>podlaskim</a:t>
            </a:r>
            <a:r>
              <a:rPr lang="en-US" sz="2128" dirty="0">
                <a:solidFill>
                  <a:srgbClr val="000000"/>
                </a:solidFill>
                <a:latin typeface="Open Sauce"/>
                <a:ea typeface="Open Sauce"/>
                <a:cs typeface="Open Sauce"/>
                <a:sym typeface="Open Sauce"/>
              </a:rPr>
              <a:t> </a:t>
            </a:r>
            <a:r>
              <a:rPr lang="en-US" sz="2128" dirty="0" err="1">
                <a:solidFill>
                  <a:srgbClr val="000000"/>
                </a:solidFill>
                <a:latin typeface="Open Sauce"/>
                <a:ea typeface="Open Sauce"/>
                <a:cs typeface="Open Sauce"/>
                <a:sym typeface="Open Sauce"/>
              </a:rPr>
              <a:t>oraz</a:t>
            </a:r>
            <a:r>
              <a:rPr lang="en-US" sz="2128" dirty="0">
                <a:solidFill>
                  <a:srgbClr val="000000"/>
                </a:solidFill>
                <a:latin typeface="Open Sauce"/>
                <a:ea typeface="Open Sauce"/>
                <a:cs typeface="Open Sauce"/>
                <a:sym typeface="Open Sauce"/>
              </a:rPr>
              <a:t> </a:t>
            </a:r>
            <a:r>
              <a:rPr lang="en-US" sz="2128" dirty="0" err="1">
                <a:solidFill>
                  <a:srgbClr val="000000"/>
                </a:solidFill>
                <a:latin typeface="Open Sauce"/>
                <a:ea typeface="Open Sauce"/>
                <a:cs typeface="Open Sauce"/>
                <a:sym typeface="Open Sauce"/>
              </a:rPr>
              <a:t>jakie</a:t>
            </a:r>
            <a:r>
              <a:rPr lang="en-US" sz="2128" dirty="0">
                <a:solidFill>
                  <a:srgbClr val="000000"/>
                </a:solidFill>
                <a:latin typeface="Open Sauce"/>
                <a:ea typeface="Open Sauce"/>
                <a:cs typeface="Open Sauce"/>
                <a:sym typeface="Open Sauce"/>
              </a:rPr>
              <a:t> </a:t>
            </a:r>
            <a:r>
              <a:rPr lang="en-US" sz="2128" dirty="0" err="1">
                <a:solidFill>
                  <a:srgbClr val="000000"/>
                </a:solidFill>
                <a:latin typeface="Open Sauce"/>
                <a:ea typeface="Open Sauce"/>
                <a:cs typeface="Open Sauce"/>
                <a:sym typeface="Open Sauce"/>
              </a:rPr>
              <a:t>są</a:t>
            </a:r>
            <a:r>
              <a:rPr lang="en-US" sz="2128" dirty="0">
                <a:solidFill>
                  <a:srgbClr val="000000"/>
                </a:solidFill>
                <a:latin typeface="Open Sauce"/>
                <a:ea typeface="Open Sauce"/>
                <a:cs typeface="Open Sauce"/>
                <a:sym typeface="Open Sauce"/>
              </a:rPr>
              <a:t> </a:t>
            </a:r>
            <a:r>
              <a:rPr lang="en-US" sz="2128" dirty="0" err="1">
                <a:solidFill>
                  <a:srgbClr val="000000"/>
                </a:solidFill>
                <a:latin typeface="Open Sauce"/>
                <a:ea typeface="Open Sauce"/>
                <a:cs typeface="Open Sauce"/>
                <a:sym typeface="Open Sauce"/>
              </a:rPr>
              <a:t>jego</a:t>
            </a:r>
            <a:r>
              <a:rPr lang="en-US" sz="2128" dirty="0">
                <a:solidFill>
                  <a:srgbClr val="000000"/>
                </a:solidFill>
                <a:latin typeface="Open Sauce"/>
                <a:ea typeface="Open Sauce"/>
                <a:cs typeface="Open Sauce"/>
                <a:sym typeface="Open Sauce"/>
              </a:rPr>
              <a:t> </a:t>
            </a:r>
            <a:r>
              <a:rPr lang="en-US" sz="2128" dirty="0" err="1">
                <a:solidFill>
                  <a:srgbClr val="000000"/>
                </a:solidFill>
                <a:latin typeface="Open Sauce"/>
                <a:ea typeface="Open Sauce"/>
                <a:cs typeface="Open Sauce"/>
                <a:sym typeface="Open Sauce"/>
              </a:rPr>
              <a:t>najważniejsze</a:t>
            </a:r>
            <a:r>
              <a:rPr lang="en-US" sz="2128" dirty="0">
                <a:solidFill>
                  <a:srgbClr val="000000"/>
                </a:solidFill>
                <a:latin typeface="Open Sauce"/>
                <a:ea typeface="Open Sauce"/>
                <a:cs typeface="Open Sauce"/>
                <a:sym typeface="Open Sauce"/>
              </a:rPr>
              <a:t> </a:t>
            </a:r>
            <a:r>
              <a:rPr lang="en-US" sz="2128" dirty="0" err="1">
                <a:solidFill>
                  <a:srgbClr val="000000"/>
                </a:solidFill>
                <a:latin typeface="Open Sauce"/>
                <a:ea typeface="Open Sauce"/>
                <a:cs typeface="Open Sauce"/>
                <a:sym typeface="Open Sauce"/>
              </a:rPr>
              <a:t>wyzwania</a:t>
            </a:r>
            <a:r>
              <a:rPr lang="en-US" sz="2128" dirty="0">
                <a:solidFill>
                  <a:srgbClr val="000000"/>
                </a:solidFill>
                <a:latin typeface="Open Sauce"/>
                <a:ea typeface="Open Sauce"/>
                <a:cs typeface="Open Sauce"/>
                <a:sym typeface="Open Sauce"/>
              </a:rPr>
              <a:t>.</a:t>
            </a:r>
          </a:p>
        </p:txBody>
      </p:sp>
      <p:sp>
        <p:nvSpPr>
          <p:cNvPr id="9" name="Freeform 9">
            <a:extLst>
              <a:ext uri="{C183D7F6-B498-43B3-948B-1728B52AA6E4}">
                <adec:decorative xmlns:adec="http://schemas.microsoft.com/office/drawing/2017/decorative" val="1"/>
              </a:ext>
            </a:extLst>
          </p:cNvPr>
          <p:cNvSpPr/>
          <p:nvPr/>
        </p:nvSpPr>
        <p:spPr>
          <a:xfrm>
            <a:off x="4496172" y="2340604"/>
            <a:ext cx="9237017" cy="590519"/>
          </a:xfrm>
          <a:custGeom>
            <a:avLst/>
            <a:gdLst/>
            <a:ahLst/>
            <a:cxnLst/>
            <a:rect l="l" t="t" r="r" b="b"/>
            <a:pathLst>
              <a:path w="2432795" h="155528">
                <a:moveTo>
                  <a:pt x="77764" y="0"/>
                </a:moveTo>
                <a:lnTo>
                  <a:pt x="2355031" y="0"/>
                </a:lnTo>
                <a:cubicBezTo>
                  <a:pt x="2397979" y="0"/>
                  <a:pt x="2432795" y="34816"/>
                  <a:pt x="2432795" y="77764"/>
                </a:cubicBezTo>
                <a:lnTo>
                  <a:pt x="2432795" y="77764"/>
                </a:lnTo>
                <a:cubicBezTo>
                  <a:pt x="2432795" y="120712"/>
                  <a:pt x="2397979" y="155528"/>
                  <a:pt x="2355031" y="155528"/>
                </a:cubicBezTo>
                <a:lnTo>
                  <a:pt x="77764" y="155528"/>
                </a:lnTo>
                <a:cubicBezTo>
                  <a:pt x="34816" y="155528"/>
                  <a:pt x="0" y="120712"/>
                  <a:pt x="0" y="77764"/>
                </a:cubicBezTo>
                <a:lnTo>
                  <a:pt x="0" y="77764"/>
                </a:lnTo>
                <a:cubicBezTo>
                  <a:pt x="0" y="34816"/>
                  <a:pt x="34816" y="0"/>
                  <a:pt x="77764"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18" name="TextBox 18"/>
          <p:cNvSpPr txBox="1"/>
          <p:nvPr/>
        </p:nvSpPr>
        <p:spPr>
          <a:xfrm>
            <a:off x="4724400" y="2476500"/>
            <a:ext cx="3665220" cy="338842"/>
          </a:xfrm>
          <a:prstGeom prst="rect">
            <a:avLst/>
          </a:prstGeom>
        </p:spPr>
        <p:txBody>
          <a:bodyPr lIns="0" tIns="0" rIns="0" bIns="0" rtlCol="0" anchor="t">
            <a:spAutoFit/>
          </a:bodyPr>
          <a:lstStyle/>
          <a:p>
            <a:pPr>
              <a:lnSpc>
                <a:spcPts val="2848"/>
              </a:lnSpc>
              <a:spcBef>
                <a:spcPct val="0"/>
              </a:spcBef>
            </a:pPr>
            <a:r>
              <a:rPr lang="en-US" sz="2034" b="1" dirty="0">
                <a:solidFill>
                  <a:srgbClr val="FFFFFF"/>
                </a:solidFill>
                <a:latin typeface="Open Sauce Bold"/>
                <a:ea typeface="Open Sauce Bold"/>
                <a:cs typeface="Open Sauce Bold"/>
                <a:sym typeface="Open Sauce Bold"/>
              </a:rPr>
              <a:t>Cele </a:t>
            </a:r>
            <a:r>
              <a:rPr lang="en-US" sz="2034" b="1" dirty="0" err="1">
                <a:solidFill>
                  <a:srgbClr val="FFFFFF"/>
                </a:solidFill>
                <a:latin typeface="Open Sauce Bold"/>
                <a:ea typeface="Open Sauce Bold"/>
                <a:cs typeface="Open Sauce Bold"/>
                <a:sym typeface="Open Sauce Bold"/>
              </a:rPr>
              <a:t>szczegółowe</a:t>
            </a:r>
            <a:r>
              <a:rPr lang="en-US" sz="2034" b="1" dirty="0">
                <a:solidFill>
                  <a:srgbClr val="FFFFFF"/>
                </a:solidFill>
                <a:latin typeface="Open Sauce Bold"/>
                <a:ea typeface="Open Sauce Bold"/>
                <a:cs typeface="Open Sauce Bold"/>
                <a:sym typeface="Open Sauce Bold"/>
              </a:rPr>
              <a:t> </a:t>
            </a:r>
            <a:r>
              <a:rPr lang="en-US" sz="2034" b="1" dirty="0" err="1">
                <a:solidFill>
                  <a:srgbClr val="FFFFFF"/>
                </a:solidFill>
                <a:latin typeface="Open Sauce Bold"/>
                <a:ea typeface="Open Sauce Bold"/>
                <a:cs typeface="Open Sauce Bold"/>
                <a:sym typeface="Open Sauce Bold"/>
              </a:rPr>
              <a:t>badania</a:t>
            </a:r>
            <a:endParaRPr lang="en-US" sz="2034" b="1" dirty="0">
              <a:solidFill>
                <a:srgbClr val="FFFFFF"/>
              </a:solidFill>
              <a:latin typeface="Open Sauce Bold"/>
              <a:ea typeface="Open Sauce Bold"/>
              <a:cs typeface="Open Sauce Bold"/>
              <a:sym typeface="Open Sauce Bold"/>
            </a:endParaRPr>
          </a:p>
        </p:txBody>
      </p:sp>
      <p:sp>
        <p:nvSpPr>
          <p:cNvPr id="14" name="Freeform 14" descr="Zdjęcie przedstawia asystentkę pomagającą starszej kobiecie użytkującej chodzik."/>
          <p:cNvSpPr/>
          <p:nvPr/>
        </p:nvSpPr>
        <p:spPr>
          <a:xfrm>
            <a:off x="14371803" y="852098"/>
            <a:ext cx="2965545" cy="2965545"/>
          </a:xfrm>
          <a:custGeom>
            <a:avLst/>
            <a:gdLst/>
            <a:ahLst/>
            <a:cxnLst/>
            <a:rect l="l" t="t" r="r" b="b"/>
            <a:pathLst>
              <a:path w="5255260" h="5255260">
                <a:moveTo>
                  <a:pt x="2627630" y="0"/>
                </a:moveTo>
                <a:cubicBezTo>
                  <a:pt x="1176430" y="0"/>
                  <a:pt x="0" y="1176430"/>
                  <a:pt x="0" y="2627630"/>
                </a:cubicBezTo>
                <a:cubicBezTo>
                  <a:pt x="0" y="4078830"/>
                  <a:pt x="1176430" y="5255260"/>
                  <a:pt x="2627630" y="5255260"/>
                </a:cubicBezTo>
                <a:cubicBezTo>
                  <a:pt x="4078830" y="5255260"/>
                  <a:pt x="5255260" y="4078830"/>
                  <a:pt x="5255260" y="2627630"/>
                </a:cubicBezTo>
                <a:cubicBezTo>
                  <a:pt x="5255260" y="1176430"/>
                  <a:pt x="4078830" y="0"/>
                  <a:pt x="2627630" y="0"/>
                </a:cubicBezTo>
                <a:close/>
              </a:path>
            </a:pathLst>
          </a:custGeom>
          <a:blipFill>
            <a:blip r:embed="rId2"/>
            <a:stretch>
              <a:fillRect l="-20821" t="-57070" b="-23996"/>
            </a:stretch>
          </a:blipFill>
          <a:ln w="85725" cap="sq">
            <a:gradFill>
              <a:gsLst>
                <a:gs pos="0">
                  <a:srgbClr val="153953">
                    <a:alpha val="100000"/>
                  </a:srgbClr>
                </a:gs>
                <a:gs pos="100000">
                  <a:srgbClr val="065D9B">
                    <a:alpha val="100000"/>
                  </a:srgbClr>
                </a:gs>
              </a:gsLst>
              <a:lin ang="0"/>
            </a:gradFill>
            <a:prstDash val="solid"/>
            <a:miter/>
          </a:ln>
        </p:spPr>
        <p:txBody>
          <a:bodyPr/>
          <a:lstStyle/>
          <a:p>
            <a:endParaRPr lang="pl-PL"/>
          </a:p>
        </p:txBody>
      </p:sp>
      <p:sp>
        <p:nvSpPr>
          <p:cNvPr id="17" name="TextBox 17"/>
          <p:cNvSpPr txBox="1"/>
          <p:nvPr/>
        </p:nvSpPr>
        <p:spPr>
          <a:xfrm>
            <a:off x="1028700" y="3188300"/>
            <a:ext cx="3837669" cy="429507"/>
          </a:xfrm>
          <a:prstGeom prst="rect">
            <a:avLst/>
          </a:prstGeom>
        </p:spPr>
        <p:txBody>
          <a:bodyPr lIns="0" tIns="0" rIns="0" bIns="0" rtlCol="0" anchor="t">
            <a:spAutoFit/>
          </a:bodyPr>
          <a:lstStyle/>
          <a:p>
            <a:pPr algn="l">
              <a:lnSpc>
                <a:spcPts val="3515"/>
              </a:lnSpc>
              <a:spcBef>
                <a:spcPct val="0"/>
              </a:spcBef>
            </a:pPr>
            <a:r>
              <a:rPr lang="en-US" sz="2511" b="1" dirty="0" err="1">
                <a:solidFill>
                  <a:srgbClr val="0F5995"/>
                </a:solidFill>
                <a:latin typeface="Open Sauce Bold"/>
                <a:ea typeface="Open Sauce Bold"/>
                <a:cs typeface="Open Sauce Bold"/>
                <a:sym typeface="Open Sauce Bold"/>
              </a:rPr>
              <a:t>Badanie</a:t>
            </a:r>
            <a:r>
              <a:rPr lang="en-US" sz="2511" b="1" dirty="0">
                <a:solidFill>
                  <a:srgbClr val="0F5995"/>
                </a:solidFill>
                <a:latin typeface="Open Sauce Bold"/>
                <a:ea typeface="Open Sauce Bold"/>
                <a:cs typeface="Open Sauce Bold"/>
                <a:sym typeface="Open Sauce Bold"/>
              </a:rPr>
              <a:t> </a:t>
            </a:r>
            <a:r>
              <a:rPr lang="en-US" sz="2511" b="1" dirty="0" err="1">
                <a:solidFill>
                  <a:srgbClr val="0F5995"/>
                </a:solidFill>
                <a:latin typeface="Open Sauce Bold"/>
                <a:ea typeface="Open Sauce Bold"/>
                <a:cs typeface="Open Sauce Bold"/>
                <a:sym typeface="Open Sauce Bold"/>
              </a:rPr>
              <a:t>miało</a:t>
            </a:r>
            <a:r>
              <a:rPr lang="en-US" sz="2511" b="1" dirty="0">
                <a:solidFill>
                  <a:srgbClr val="0F5995"/>
                </a:solidFill>
                <a:latin typeface="Open Sauce Bold"/>
                <a:ea typeface="Open Sauce Bold"/>
                <a:cs typeface="Open Sauce Bold"/>
                <a:sym typeface="Open Sauce Bold"/>
              </a:rPr>
              <a:t> </a:t>
            </a:r>
            <a:r>
              <a:rPr lang="en-US" sz="2511" b="1" dirty="0" err="1">
                <a:solidFill>
                  <a:srgbClr val="0F5995"/>
                </a:solidFill>
                <a:latin typeface="Open Sauce Bold"/>
                <a:ea typeface="Open Sauce Bold"/>
                <a:cs typeface="Open Sauce Bold"/>
                <a:sym typeface="Open Sauce Bold"/>
              </a:rPr>
              <a:t>na</a:t>
            </a:r>
            <a:r>
              <a:rPr lang="en-US" sz="2511" b="1" dirty="0">
                <a:solidFill>
                  <a:srgbClr val="0F5995"/>
                </a:solidFill>
                <a:latin typeface="Open Sauce Bold"/>
                <a:ea typeface="Open Sauce Bold"/>
                <a:cs typeface="Open Sauce Bold"/>
                <a:sym typeface="Open Sauce Bold"/>
              </a:rPr>
              <a:t> </a:t>
            </a:r>
            <a:r>
              <a:rPr lang="en-US" sz="2511" b="1" dirty="0" err="1">
                <a:solidFill>
                  <a:srgbClr val="0F5995"/>
                </a:solidFill>
                <a:latin typeface="Open Sauce Bold"/>
                <a:ea typeface="Open Sauce Bold"/>
                <a:cs typeface="Open Sauce Bold"/>
                <a:sym typeface="Open Sauce Bold"/>
              </a:rPr>
              <a:t>celu</a:t>
            </a:r>
            <a:r>
              <a:rPr lang="en-US" sz="2511" b="1" dirty="0">
                <a:solidFill>
                  <a:srgbClr val="0F5995"/>
                </a:solidFill>
                <a:latin typeface="Open Sauce Bold"/>
                <a:ea typeface="Open Sauce Bold"/>
                <a:cs typeface="Open Sauce Bold"/>
                <a:sym typeface="Open Sauce Bold"/>
              </a:rPr>
              <a:t>:</a:t>
            </a:r>
          </a:p>
        </p:txBody>
      </p:sp>
      <p:sp>
        <p:nvSpPr>
          <p:cNvPr id="12" name="TextBox 12"/>
          <p:cNvSpPr txBox="1"/>
          <p:nvPr/>
        </p:nvSpPr>
        <p:spPr>
          <a:xfrm>
            <a:off x="920099" y="3732058"/>
            <a:ext cx="16171964" cy="4360937"/>
          </a:xfrm>
          <a:prstGeom prst="rect">
            <a:avLst/>
          </a:prstGeom>
        </p:spPr>
        <p:txBody>
          <a:bodyPr lIns="0" tIns="0" rIns="0" bIns="0" rtlCol="0" anchor="t">
            <a:spAutoFit/>
          </a:bodyPr>
          <a:lstStyle/>
          <a:p>
            <a:pPr marL="379738" lvl="1" indent="-189869" algn="l">
              <a:lnSpc>
                <a:spcPts val="3183"/>
              </a:lnSpc>
              <a:buFont typeface="Arial"/>
              <a:buChar char="•"/>
            </a:pPr>
            <a:r>
              <a:rPr lang="en-US" sz="1758" b="1" dirty="0" err="1">
                <a:solidFill>
                  <a:srgbClr val="000000"/>
                </a:solidFill>
                <a:latin typeface="Open Sauce Bold"/>
                <a:ea typeface="Open Sauce Bold"/>
                <a:cs typeface="Open Sauce Bold"/>
                <a:sym typeface="Open Sauce Bold"/>
              </a:rPr>
              <a:t>Rozpoznanie</a:t>
            </a:r>
            <a:r>
              <a:rPr lang="en-US" sz="1758" b="1" dirty="0">
                <a:solidFill>
                  <a:srgbClr val="000000"/>
                </a:solidFill>
                <a:latin typeface="Open Sauce Bold"/>
                <a:ea typeface="Open Sauce Bold"/>
                <a:cs typeface="Open Sauce Bold"/>
                <a:sym typeface="Open Sauce Bold"/>
              </a:rPr>
              <a:t> </a:t>
            </a:r>
            <a:r>
              <a:rPr lang="en-US" sz="1758" b="1" dirty="0" err="1">
                <a:solidFill>
                  <a:srgbClr val="000000"/>
                </a:solidFill>
                <a:latin typeface="Open Sauce Bold"/>
                <a:ea typeface="Open Sauce Bold"/>
                <a:cs typeface="Open Sauce Bold"/>
                <a:sym typeface="Open Sauce Bold"/>
              </a:rPr>
              <a:t>dostępnych</a:t>
            </a:r>
            <a:r>
              <a:rPr lang="en-US" sz="1758" b="1" dirty="0">
                <a:solidFill>
                  <a:srgbClr val="000000"/>
                </a:solidFill>
                <a:latin typeface="Open Sauce Bold"/>
                <a:ea typeface="Open Sauce Bold"/>
                <a:cs typeface="Open Sauce Bold"/>
                <a:sym typeface="Open Sauce Bold"/>
              </a:rPr>
              <a:t> form </a:t>
            </a:r>
            <a:r>
              <a:rPr lang="en-US" sz="1758" b="1" dirty="0" err="1">
                <a:solidFill>
                  <a:srgbClr val="000000"/>
                </a:solidFill>
                <a:latin typeface="Open Sauce Bold"/>
                <a:ea typeface="Open Sauce Bold"/>
                <a:cs typeface="Open Sauce Bold"/>
                <a:sym typeface="Open Sauce Bold"/>
              </a:rPr>
              <a:t>opieki</a:t>
            </a:r>
            <a:r>
              <a:rPr lang="en-US" sz="1758" b="1" dirty="0">
                <a:solidFill>
                  <a:srgbClr val="000000"/>
                </a:solidFill>
                <a:latin typeface="Open Sauce Bold"/>
                <a:ea typeface="Open Sauce Bold"/>
                <a:cs typeface="Open Sauce Bold"/>
                <a:sym typeface="Open Sauce Bold"/>
              </a:rPr>
              <a:t> </a:t>
            </a:r>
            <a:r>
              <a:rPr lang="en-US" sz="1758" b="1" dirty="0" err="1">
                <a:solidFill>
                  <a:srgbClr val="000000"/>
                </a:solidFill>
                <a:latin typeface="Open Sauce Bold"/>
                <a:ea typeface="Open Sauce Bold"/>
                <a:cs typeface="Open Sauce Bold"/>
                <a:sym typeface="Open Sauce Bold"/>
              </a:rPr>
              <a:t>długoterminowej</a:t>
            </a:r>
            <a:r>
              <a:rPr lang="pl-PL" sz="1758" b="1" dirty="0">
                <a:solidFill>
                  <a:srgbClr val="000000"/>
                </a:solidFill>
                <a:latin typeface="Open Sauce Bold"/>
                <a:ea typeface="Open Sauce Bold"/>
                <a:cs typeface="Open Sauce Bold"/>
                <a:sym typeface="Open Sauce Bold"/>
              </a:rPr>
              <a:t>,</a:t>
            </a:r>
            <a:br>
              <a:rPr lang="pl-PL" sz="1758" b="1" dirty="0">
                <a:solidFill>
                  <a:srgbClr val="000000"/>
                </a:solidFill>
                <a:latin typeface="Open Sauce Bold"/>
                <a:ea typeface="Open Sauce Bold"/>
                <a:cs typeface="Open Sauce Bold"/>
                <a:sym typeface="Open Sauce Bold"/>
              </a:rPr>
            </a:br>
            <a:r>
              <a:rPr lang="en-US" sz="1658" dirty="0" err="1">
                <a:solidFill>
                  <a:srgbClr val="000000"/>
                </a:solidFill>
                <a:latin typeface="Open Sauce"/>
                <a:ea typeface="Open Sauce"/>
                <a:cs typeface="Open Sauce"/>
                <a:sym typeface="Open Sauce"/>
              </a:rPr>
              <a:t>czyli</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usług</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świadczonych</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zarówno</a:t>
            </a:r>
            <a:r>
              <a:rPr lang="en-US" sz="1658" dirty="0">
                <a:solidFill>
                  <a:srgbClr val="000000"/>
                </a:solidFill>
                <a:latin typeface="Open Sauce"/>
                <a:ea typeface="Open Sauce"/>
                <a:cs typeface="Open Sauce"/>
                <a:sym typeface="Open Sauce"/>
              </a:rPr>
              <a:t> w </a:t>
            </a:r>
            <a:r>
              <a:rPr lang="en-US" sz="1658" dirty="0" err="1">
                <a:solidFill>
                  <a:srgbClr val="000000"/>
                </a:solidFill>
                <a:latin typeface="Open Sauce"/>
                <a:ea typeface="Open Sauce"/>
                <a:cs typeface="Open Sauce"/>
                <a:sym typeface="Open Sauce"/>
              </a:rPr>
              <a:t>placówkach</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całodobowych</a:t>
            </a:r>
            <a:r>
              <a:rPr lang="en-US" sz="1658" dirty="0">
                <a:solidFill>
                  <a:srgbClr val="000000"/>
                </a:solidFill>
                <a:latin typeface="Open Sauce"/>
                <a:ea typeface="Open Sauce"/>
                <a:cs typeface="Open Sauce"/>
                <a:sym typeface="Open Sauce"/>
              </a:rPr>
              <a:t>, jak </a:t>
            </a:r>
            <a:r>
              <a:rPr lang="en-US" sz="1658" dirty="0" err="1">
                <a:solidFill>
                  <a:srgbClr val="000000"/>
                </a:solidFill>
                <a:latin typeface="Open Sauce"/>
                <a:ea typeface="Open Sauce"/>
                <a:cs typeface="Open Sauce"/>
                <a:sym typeface="Open Sauce"/>
              </a:rPr>
              <a:t>i</a:t>
            </a:r>
            <a:r>
              <a:rPr lang="en-US" sz="1658" dirty="0">
                <a:solidFill>
                  <a:srgbClr val="000000"/>
                </a:solidFill>
                <a:latin typeface="Open Sauce"/>
                <a:ea typeface="Open Sauce"/>
                <a:cs typeface="Open Sauce"/>
                <a:sym typeface="Open Sauce"/>
              </a:rPr>
              <a:t> w </a:t>
            </a:r>
            <a:r>
              <a:rPr lang="en-US" sz="1658" dirty="0" err="1">
                <a:solidFill>
                  <a:srgbClr val="000000"/>
                </a:solidFill>
                <a:latin typeface="Open Sauce"/>
                <a:ea typeface="Open Sauce"/>
                <a:cs typeface="Open Sauce"/>
                <a:sym typeface="Open Sauce"/>
              </a:rPr>
              <a:t>miejscu</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zamieszkania</a:t>
            </a:r>
            <a:r>
              <a:rPr lang="en-US" sz="1658" dirty="0">
                <a:solidFill>
                  <a:srgbClr val="000000"/>
                </a:solidFill>
                <a:latin typeface="Open Sauce"/>
                <a:ea typeface="Open Sauce"/>
                <a:cs typeface="Open Sauce"/>
                <a:sym typeface="Open Sauce"/>
              </a:rPr>
              <a:t>, w </a:t>
            </a:r>
            <a:r>
              <a:rPr lang="en-US" sz="1658" dirty="0" err="1">
                <a:solidFill>
                  <a:srgbClr val="000000"/>
                </a:solidFill>
                <a:latin typeface="Open Sauce"/>
                <a:ea typeface="Open Sauce"/>
                <a:cs typeface="Open Sauce"/>
                <a:sym typeface="Open Sauce"/>
              </a:rPr>
              <a:t>tym</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usług</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opiekuńczych</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oraz</a:t>
            </a:r>
            <a:r>
              <a:rPr lang="en-US" sz="1658" dirty="0">
                <a:solidFill>
                  <a:srgbClr val="000000"/>
                </a:solidFill>
                <a:latin typeface="Open Sauce"/>
                <a:ea typeface="Open Sauce"/>
                <a:cs typeface="Open Sauce"/>
                <a:sym typeface="Open Sauce"/>
              </a:rPr>
              <a:t> form </a:t>
            </a:r>
            <a:r>
              <a:rPr lang="en-US" sz="1658" dirty="0" err="1">
                <a:solidFill>
                  <a:srgbClr val="000000"/>
                </a:solidFill>
                <a:latin typeface="Open Sauce"/>
                <a:ea typeface="Open Sauce"/>
                <a:cs typeface="Open Sauce"/>
                <a:sym typeface="Open Sauce"/>
              </a:rPr>
              <a:t>wsparcia</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dziennego</a:t>
            </a:r>
            <a:r>
              <a:rPr lang="en-US" sz="1658" dirty="0">
                <a:solidFill>
                  <a:srgbClr val="000000"/>
                </a:solidFill>
                <a:latin typeface="Open Sauce"/>
                <a:ea typeface="Open Sauce"/>
                <a:cs typeface="Open Sauce"/>
                <a:sym typeface="Open Sauce"/>
              </a:rPr>
              <a:t>;</a:t>
            </a:r>
          </a:p>
          <a:p>
            <a:pPr marL="379738" lvl="1" indent="-189869" algn="l">
              <a:lnSpc>
                <a:spcPts val="3183"/>
              </a:lnSpc>
              <a:buFont typeface="Arial"/>
              <a:buChar char="•"/>
            </a:pPr>
            <a:r>
              <a:rPr lang="en-US" sz="1758" b="1" dirty="0" err="1">
                <a:solidFill>
                  <a:srgbClr val="000000"/>
                </a:solidFill>
                <a:latin typeface="Open Sauce Bold"/>
                <a:ea typeface="Open Sauce Bold"/>
                <a:cs typeface="Open Sauce Bold"/>
                <a:sym typeface="Open Sauce Bold"/>
              </a:rPr>
              <a:t>Ocenę</a:t>
            </a:r>
            <a:r>
              <a:rPr lang="en-US" sz="1758" b="1" dirty="0">
                <a:solidFill>
                  <a:srgbClr val="000000"/>
                </a:solidFill>
                <a:latin typeface="Open Sauce Bold"/>
                <a:ea typeface="Open Sauce Bold"/>
                <a:cs typeface="Open Sauce Bold"/>
                <a:sym typeface="Open Sauce Bold"/>
              </a:rPr>
              <a:t> </a:t>
            </a:r>
            <a:r>
              <a:rPr lang="en-US" sz="1758" b="1" dirty="0" err="1">
                <a:solidFill>
                  <a:srgbClr val="000000"/>
                </a:solidFill>
                <a:latin typeface="Open Sauce Bold"/>
                <a:ea typeface="Open Sauce Bold"/>
                <a:cs typeface="Open Sauce Bold"/>
                <a:sym typeface="Open Sauce Bold"/>
              </a:rPr>
              <a:t>dostępności</a:t>
            </a:r>
            <a:r>
              <a:rPr lang="en-US" sz="1758" b="1" dirty="0">
                <a:solidFill>
                  <a:srgbClr val="000000"/>
                </a:solidFill>
                <a:latin typeface="Open Sauce Bold"/>
                <a:ea typeface="Open Sauce Bold"/>
                <a:cs typeface="Open Sauce Bold"/>
                <a:sym typeface="Open Sauce Bold"/>
              </a:rPr>
              <a:t> </a:t>
            </a:r>
            <a:r>
              <a:rPr lang="en-US" sz="1758" b="1" dirty="0" err="1">
                <a:solidFill>
                  <a:srgbClr val="000000"/>
                </a:solidFill>
                <a:latin typeface="Open Sauce Bold"/>
                <a:ea typeface="Open Sauce Bold"/>
                <a:cs typeface="Open Sauce Bold"/>
                <a:sym typeface="Open Sauce Bold"/>
              </a:rPr>
              <a:t>i</a:t>
            </a:r>
            <a:r>
              <a:rPr lang="en-US" sz="1758" b="1" dirty="0">
                <a:solidFill>
                  <a:srgbClr val="000000"/>
                </a:solidFill>
                <a:latin typeface="Open Sauce Bold"/>
                <a:ea typeface="Open Sauce Bold"/>
                <a:cs typeface="Open Sauce Bold"/>
                <a:sym typeface="Open Sauce Bold"/>
              </a:rPr>
              <a:t> </a:t>
            </a:r>
            <a:r>
              <a:rPr lang="en-US" sz="1758" b="1" dirty="0" err="1">
                <a:solidFill>
                  <a:srgbClr val="000000"/>
                </a:solidFill>
                <a:latin typeface="Open Sauce Bold"/>
                <a:ea typeface="Open Sauce Bold"/>
                <a:cs typeface="Open Sauce Bold"/>
                <a:sym typeface="Open Sauce Bold"/>
              </a:rPr>
              <a:t>skuteczności</a:t>
            </a:r>
            <a:r>
              <a:rPr lang="en-US" sz="1758" b="1" dirty="0">
                <a:solidFill>
                  <a:srgbClr val="000000"/>
                </a:solidFill>
                <a:latin typeface="Open Sauce Bold"/>
                <a:ea typeface="Open Sauce Bold"/>
                <a:cs typeface="Open Sauce Bold"/>
                <a:sym typeface="Open Sauce Bold"/>
              </a:rPr>
              <a:t> </a:t>
            </a:r>
            <a:r>
              <a:rPr lang="en-US" sz="1758" b="1" dirty="0" err="1">
                <a:solidFill>
                  <a:srgbClr val="000000"/>
                </a:solidFill>
                <a:latin typeface="Open Sauce Bold"/>
                <a:ea typeface="Open Sauce Bold"/>
                <a:cs typeface="Open Sauce Bold"/>
                <a:sym typeface="Open Sauce Bold"/>
              </a:rPr>
              <a:t>usług</a:t>
            </a:r>
            <a:r>
              <a:rPr lang="pl-PL" sz="1758" b="1" dirty="0">
                <a:solidFill>
                  <a:srgbClr val="000000"/>
                </a:solidFill>
                <a:latin typeface="Open Sauce Bold"/>
                <a:ea typeface="Open Sauce Bold"/>
                <a:cs typeface="Open Sauce Bold"/>
                <a:sym typeface="Open Sauce Bold"/>
              </a:rPr>
              <a:t>,</a:t>
            </a:r>
            <a:br>
              <a:rPr lang="pl-PL" sz="1758" b="1" dirty="0">
                <a:solidFill>
                  <a:srgbClr val="000000"/>
                </a:solidFill>
                <a:latin typeface="Open Sauce Bold"/>
                <a:ea typeface="Open Sauce Bold"/>
                <a:cs typeface="Open Sauce Bold"/>
                <a:sym typeface="Open Sauce Bold"/>
              </a:rPr>
            </a:br>
            <a:r>
              <a:rPr lang="en-US" sz="1658" dirty="0" err="1">
                <a:solidFill>
                  <a:srgbClr val="000000"/>
                </a:solidFill>
                <a:latin typeface="Open Sauce"/>
                <a:ea typeface="Open Sauce"/>
                <a:cs typeface="Open Sauce"/>
                <a:sym typeface="Open Sauce"/>
              </a:rPr>
              <a:t>sprawdzenie</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czy</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mieszkańcy</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mogą</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realnie</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korzystać</a:t>
            </a:r>
            <a:r>
              <a:rPr lang="en-US" sz="1658" dirty="0">
                <a:solidFill>
                  <a:srgbClr val="000000"/>
                </a:solidFill>
                <a:latin typeface="Open Sauce"/>
                <a:ea typeface="Open Sauce"/>
                <a:cs typeface="Open Sauce"/>
                <a:sym typeface="Open Sauce"/>
              </a:rPr>
              <a:t> z </a:t>
            </a:r>
            <a:r>
              <a:rPr lang="en-US" sz="1658" dirty="0" err="1">
                <a:solidFill>
                  <a:srgbClr val="000000"/>
                </a:solidFill>
                <a:latin typeface="Open Sauce"/>
                <a:ea typeface="Open Sauce"/>
                <a:cs typeface="Open Sauce"/>
                <a:sym typeface="Open Sauce"/>
              </a:rPr>
              <a:t>dostępnych</a:t>
            </a:r>
            <a:r>
              <a:rPr lang="en-US" sz="1658" dirty="0">
                <a:solidFill>
                  <a:srgbClr val="000000"/>
                </a:solidFill>
                <a:latin typeface="Open Sauce"/>
                <a:ea typeface="Open Sauce"/>
                <a:cs typeface="Open Sauce"/>
                <a:sym typeface="Open Sauce"/>
              </a:rPr>
              <a:t> form </a:t>
            </a:r>
            <a:r>
              <a:rPr lang="en-US" sz="1658" dirty="0" err="1">
                <a:solidFill>
                  <a:srgbClr val="000000"/>
                </a:solidFill>
                <a:latin typeface="Open Sauce"/>
                <a:ea typeface="Open Sauce"/>
                <a:cs typeface="Open Sauce"/>
                <a:sym typeface="Open Sauce"/>
              </a:rPr>
              <a:t>wsparcia</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oraz</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jakie</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bariery</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utrudniają</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dostęp</a:t>
            </a:r>
            <a:r>
              <a:rPr lang="en-US" sz="1658" dirty="0">
                <a:solidFill>
                  <a:srgbClr val="000000"/>
                </a:solidFill>
                <a:latin typeface="Open Sauce"/>
                <a:ea typeface="Open Sauce"/>
                <a:cs typeface="Open Sauce"/>
                <a:sym typeface="Open Sauce"/>
              </a:rPr>
              <a:t> do </a:t>
            </a:r>
            <a:r>
              <a:rPr lang="en-US" sz="1658" dirty="0" err="1">
                <a:solidFill>
                  <a:srgbClr val="000000"/>
                </a:solidFill>
                <a:latin typeface="Open Sauce"/>
                <a:ea typeface="Open Sauce"/>
                <a:cs typeface="Open Sauce"/>
                <a:sym typeface="Open Sauce"/>
              </a:rPr>
              <a:t>opieki</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organizacyjne</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kadrowe</a:t>
            </a:r>
            <a:r>
              <a:rPr lang="en-US" sz="1658" dirty="0">
                <a:solidFill>
                  <a:srgbClr val="000000"/>
                </a:solidFill>
                <a:latin typeface="Open Sauce"/>
                <a:ea typeface="Open Sauce"/>
                <a:cs typeface="Open Sauce"/>
                <a:sym typeface="Open Sauce"/>
              </a:rPr>
              <a:t>, </a:t>
            </a:r>
          </a:p>
          <a:p>
            <a:pPr algn="l">
              <a:lnSpc>
                <a:spcPts val="3002"/>
              </a:lnSpc>
            </a:pP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finansowe</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i</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terytorialne</a:t>
            </a:r>
            <a:r>
              <a:rPr lang="en-US" sz="1658" dirty="0">
                <a:solidFill>
                  <a:srgbClr val="000000"/>
                </a:solidFill>
                <a:latin typeface="Open Sauce"/>
                <a:ea typeface="Open Sauce"/>
                <a:cs typeface="Open Sauce"/>
                <a:sym typeface="Open Sauce"/>
              </a:rPr>
              <a:t>);</a:t>
            </a:r>
          </a:p>
          <a:p>
            <a:pPr marL="379738" lvl="1" indent="-189869" algn="l">
              <a:lnSpc>
                <a:spcPts val="3183"/>
              </a:lnSpc>
              <a:buFont typeface="Arial"/>
              <a:buChar char="•"/>
            </a:pPr>
            <a:r>
              <a:rPr lang="en-US" sz="1758" b="1" dirty="0" err="1">
                <a:solidFill>
                  <a:srgbClr val="000000"/>
                </a:solidFill>
                <a:latin typeface="Open Sauce Bold"/>
                <a:ea typeface="Open Sauce Bold"/>
                <a:cs typeface="Open Sauce Bold"/>
                <a:sym typeface="Open Sauce Bold"/>
              </a:rPr>
              <a:t>Identyfikację</a:t>
            </a:r>
            <a:r>
              <a:rPr lang="en-US" sz="1758" b="1" dirty="0">
                <a:solidFill>
                  <a:srgbClr val="000000"/>
                </a:solidFill>
                <a:latin typeface="Open Sauce Bold"/>
                <a:ea typeface="Open Sauce Bold"/>
                <a:cs typeface="Open Sauce Bold"/>
                <a:sym typeface="Open Sauce Bold"/>
              </a:rPr>
              <a:t> </a:t>
            </a:r>
            <a:r>
              <a:rPr lang="en-US" sz="1758" b="1" dirty="0" err="1">
                <a:solidFill>
                  <a:srgbClr val="000000"/>
                </a:solidFill>
                <a:latin typeface="Open Sauce Bold"/>
                <a:ea typeface="Open Sauce Bold"/>
                <a:cs typeface="Open Sauce Bold"/>
                <a:sym typeface="Open Sauce Bold"/>
              </a:rPr>
              <a:t>deficytów</a:t>
            </a:r>
            <a:r>
              <a:rPr lang="en-US" sz="1758" b="1" dirty="0">
                <a:solidFill>
                  <a:srgbClr val="000000"/>
                </a:solidFill>
                <a:latin typeface="Open Sauce Bold"/>
                <a:ea typeface="Open Sauce Bold"/>
                <a:cs typeface="Open Sauce Bold"/>
                <a:sym typeface="Open Sauce Bold"/>
              </a:rPr>
              <a:t> </a:t>
            </a:r>
            <a:r>
              <a:rPr lang="en-US" sz="1758" b="1" dirty="0" err="1">
                <a:solidFill>
                  <a:srgbClr val="000000"/>
                </a:solidFill>
                <a:latin typeface="Open Sauce Bold"/>
                <a:ea typeface="Open Sauce Bold"/>
                <a:cs typeface="Open Sauce Bold"/>
                <a:sym typeface="Open Sauce Bold"/>
              </a:rPr>
              <a:t>systemu</a:t>
            </a:r>
            <a:r>
              <a:rPr lang="en-US" sz="1758" b="1" dirty="0">
                <a:solidFill>
                  <a:srgbClr val="000000"/>
                </a:solidFill>
                <a:latin typeface="Open Sauce Bold"/>
                <a:ea typeface="Open Sauce Bold"/>
                <a:cs typeface="Open Sauce Bold"/>
                <a:sym typeface="Open Sauce Bold"/>
              </a:rPr>
              <a:t> </a:t>
            </a:r>
            <a:r>
              <a:rPr lang="en-US" sz="1758" b="1" dirty="0" err="1">
                <a:solidFill>
                  <a:srgbClr val="000000"/>
                </a:solidFill>
                <a:latin typeface="Open Sauce Bold"/>
                <a:ea typeface="Open Sauce Bold"/>
                <a:cs typeface="Open Sauce Bold"/>
                <a:sym typeface="Open Sauce Bold"/>
              </a:rPr>
              <a:t>opieki</a:t>
            </a:r>
            <a:r>
              <a:rPr lang="en-US" sz="1758" b="1" dirty="0">
                <a:solidFill>
                  <a:srgbClr val="000000"/>
                </a:solidFill>
                <a:latin typeface="Open Sauce Bold"/>
                <a:ea typeface="Open Sauce Bold"/>
                <a:cs typeface="Open Sauce Bold"/>
                <a:sym typeface="Open Sauce Bold"/>
              </a:rPr>
              <a:t> </a:t>
            </a:r>
            <a:r>
              <a:rPr lang="en-US" sz="1758" b="1" dirty="0" err="1">
                <a:solidFill>
                  <a:srgbClr val="000000"/>
                </a:solidFill>
                <a:latin typeface="Open Sauce Bold"/>
                <a:ea typeface="Open Sauce Bold"/>
                <a:cs typeface="Open Sauce Bold"/>
                <a:sym typeface="Open Sauce Bold"/>
              </a:rPr>
              <a:t>długoterminowej</a:t>
            </a:r>
            <a:r>
              <a:rPr lang="pl-PL" sz="1758" b="1" dirty="0">
                <a:solidFill>
                  <a:srgbClr val="000000"/>
                </a:solidFill>
                <a:latin typeface="Open Sauce Bold"/>
                <a:ea typeface="Open Sauce Bold"/>
                <a:cs typeface="Open Sauce Bold"/>
                <a:sym typeface="Open Sauce Bold"/>
              </a:rPr>
              <a:t>,</a:t>
            </a:r>
            <a:br>
              <a:rPr lang="pl-PL" sz="1758" b="1" dirty="0">
                <a:solidFill>
                  <a:srgbClr val="000000"/>
                </a:solidFill>
                <a:latin typeface="Open Sauce Bold"/>
                <a:ea typeface="Open Sauce Bold"/>
                <a:cs typeface="Open Sauce Bold"/>
                <a:sym typeface="Open Sauce Bold"/>
              </a:rPr>
            </a:br>
            <a:r>
              <a:rPr lang="en-US" sz="1658" dirty="0">
                <a:solidFill>
                  <a:srgbClr val="000000"/>
                </a:solidFill>
                <a:latin typeface="Open Sauce"/>
                <a:ea typeface="Open Sauce"/>
                <a:cs typeface="Open Sauce"/>
                <a:sym typeface="Open Sauce"/>
              </a:rPr>
              <a:t>w </a:t>
            </a:r>
            <a:r>
              <a:rPr lang="en-US" sz="1658" dirty="0" err="1">
                <a:solidFill>
                  <a:srgbClr val="000000"/>
                </a:solidFill>
                <a:latin typeface="Open Sauce"/>
                <a:ea typeface="Open Sauce"/>
                <a:cs typeface="Open Sauce"/>
                <a:sym typeface="Open Sauce"/>
              </a:rPr>
              <a:t>szczególności</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braków</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infrastrukturalnych</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niewystarczającej</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liczby</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miejsc</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ograniczonej</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dostępności</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personelu</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oraz</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niedostatecznego</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rozwoju</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wybranych</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usług</a:t>
            </a:r>
            <a:r>
              <a:rPr lang="en-US" sz="1658" dirty="0">
                <a:solidFill>
                  <a:srgbClr val="000000"/>
                </a:solidFill>
                <a:latin typeface="Open Sauce"/>
                <a:ea typeface="Open Sauce"/>
                <a:cs typeface="Open Sauce"/>
                <a:sym typeface="Open Sauce"/>
              </a:rPr>
              <a:t>;</a:t>
            </a:r>
          </a:p>
          <a:p>
            <a:pPr marL="379738" lvl="1" indent="-189869" algn="l">
              <a:lnSpc>
                <a:spcPts val="3183"/>
              </a:lnSpc>
              <a:buFont typeface="Arial"/>
              <a:buChar char="•"/>
            </a:pPr>
            <a:r>
              <a:rPr lang="en-US" sz="1758" b="1" dirty="0" err="1">
                <a:solidFill>
                  <a:srgbClr val="000000"/>
                </a:solidFill>
                <a:latin typeface="Open Sauce Bold"/>
                <a:ea typeface="Open Sauce Bold"/>
                <a:cs typeface="Open Sauce Bold"/>
                <a:sym typeface="Open Sauce Bold"/>
              </a:rPr>
              <a:t>Określenie</a:t>
            </a:r>
            <a:r>
              <a:rPr lang="en-US" sz="1758" b="1" dirty="0">
                <a:solidFill>
                  <a:srgbClr val="000000"/>
                </a:solidFill>
                <a:latin typeface="Open Sauce Bold"/>
                <a:ea typeface="Open Sauce Bold"/>
                <a:cs typeface="Open Sauce Bold"/>
                <a:sym typeface="Open Sauce Bold"/>
              </a:rPr>
              <a:t> </a:t>
            </a:r>
            <a:r>
              <a:rPr lang="en-US" sz="1758" b="1" dirty="0" err="1">
                <a:solidFill>
                  <a:srgbClr val="000000"/>
                </a:solidFill>
                <a:latin typeface="Open Sauce Bold"/>
                <a:ea typeface="Open Sauce Bold"/>
                <a:cs typeface="Open Sauce Bold"/>
                <a:sym typeface="Open Sauce Bold"/>
              </a:rPr>
              <a:t>potrzeb</a:t>
            </a:r>
            <a:r>
              <a:rPr lang="en-US" sz="1758" b="1" dirty="0">
                <a:solidFill>
                  <a:srgbClr val="000000"/>
                </a:solidFill>
                <a:latin typeface="Open Sauce Bold"/>
                <a:ea typeface="Open Sauce Bold"/>
                <a:cs typeface="Open Sauce Bold"/>
                <a:sym typeface="Open Sauce Bold"/>
              </a:rPr>
              <a:t> </a:t>
            </a:r>
            <a:r>
              <a:rPr lang="en-US" sz="1758" b="1" dirty="0" err="1">
                <a:solidFill>
                  <a:srgbClr val="000000"/>
                </a:solidFill>
                <a:latin typeface="Open Sauce Bold"/>
                <a:ea typeface="Open Sauce Bold"/>
                <a:cs typeface="Open Sauce Bold"/>
                <a:sym typeface="Open Sauce Bold"/>
              </a:rPr>
              <a:t>instytucji</a:t>
            </a:r>
            <a:r>
              <a:rPr lang="en-US" sz="1758" b="1" dirty="0">
                <a:solidFill>
                  <a:srgbClr val="000000"/>
                </a:solidFill>
                <a:latin typeface="Open Sauce Bold"/>
                <a:ea typeface="Open Sauce Bold"/>
                <a:cs typeface="Open Sauce Bold"/>
                <a:sym typeface="Open Sauce Bold"/>
              </a:rPr>
              <a:t> </a:t>
            </a:r>
            <a:r>
              <a:rPr lang="en-US" sz="1758" b="1" dirty="0" err="1">
                <a:solidFill>
                  <a:srgbClr val="000000"/>
                </a:solidFill>
                <a:latin typeface="Open Sauce Bold"/>
                <a:ea typeface="Open Sauce Bold"/>
                <a:cs typeface="Open Sauce Bold"/>
                <a:sym typeface="Open Sauce Bold"/>
              </a:rPr>
              <a:t>realizujących</a:t>
            </a:r>
            <a:r>
              <a:rPr lang="en-US" sz="1758" b="1" dirty="0">
                <a:solidFill>
                  <a:srgbClr val="000000"/>
                </a:solidFill>
                <a:latin typeface="Open Sauce Bold"/>
                <a:ea typeface="Open Sauce Bold"/>
                <a:cs typeface="Open Sauce Bold"/>
                <a:sym typeface="Open Sauce Bold"/>
              </a:rPr>
              <a:t> </a:t>
            </a:r>
            <a:r>
              <a:rPr lang="en-US" sz="1758" b="1" dirty="0" err="1">
                <a:solidFill>
                  <a:srgbClr val="000000"/>
                </a:solidFill>
                <a:latin typeface="Open Sauce Bold"/>
                <a:ea typeface="Open Sauce Bold"/>
                <a:cs typeface="Open Sauce Bold"/>
                <a:sym typeface="Open Sauce Bold"/>
              </a:rPr>
              <a:t>usługi</a:t>
            </a:r>
            <a:r>
              <a:rPr lang="pl-PL" sz="1758" b="1" dirty="0">
                <a:solidFill>
                  <a:srgbClr val="000000"/>
                </a:solidFill>
                <a:latin typeface="Open Sauce Bold"/>
                <a:ea typeface="Open Sauce Bold"/>
                <a:cs typeface="Open Sauce Bold"/>
                <a:sym typeface="Open Sauce Bold"/>
              </a:rPr>
              <a:t>,</a:t>
            </a:r>
            <a:br>
              <a:rPr lang="pl-PL" sz="1758" b="1" dirty="0">
                <a:solidFill>
                  <a:srgbClr val="000000"/>
                </a:solidFill>
                <a:latin typeface="Open Sauce Bold"/>
                <a:ea typeface="Open Sauce Bold"/>
                <a:cs typeface="Open Sauce Bold"/>
                <a:sym typeface="Open Sauce Bold"/>
              </a:rPr>
            </a:br>
            <a:r>
              <a:rPr lang="en-US" sz="1658" dirty="0" err="1">
                <a:solidFill>
                  <a:srgbClr val="000000"/>
                </a:solidFill>
                <a:latin typeface="Open Sauce"/>
                <a:ea typeface="Open Sauce"/>
                <a:cs typeface="Open Sauce"/>
                <a:sym typeface="Open Sauce"/>
              </a:rPr>
              <a:t>poznanie</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perspektywy</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jednostek</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samorządu</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terytorialnego</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oraz</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innych</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podmiotów</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organizujących</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i</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świadczących</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opiekę</a:t>
            </a:r>
            <a:r>
              <a:rPr lang="en-US" sz="1658" dirty="0">
                <a:solidFill>
                  <a:srgbClr val="000000"/>
                </a:solidFill>
                <a:latin typeface="Open Sauce"/>
                <a:ea typeface="Open Sauce"/>
                <a:cs typeface="Open Sauce"/>
                <a:sym typeface="Open Sauce"/>
              </a:rPr>
              <a:t> </a:t>
            </a:r>
            <a:r>
              <a:rPr lang="en-US" sz="1658" dirty="0" err="1">
                <a:solidFill>
                  <a:srgbClr val="000000"/>
                </a:solidFill>
                <a:latin typeface="Open Sauce"/>
                <a:ea typeface="Open Sauce"/>
                <a:cs typeface="Open Sauce"/>
                <a:sym typeface="Open Sauce"/>
              </a:rPr>
              <a:t>długoterminową</a:t>
            </a:r>
            <a:r>
              <a:rPr lang="en-US" sz="1658" dirty="0">
                <a:solidFill>
                  <a:srgbClr val="000000"/>
                </a:solidFill>
                <a:latin typeface="Open Sauce"/>
                <a:ea typeface="Open Sauce"/>
                <a:cs typeface="Open Sauce"/>
                <a:sym typeface="Open Sauce"/>
              </a:rPr>
              <a:t>.</a:t>
            </a:r>
          </a:p>
          <a:p>
            <a:pPr algn="l">
              <a:lnSpc>
                <a:spcPts val="2670"/>
              </a:lnSpc>
            </a:pPr>
            <a:endParaRPr lang="en-US" sz="1658" dirty="0">
              <a:solidFill>
                <a:srgbClr val="000000"/>
              </a:solidFill>
              <a:latin typeface="Open Sauce"/>
              <a:ea typeface="Open Sauce"/>
              <a:cs typeface="Open Sauce"/>
              <a:sym typeface="Open Sauce"/>
            </a:endParaRPr>
          </a:p>
        </p:txBody>
      </p:sp>
      <p:sp>
        <p:nvSpPr>
          <p:cNvPr id="20" name="TextBox 20"/>
          <p:cNvSpPr txBox="1"/>
          <p:nvPr/>
        </p:nvSpPr>
        <p:spPr>
          <a:xfrm>
            <a:off x="1028700" y="7887940"/>
            <a:ext cx="3837669" cy="429507"/>
          </a:xfrm>
          <a:prstGeom prst="rect">
            <a:avLst/>
          </a:prstGeom>
        </p:spPr>
        <p:txBody>
          <a:bodyPr lIns="0" tIns="0" rIns="0" bIns="0" rtlCol="0" anchor="t">
            <a:spAutoFit/>
          </a:bodyPr>
          <a:lstStyle/>
          <a:p>
            <a:pPr algn="l">
              <a:lnSpc>
                <a:spcPts val="3515"/>
              </a:lnSpc>
              <a:spcBef>
                <a:spcPct val="0"/>
              </a:spcBef>
            </a:pPr>
            <a:r>
              <a:rPr lang="en-US" sz="2511" b="1" dirty="0" err="1">
                <a:solidFill>
                  <a:srgbClr val="0F5995"/>
                </a:solidFill>
                <a:latin typeface="Open Sauce Bold"/>
                <a:ea typeface="Open Sauce Bold"/>
                <a:cs typeface="Open Sauce Bold"/>
                <a:sym typeface="Open Sauce Bold"/>
              </a:rPr>
              <a:t>Znaczenie</a:t>
            </a:r>
            <a:r>
              <a:rPr lang="en-US" sz="2511" b="1" dirty="0">
                <a:solidFill>
                  <a:srgbClr val="0F5995"/>
                </a:solidFill>
                <a:latin typeface="Open Sauce Bold"/>
                <a:ea typeface="Open Sauce Bold"/>
                <a:cs typeface="Open Sauce Bold"/>
                <a:sym typeface="Open Sauce Bold"/>
              </a:rPr>
              <a:t> </a:t>
            </a:r>
            <a:r>
              <a:rPr lang="en-US" sz="2511" b="1" dirty="0" err="1">
                <a:solidFill>
                  <a:srgbClr val="0F5995"/>
                </a:solidFill>
                <a:latin typeface="Open Sauce Bold"/>
                <a:ea typeface="Open Sauce Bold"/>
                <a:cs typeface="Open Sauce Bold"/>
                <a:sym typeface="Open Sauce Bold"/>
              </a:rPr>
              <a:t>badania</a:t>
            </a:r>
            <a:endParaRPr lang="en-US" sz="2511" b="1" dirty="0">
              <a:solidFill>
                <a:srgbClr val="0F5995"/>
              </a:solidFill>
              <a:latin typeface="Open Sauce Bold"/>
              <a:ea typeface="Open Sauce Bold"/>
              <a:cs typeface="Open Sauce Bold"/>
              <a:sym typeface="Open Sauce Bold"/>
            </a:endParaRPr>
          </a:p>
        </p:txBody>
      </p:sp>
      <p:sp>
        <p:nvSpPr>
          <p:cNvPr id="19" name="TextBox 19"/>
          <p:cNvSpPr txBox="1"/>
          <p:nvPr/>
        </p:nvSpPr>
        <p:spPr>
          <a:xfrm>
            <a:off x="1028700" y="8487158"/>
            <a:ext cx="15049500" cy="694293"/>
          </a:xfrm>
          <a:prstGeom prst="rect">
            <a:avLst/>
          </a:prstGeom>
        </p:spPr>
        <p:txBody>
          <a:bodyPr wrap="square" lIns="0" tIns="0" rIns="0" bIns="0" rtlCol="0" anchor="t">
            <a:spAutoFit/>
          </a:bodyPr>
          <a:lstStyle/>
          <a:p>
            <a:pPr algn="l">
              <a:lnSpc>
                <a:spcPts val="2370"/>
              </a:lnSpc>
              <a:spcBef>
                <a:spcPct val="0"/>
              </a:spcBef>
            </a:pPr>
            <a:r>
              <a:rPr lang="en-US" sz="1692" dirty="0" err="1">
                <a:solidFill>
                  <a:srgbClr val="000000"/>
                </a:solidFill>
                <a:latin typeface="Open Sauce"/>
                <a:ea typeface="Open Sauce"/>
                <a:cs typeface="Open Sauce"/>
                <a:sym typeface="Open Sauce"/>
              </a:rPr>
              <a:t>Realizacja</a:t>
            </a:r>
            <a:r>
              <a:rPr lang="en-US" sz="1692" dirty="0">
                <a:solidFill>
                  <a:srgbClr val="000000"/>
                </a:solidFill>
                <a:latin typeface="Open Sauce"/>
                <a:ea typeface="Open Sauce"/>
                <a:cs typeface="Open Sauce"/>
                <a:sym typeface="Open Sauce"/>
              </a:rPr>
              <a:t> </a:t>
            </a:r>
            <a:r>
              <a:rPr lang="en-US" sz="1692" dirty="0" err="1">
                <a:solidFill>
                  <a:srgbClr val="000000"/>
                </a:solidFill>
                <a:latin typeface="Open Sauce"/>
                <a:ea typeface="Open Sauce"/>
                <a:cs typeface="Open Sauce"/>
                <a:sym typeface="Open Sauce"/>
              </a:rPr>
              <a:t>powyższych</a:t>
            </a:r>
            <a:r>
              <a:rPr lang="en-US" sz="1692" dirty="0">
                <a:solidFill>
                  <a:srgbClr val="000000"/>
                </a:solidFill>
                <a:latin typeface="Open Sauce"/>
                <a:ea typeface="Open Sauce"/>
                <a:cs typeface="Open Sauce"/>
                <a:sym typeface="Open Sauce"/>
              </a:rPr>
              <a:t> </a:t>
            </a:r>
            <a:r>
              <a:rPr lang="en-US" sz="1692" dirty="0" err="1">
                <a:solidFill>
                  <a:srgbClr val="000000"/>
                </a:solidFill>
                <a:latin typeface="Open Sauce"/>
                <a:ea typeface="Open Sauce"/>
                <a:cs typeface="Open Sauce"/>
                <a:sym typeface="Open Sauce"/>
              </a:rPr>
              <a:t>celów</a:t>
            </a:r>
            <a:r>
              <a:rPr lang="en-US" sz="1692" dirty="0">
                <a:solidFill>
                  <a:srgbClr val="000000"/>
                </a:solidFill>
                <a:latin typeface="Open Sauce"/>
                <a:ea typeface="Open Sauce"/>
                <a:cs typeface="Open Sauce"/>
                <a:sym typeface="Open Sauce"/>
              </a:rPr>
              <a:t> </a:t>
            </a:r>
            <a:r>
              <a:rPr lang="en-US" sz="1692" dirty="0" err="1">
                <a:solidFill>
                  <a:srgbClr val="000000"/>
                </a:solidFill>
                <a:latin typeface="Open Sauce"/>
                <a:ea typeface="Open Sauce"/>
                <a:cs typeface="Open Sauce"/>
                <a:sym typeface="Open Sauce"/>
              </a:rPr>
              <a:t>pozwoliła</a:t>
            </a:r>
            <a:r>
              <a:rPr lang="en-US" sz="1692" dirty="0">
                <a:solidFill>
                  <a:srgbClr val="000000"/>
                </a:solidFill>
                <a:latin typeface="Open Sauce"/>
                <a:ea typeface="Open Sauce"/>
                <a:cs typeface="Open Sauce"/>
                <a:sym typeface="Open Sauce"/>
              </a:rPr>
              <a:t> </a:t>
            </a:r>
            <a:r>
              <a:rPr lang="en-US" sz="1692" dirty="0" err="1">
                <a:solidFill>
                  <a:srgbClr val="000000"/>
                </a:solidFill>
                <a:latin typeface="Open Sauce"/>
                <a:ea typeface="Open Sauce"/>
                <a:cs typeface="Open Sauce"/>
                <a:sym typeface="Open Sauce"/>
              </a:rPr>
              <a:t>na</a:t>
            </a:r>
            <a:r>
              <a:rPr lang="en-US" sz="1692" dirty="0">
                <a:solidFill>
                  <a:srgbClr val="000000"/>
                </a:solidFill>
                <a:latin typeface="Open Sauce"/>
                <a:ea typeface="Open Sauce"/>
                <a:cs typeface="Open Sauce"/>
                <a:sym typeface="Open Sauce"/>
              </a:rPr>
              <a:t> </a:t>
            </a:r>
            <a:r>
              <a:rPr lang="en-US" sz="1692" b="1" dirty="0" err="1">
                <a:solidFill>
                  <a:srgbClr val="000000"/>
                </a:solidFill>
                <a:latin typeface="Open Sauce Bold"/>
                <a:ea typeface="Open Sauce Bold"/>
                <a:cs typeface="Open Sauce Bold"/>
                <a:sym typeface="Open Sauce Bold"/>
              </a:rPr>
              <a:t>kompleksową</a:t>
            </a:r>
            <a:r>
              <a:rPr lang="en-US" sz="1692" b="1" dirty="0">
                <a:solidFill>
                  <a:srgbClr val="000000"/>
                </a:solidFill>
                <a:latin typeface="Open Sauce Bold"/>
                <a:ea typeface="Open Sauce Bold"/>
                <a:cs typeface="Open Sauce Bold"/>
                <a:sym typeface="Open Sauce Bold"/>
              </a:rPr>
              <a:t> </a:t>
            </a:r>
            <a:r>
              <a:rPr lang="en-US" sz="1692" b="1" dirty="0" err="1">
                <a:solidFill>
                  <a:srgbClr val="000000"/>
                </a:solidFill>
                <a:latin typeface="Open Sauce Bold"/>
                <a:ea typeface="Open Sauce Bold"/>
                <a:cs typeface="Open Sauce Bold"/>
                <a:sym typeface="Open Sauce Bold"/>
              </a:rPr>
              <a:t>ocenę</a:t>
            </a:r>
            <a:r>
              <a:rPr lang="en-US" sz="1692" b="1" dirty="0">
                <a:solidFill>
                  <a:srgbClr val="000000"/>
                </a:solidFill>
                <a:latin typeface="Open Sauce Bold"/>
                <a:ea typeface="Open Sauce Bold"/>
                <a:cs typeface="Open Sauce Bold"/>
                <a:sym typeface="Open Sauce Bold"/>
              </a:rPr>
              <a:t> </a:t>
            </a:r>
            <a:r>
              <a:rPr lang="en-US" sz="1692" b="1" dirty="0" err="1">
                <a:solidFill>
                  <a:srgbClr val="000000"/>
                </a:solidFill>
                <a:latin typeface="Open Sauce Bold"/>
                <a:ea typeface="Open Sauce Bold"/>
                <a:cs typeface="Open Sauce Bold"/>
                <a:sym typeface="Open Sauce Bold"/>
              </a:rPr>
              <a:t>systemu</a:t>
            </a:r>
            <a:r>
              <a:rPr lang="en-US" sz="1692" b="1" dirty="0">
                <a:solidFill>
                  <a:srgbClr val="000000"/>
                </a:solidFill>
                <a:latin typeface="Open Sauce Bold"/>
                <a:ea typeface="Open Sauce Bold"/>
                <a:cs typeface="Open Sauce Bold"/>
                <a:sym typeface="Open Sauce Bold"/>
              </a:rPr>
              <a:t> </a:t>
            </a:r>
            <a:r>
              <a:rPr lang="en-US" sz="1692" b="1" dirty="0" err="1">
                <a:solidFill>
                  <a:srgbClr val="000000"/>
                </a:solidFill>
                <a:latin typeface="Open Sauce Bold"/>
                <a:ea typeface="Open Sauce Bold"/>
                <a:cs typeface="Open Sauce Bold"/>
                <a:sym typeface="Open Sauce Bold"/>
              </a:rPr>
              <a:t>opieki</a:t>
            </a:r>
            <a:r>
              <a:rPr lang="en-US" sz="1692" b="1" dirty="0">
                <a:solidFill>
                  <a:srgbClr val="000000"/>
                </a:solidFill>
                <a:latin typeface="Open Sauce Bold"/>
                <a:ea typeface="Open Sauce Bold"/>
                <a:cs typeface="Open Sauce Bold"/>
                <a:sym typeface="Open Sauce Bold"/>
              </a:rPr>
              <a:t> </a:t>
            </a:r>
            <a:r>
              <a:rPr lang="en-US" sz="1692" b="1" dirty="0" err="1">
                <a:solidFill>
                  <a:srgbClr val="000000"/>
                </a:solidFill>
                <a:latin typeface="Open Sauce Bold"/>
                <a:ea typeface="Open Sauce Bold"/>
                <a:cs typeface="Open Sauce Bold"/>
                <a:sym typeface="Open Sauce Bold"/>
              </a:rPr>
              <a:t>długoterminowej</a:t>
            </a:r>
            <a:r>
              <a:rPr lang="en-US" sz="1692" b="1" dirty="0">
                <a:solidFill>
                  <a:srgbClr val="000000"/>
                </a:solidFill>
                <a:latin typeface="Open Sauce Bold"/>
                <a:ea typeface="Open Sauce Bold"/>
                <a:cs typeface="Open Sauce Bold"/>
                <a:sym typeface="Open Sauce Bold"/>
              </a:rPr>
              <a:t> w </a:t>
            </a:r>
            <a:r>
              <a:rPr lang="en-US" sz="1692" b="1" dirty="0" err="1">
                <a:solidFill>
                  <a:srgbClr val="000000"/>
                </a:solidFill>
                <a:latin typeface="Open Sauce Bold"/>
                <a:ea typeface="Open Sauce Bold"/>
                <a:cs typeface="Open Sauce Bold"/>
                <a:sym typeface="Open Sauce Bold"/>
              </a:rPr>
              <a:t>regionie</a:t>
            </a:r>
            <a:r>
              <a:rPr lang="en-US" sz="1692" b="1" dirty="0">
                <a:solidFill>
                  <a:srgbClr val="000000"/>
                </a:solidFill>
                <a:latin typeface="Open Sauce Bold"/>
                <a:ea typeface="Open Sauce Bold"/>
                <a:cs typeface="Open Sauce Bold"/>
                <a:sym typeface="Open Sauce Bold"/>
              </a:rPr>
              <a:t>.</a:t>
            </a:r>
          </a:p>
          <a:p>
            <a:pPr algn="l">
              <a:lnSpc>
                <a:spcPts val="3538"/>
              </a:lnSpc>
            </a:pPr>
            <a:r>
              <a:rPr lang="en-US" sz="1692" dirty="0" err="1">
                <a:solidFill>
                  <a:srgbClr val="000000"/>
                </a:solidFill>
                <a:latin typeface="Open Sauce"/>
                <a:ea typeface="Open Sauce"/>
                <a:cs typeface="Open Sauce"/>
                <a:sym typeface="Open Sauce"/>
              </a:rPr>
              <a:t>Wyniki</a:t>
            </a:r>
            <a:r>
              <a:rPr lang="en-US" sz="1692" dirty="0">
                <a:solidFill>
                  <a:srgbClr val="000000"/>
                </a:solidFill>
                <a:latin typeface="Open Sauce"/>
                <a:ea typeface="Open Sauce"/>
                <a:cs typeface="Open Sauce"/>
                <a:sym typeface="Open Sauce"/>
              </a:rPr>
              <a:t> </a:t>
            </a:r>
            <a:r>
              <a:rPr lang="en-US" sz="1692" dirty="0" err="1">
                <a:solidFill>
                  <a:srgbClr val="000000"/>
                </a:solidFill>
                <a:latin typeface="Open Sauce"/>
                <a:ea typeface="Open Sauce"/>
                <a:cs typeface="Open Sauce"/>
                <a:sym typeface="Open Sauce"/>
              </a:rPr>
              <a:t>badania</a:t>
            </a:r>
            <a:r>
              <a:rPr lang="en-US" sz="1692" dirty="0">
                <a:solidFill>
                  <a:srgbClr val="000000"/>
                </a:solidFill>
                <a:latin typeface="Open Sauce"/>
                <a:ea typeface="Open Sauce"/>
                <a:cs typeface="Open Sauce"/>
                <a:sym typeface="Open Sauce"/>
              </a:rPr>
              <a:t> </a:t>
            </a:r>
            <a:r>
              <a:rPr lang="en-US" sz="1692" dirty="0" err="1">
                <a:solidFill>
                  <a:srgbClr val="000000"/>
                </a:solidFill>
                <a:latin typeface="Open Sauce"/>
                <a:ea typeface="Open Sauce"/>
                <a:cs typeface="Open Sauce"/>
                <a:sym typeface="Open Sauce"/>
              </a:rPr>
              <a:t>stanowią</a:t>
            </a:r>
            <a:r>
              <a:rPr lang="en-US" sz="1692" dirty="0">
                <a:solidFill>
                  <a:srgbClr val="000000"/>
                </a:solidFill>
                <a:latin typeface="Open Sauce"/>
                <a:ea typeface="Open Sauce"/>
                <a:cs typeface="Open Sauce"/>
                <a:sym typeface="Open Sauce"/>
              </a:rPr>
              <a:t> </a:t>
            </a:r>
            <a:r>
              <a:rPr lang="en-US" sz="1692" dirty="0" err="1">
                <a:solidFill>
                  <a:srgbClr val="000000"/>
                </a:solidFill>
                <a:latin typeface="Open Sauce"/>
                <a:ea typeface="Open Sauce"/>
                <a:cs typeface="Open Sauce"/>
                <a:sym typeface="Open Sauce"/>
              </a:rPr>
              <a:t>podstawę</a:t>
            </a:r>
            <a:r>
              <a:rPr lang="en-US" sz="1692" dirty="0">
                <a:solidFill>
                  <a:srgbClr val="000000"/>
                </a:solidFill>
                <a:latin typeface="Open Sauce"/>
                <a:ea typeface="Open Sauce"/>
                <a:cs typeface="Open Sauce"/>
                <a:sym typeface="Open Sauce"/>
              </a:rPr>
              <a:t> do </a:t>
            </a:r>
            <a:r>
              <a:rPr lang="en-US" sz="1692" dirty="0" err="1">
                <a:solidFill>
                  <a:srgbClr val="000000"/>
                </a:solidFill>
                <a:latin typeface="Open Sauce"/>
                <a:ea typeface="Open Sauce"/>
                <a:cs typeface="Open Sauce"/>
                <a:sym typeface="Open Sauce"/>
              </a:rPr>
              <a:t>sformułowania</a:t>
            </a:r>
            <a:r>
              <a:rPr lang="en-US" sz="1692" dirty="0">
                <a:solidFill>
                  <a:srgbClr val="000000"/>
                </a:solidFill>
                <a:latin typeface="Open Sauce"/>
                <a:ea typeface="Open Sauce"/>
                <a:cs typeface="Open Sauce"/>
                <a:sym typeface="Open Sauce"/>
              </a:rPr>
              <a:t> </a:t>
            </a:r>
            <a:r>
              <a:rPr lang="en-US" sz="1692" b="1" dirty="0" err="1">
                <a:solidFill>
                  <a:srgbClr val="000000"/>
                </a:solidFill>
                <a:latin typeface="Open Sauce Bold"/>
                <a:ea typeface="Open Sauce Bold"/>
                <a:cs typeface="Open Sauce Bold"/>
                <a:sym typeface="Open Sauce Bold"/>
              </a:rPr>
              <a:t>wniosków</a:t>
            </a:r>
            <a:r>
              <a:rPr lang="en-US" sz="1692" b="1" dirty="0">
                <a:solidFill>
                  <a:srgbClr val="000000"/>
                </a:solidFill>
                <a:latin typeface="Open Sauce Bold"/>
                <a:ea typeface="Open Sauce Bold"/>
                <a:cs typeface="Open Sauce Bold"/>
                <a:sym typeface="Open Sauce Bold"/>
              </a:rPr>
              <a:t> </a:t>
            </a:r>
            <a:r>
              <a:rPr lang="en-US" sz="1692" b="1" dirty="0" err="1">
                <a:solidFill>
                  <a:srgbClr val="000000"/>
                </a:solidFill>
                <a:latin typeface="Open Sauce Bold"/>
                <a:ea typeface="Open Sauce Bold"/>
                <a:cs typeface="Open Sauce Bold"/>
                <a:sym typeface="Open Sauce Bold"/>
              </a:rPr>
              <a:t>i</a:t>
            </a:r>
            <a:r>
              <a:rPr lang="en-US" sz="1692" b="1" dirty="0">
                <a:solidFill>
                  <a:srgbClr val="000000"/>
                </a:solidFill>
                <a:latin typeface="Open Sauce Bold"/>
                <a:ea typeface="Open Sauce Bold"/>
                <a:cs typeface="Open Sauce Bold"/>
                <a:sym typeface="Open Sauce Bold"/>
              </a:rPr>
              <a:t> </a:t>
            </a:r>
            <a:r>
              <a:rPr lang="en-US" sz="1692" b="1" dirty="0" err="1">
                <a:solidFill>
                  <a:srgbClr val="000000"/>
                </a:solidFill>
                <a:latin typeface="Open Sauce Bold"/>
                <a:ea typeface="Open Sauce Bold"/>
                <a:cs typeface="Open Sauce Bold"/>
                <a:sym typeface="Open Sauce Bold"/>
              </a:rPr>
              <a:t>rekomendacji</a:t>
            </a:r>
            <a:r>
              <a:rPr lang="en-US" sz="1692" b="1" dirty="0">
                <a:solidFill>
                  <a:srgbClr val="000000"/>
                </a:solidFill>
                <a:latin typeface="Open Sauce Bold"/>
                <a:ea typeface="Open Sauce Bold"/>
                <a:cs typeface="Open Sauce Bold"/>
                <a:sym typeface="Open Sauce Bold"/>
              </a:rPr>
              <a:t>,</a:t>
            </a:r>
            <a:r>
              <a:rPr lang="en-US" sz="1692" dirty="0">
                <a:solidFill>
                  <a:srgbClr val="000000"/>
                </a:solidFill>
                <a:latin typeface="Open Sauce"/>
                <a:ea typeface="Open Sauce"/>
                <a:cs typeface="Open Sauce"/>
                <a:sym typeface="Open Sauce"/>
              </a:rPr>
              <a:t> </a:t>
            </a:r>
            <a:r>
              <a:rPr lang="en-US" sz="1692" dirty="0" err="1">
                <a:solidFill>
                  <a:srgbClr val="000000"/>
                </a:solidFill>
                <a:latin typeface="Open Sauce"/>
                <a:ea typeface="Open Sauce"/>
                <a:cs typeface="Open Sauce"/>
                <a:sym typeface="Open Sauce"/>
              </a:rPr>
              <a:t>których</a:t>
            </a:r>
            <a:r>
              <a:rPr lang="en-US" sz="1692" dirty="0">
                <a:solidFill>
                  <a:srgbClr val="000000"/>
                </a:solidFill>
                <a:latin typeface="Open Sauce"/>
                <a:ea typeface="Open Sauce"/>
                <a:cs typeface="Open Sauce"/>
                <a:sym typeface="Open Sauce"/>
              </a:rPr>
              <a:t> </a:t>
            </a:r>
            <a:r>
              <a:rPr lang="en-US" sz="1692" dirty="0" err="1">
                <a:solidFill>
                  <a:srgbClr val="000000"/>
                </a:solidFill>
                <a:latin typeface="Open Sauce"/>
                <a:ea typeface="Open Sauce"/>
                <a:cs typeface="Open Sauce"/>
                <a:sym typeface="Open Sauce"/>
              </a:rPr>
              <a:t>celem</a:t>
            </a:r>
            <a:r>
              <a:rPr lang="en-US" sz="1692" dirty="0">
                <a:solidFill>
                  <a:srgbClr val="000000"/>
                </a:solidFill>
                <a:latin typeface="Open Sauce"/>
                <a:ea typeface="Open Sauce"/>
                <a:cs typeface="Open Sauce"/>
                <a:sym typeface="Open Sauce"/>
              </a:rPr>
              <a:t> jest </a:t>
            </a:r>
            <a:r>
              <a:rPr lang="en-US" sz="1692" dirty="0" err="1">
                <a:solidFill>
                  <a:srgbClr val="000000"/>
                </a:solidFill>
                <a:latin typeface="Open Sauce"/>
                <a:ea typeface="Open Sauce"/>
                <a:cs typeface="Open Sauce"/>
                <a:sym typeface="Open Sauce"/>
              </a:rPr>
              <a:t>poprawa</a:t>
            </a:r>
            <a:r>
              <a:rPr lang="en-US" sz="1692" dirty="0">
                <a:solidFill>
                  <a:srgbClr val="000000"/>
                </a:solidFill>
                <a:latin typeface="Open Sauce"/>
                <a:ea typeface="Open Sauce"/>
                <a:cs typeface="Open Sauce"/>
                <a:sym typeface="Open Sauce"/>
              </a:rPr>
              <a:t> </a:t>
            </a:r>
            <a:r>
              <a:rPr lang="en-US" sz="1692" dirty="0" err="1">
                <a:solidFill>
                  <a:srgbClr val="000000"/>
                </a:solidFill>
                <a:latin typeface="Open Sauce"/>
                <a:ea typeface="Open Sauce"/>
                <a:cs typeface="Open Sauce"/>
                <a:sym typeface="Open Sauce"/>
              </a:rPr>
              <a:t>dostępności</a:t>
            </a:r>
            <a:r>
              <a:rPr lang="en-US" sz="1692" dirty="0">
                <a:solidFill>
                  <a:srgbClr val="000000"/>
                </a:solidFill>
                <a:latin typeface="Open Sauce"/>
                <a:ea typeface="Open Sauce"/>
                <a:cs typeface="Open Sauce"/>
                <a:sym typeface="Open Sauce"/>
              </a:rPr>
              <a:t> </a:t>
            </a:r>
            <a:r>
              <a:rPr lang="en-US" sz="1692" dirty="0" err="1">
                <a:solidFill>
                  <a:srgbClr val="000000"/>
                </a:solidFill>
                <a:latin typeface="Open Sauce"/>
                <a:ea typeface="Open Sauce"/>
                <a:cs typeface="Open Sauce"/>
                <a:sym typeface="Open Sauce"/>
              </a:rPr>
              <a:t>i</a:t>
            </a:r>
            <a:r>
              <a:rPr lang="en-US" sz="1692" dirty="0">
                <a:solidFill>
                  <a:srgbClr val="000000"/>
                </a:solidFill>
                <a:latin typeface="Open Sauce"/>
                <a:ea typeface="Open Sauce"/>
                <a:cs typeface="Open Sauce"/>
                <a:sym typeface="Open Sauce"/>
              </a:rPr>
              <a:t> </a:t>
            </a:r>
            <a:r>
              <a:rPr lang="en-US" sz="1692" dirty="0" err="1">
                <a:solidFill>
                  <a:srgbClr val="000000"/>
                </a:solidFill>
                <a:latin typeface="Open Sauce"/>
                <a:ea typeface="Open Sauce"/>
                <a:cs typeface="Open Sauce"/>
                <a:sym typeface="Open Sauce"/>
              </a:rPr>
              <a:t>jakości</a:t>
            </a:r>
            <a:r>
              <a:rPr lang="en-US" sz="1692" dirty="0">
                <a:solidFill>
                  <a:srgbClr val="000000"/>
                </a:solidFill>
                <a:latin typeface="Open Sauce"/>
                <a:ea typeface="Open Sauce"/>
                <a:cs typeface="Open Sauce"/>
                <a:sym typeface="Open Sauce"/>
              </a:rPr>
              <a:t> </a:t>
            </a:r>
            <a:r>
              <a:rPr lang="en-US" sz="1692" dirty="0" err="1">
                <a:solidFill>
                  <a:srgbClr val="000000"/>
                </a:solidFill>
                <a:latin typeface="Open Sauce"/>
                <a:ea typeface="Open Sauce"/>
                <a:cs typeface="Open Sauce"/>
                <a:sym typeface="Open Sauce"/>
              </a:rPr>
              <a:t>usług</a:t>
            </a:r>
            <a:r>
              <a:rPr lang="en-US" sz="1692" dirty="0">
                <a:solidFill>
                  <a:srgbClr val="000000"/>
                </a:solidFill>
                <a:latin typeface="Open Sauce"/>
                <a:ea typeface="Open Sauce"/>
                <a:cs typeface="Open Sauce"/>
                <a:sym typeface="Open Sauce"/>
              </a:rPr>
              <a:t>.</a:t>
            </a:r>
          </a:p>
        </p:txBody>
      </p:sp>
      <p:grpSp>
        <p:nvGrpSpPr>
          <p:cNvPr id="22" name="Grupa 21">
            <a:extLst>
              <a:ext uri="{FF2B5EF4-FFF2-40B4-BE49-F238E27FC236}">
                <a16:creationId xmlns:a16="http://schemas.microsoft.com/office/drawing/2014/main" id="{12BA03DC-FA92-000A-3585-CF787CDC3671}"/>
              </a:ext>
              <a:ext uri="{C183D7F6-B498-43B3-948B-1728B52AA6E4}">
                <adec:decorative xmlns:adec="http://schemas.microsoft.com/office/drawing/2017/decorative" val="1"/>
              </a:ext>
            </a:extLst>
          </p:cNvPr>
          <p:cNvGrpSpPr/>
          <p:nvPr/>
        </p:nvGrpSpPr>
        <p:grpSpPr>
          <a:xfrm>
            <a:off x="-3668906" y="-3175053"/>
            <a:ext cx="25439509" cy="14049835"/>
            <a:chOff x="-3668906" y="-3175053"/>
            <a:chExt cx="25439509" cy="14049835"/>
          </a:xfrm>
        </p:grpSpPr>
        <p:sp>
          <p:nvSpPr>
            <p:cNvPr id="2" name="Freeform 2">
              <a:extLst>
                <a:ext uri="{C183D7F6-B498-43B3-948B-1728B52AA6E4}">
                  <adec:decorative xmlns:adec="http://schemas.microsoft.com/office/drawing/2017/decorative" val="1"/>
                </a:ext>
              </a:extLst>
            </p:cNvPr>
            <p:cNvSpPr/>
            <p:nvPr/>
          </p:nvSpPr>
          <p:spPr>
            <a:xfrm rot="2700000">
              <a:off x="3789716" y="-604502"/>
              <a:ext cx="11026492" cy="5885390"/>
            </a:xfrm>
            <a:custGeom>
              <a:avLst/>
              <a:gdLst/>
              <a:ahLst/>
              <a:cxnLst/>
              <a:rect l="l" t="t" r="r" b="b"/>
              <a:pathLst>
                <a:path w="11026492" h="5885390">
                  <a:moveTo>
                    <a:pt x="0" y="0"/>
                  </a:moveTo>
                  <a:lnTo>
                    <a:pt x="11026492" y="0"/>
                  </a:lnTo>
                  <a:lnTo>
                    <a:pt x="11026492" y="5885390"/>
                  </a:lnTo>
                  <a:lnTo>
                    <a:pt x="0" y="5885390"/>
                  </a:lnTo>
                  <a:lnTo>
                    <a:pt x="0" y="0"/>
                  </a:lnTo>
                  <a:close/>
                </a:path>
              </a:pathLst>
            </a:custGeom>
            <a:blipFill>
              <a:blip r:embed="rId3">
                <a:alphaModFix amt="2000"/>
                <a:extLst>
                  <a:ext uri="{96DAC541-7B7A-43D3-8B79-37D633B846F1}">
                    <asvg:svgBlip xmlns:asvg="http://schemas.microsoft.com/office/drawing/2016/SVG/main" r:embed="rId4"/>
                  </a:ext>
                </a:extLst>
              </a:blip>
              <a:stretch>
                <a:fillRect/>
              </a:stretch>
            </a:blipFill>
          </p:spPr>
          <p:txBody>
            <a:bodyPr/>
            <a:lstStyle/>
            <a:p>
              <a:endParaRPr lang="pl-PL"/>
            </a:p>
          </p:txBody>
        </p:sp>
        <p:sp>
          <p:nvSpPr>
            <p:cNvPr id="3" name="Freeform 3">
              <a:extLst>
                <a:ext uri="{C183D7F6-B498-43B3-948B-1728B52AA6E4}">
                  <adec:decorative xmlns:adec="http://schemas.microsoft.com/office/drawing/2017/decorative" val="1"/>
                </a:ext>
              </a:extLst>
            </p:cNvPr>
            <p:cNvSpPr/>
            <p:nvPr/>
          </p:nvSpPr>
          <p:spPr>
            <a:xfrm rot="203369">
              <a:off x="-3668906" y="6795626"/>
              <a:ext cx="15613996" cy="4079156"/>
            </a:xfrm>
            <a:custGeom>
              <a:avLst/>
              <a:gdLst/>
              <a:ahLst/>
              <a:cxnLst/>
              <a:rect l="l" t="t" r="r" b="b"/>
              <a:pathLst>
                <a:path w="15613996" h="4079156">
                  <a:moveTo>
                    <a:pt x="0" y="0"/>
                  </a:moveTo>
                  <a:lnTo>
                    <a:pt x="15613996" y="0"/>
                  </a:lnTo>
                  <a:lnTo>
                    <a:pt x="15613996" y="4079156"/>
                  </a:lnTo>
                  <a:lnTo>
                    <a:pt x="0" y="4079156"/>
                  </a:lnTo>
                  <a:lnTo>
                    <a:pt x="0" y="0"/>
                  </a:lnTo>
                  <a:close/>
                </a:path>
              </a:pathLst>
            </a:custGeom>
            <a:blipFill>
              <a:blip r:embed="rId5">
                <a:alphaModFix amt="4000"/>
                <a:extLst>
                  <a:ext uri="{96DAC541-7B7A-43D3-8B79-37D633B846F1}">
                    <asvg:svgBlip xmlns:asvg="http://schemas.microsoft.com/office/drawing/2016/SVG/main" r:embed="rId6"/>
                  </a:ext>
                </a:extLst>
              </a:blip>
              <a:stretch>
                <a:fillRect/>
              </a:stretch>
            </a:blip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rot="2911606">
              <a:off x="16713233" y="5539411"/>
              <a:ext cx="3040533" cy="7074207"/>
            </a:xfrm>
            <a:custGeom>
              <a:avLst/>
              <a:gdLst/>
              <a:ahLst/>
              <a:cxnLst/>
              <a:rect l="l" t="t" r="r" b="b"/>
              <a:pathLst>
                <a:path w="800799" h="1863166">
                  <a:moveTo>
                    <a:pt x="0" y="0"/>
                  </a:moveTo>
                  <a:lnTo>
                    <a:pt x="800799" y="0"/>
                  </a:lnTo>
                  <a:lnTo>
                    <a:pt x="800799" y="1863166"/>
                  </a:lnTo>
                  <a:lnTo>
                    <a:pt x="0" y="1863166"/>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a:off x="17522529" y="634581"/>
              <a:ext cx="1136823" cy="1136823"/>
            </a:xfrm>
            <a:custGeom>
              <a:avLst/>
              <a:gdLst/>
              <a:ahLst/>
              <a:cxnLst/>
              <a:rect l="l" t="t" r="r" b="b"/>
              <a:pathLst>
                <a:path w="1136823" h="1136823">
                  <a:moveTo>
                    <a:pt x="0" y="0"/>
                  </a:moveTo>
                  <a:lnTo>
                    <a:pt x="1136823" y="0"/>
                  </a:lnTo>
                  <a:lnTo>
                    <a:pt x="1136823" y="1136823"/>
                  </a:lnTo>
                  <a:lnTo>
                    <a:pt x="0" y="11368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l-PL"/>
            </a:p>
          </p:txBody>
        </p:sp>
        <p:sp>
          <p:nvSpPr>
            <p:cNvPr id="11" name="Freeform 11">
              <a:extLst>
                <a:ext uri="{C183D7F6-B498-43B3-948B-1728B52AA6E4}">
                  <adec:decorative xmlns:adec="http://schemas.microsoft.com/office/drawing/2017/decorative" val="1"/>
                </a:ext>
              </a:extLst>
            </p:cNvPr>
            <p:cNvSpPr/>
            <p:nvPr/>
          </p:nvSpPr>
          <p:spPr>
            <a:xfrm>
              <a:off x="0" y="5594914"/>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l-PL"/>
            </a:p>
          </p:txBody>
        </p:sp>
      </p:grpSp>
    </p:spTree>
  </p:cSld>
  <p:clrMapOvr>
    <a:masterClrMapping/>
  </p:clrMapOvr>
  <p:transition>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noGrp="1"/>
          </p:cNvSpPr>
          <p:nvPr>
            <p:ph type="title" idx="4294967295"/>
          </p:nvPr>
        </p:nvSpPr>
        <p:spPr>
          <a:xfrm>
            <a:off x="1028700" y="602399"/>
            <a:ext cx="15834939" cy="6948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607"/>
              </a:lnSpc>
              <a:spcBef>
                <a:spcPts val="0"/>
              </a:spcBef>
              <a:spcAft>
                <a:spcPts val="0"/>
              </a:spcAft>
              <a:buClrTx/>
              <a:buSzTx/>
              <a:buFontTx/>
              <a:buNone/>
              <a:tabLst/>
              <a:defRPr/>
            </a:pPr>
            <a:r>
              <a:rPr kumimoji="0" lang="en-US" sz="431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Struktura</a:t>
            </a:r>
            <a:r>
              <a:rPr kumimoji="0" lang="en-US" sz="431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31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zgłoszeń</a:t>
            </a:r>
            <a:r>
              <a:rPr kumimoji="0" lang="en-US" sz="431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do </a:t>
            </a:r>
            <a:r>
              <a:rPr kumimoji="0" lang="en-US" sz="431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systemu</a:t>
            </a:r>
            <a:r>
              <a:rPr kumimoji="0" lang="en-US" sz="431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31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opieki</a:t>
            </a:r>
            <a:r>
              <a:rPr kumimoji="0" lang="en-US" sz="431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31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długoterminowej</a:t>
            </a:r>
            <a:endParaRPr kumimoji="0" lang="en-US" sz="431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5" name="TextBox 5"/>
          <p:cNvSpPr txBox="1"/>
          <p:nvPr/>
        </p:nvSpPr>
        <p:spPr>
          <a:xfrm>
            <a:off x="1028700" y="1635858"/>
            <a:ext cx="15834939" cy="3507642"/>
          </a:xfrm>
          <a:prstGeom prst="rect">
            <a:avLst/>
          </a:prstGeom>
        </p:spPr>
        <p:txBody>
          <a:bodyPr lIns="0" tIns="0" rIns="0" bIns="0" rtlCol="0" anchor="t">
            <a:spAutoFit/>
          </a:bodyPr>
          <a:lstStyle/>
          <a:p>
            <a:pPr marL="415192" lvl="1" indent="-207596" algn="l">
              <a:lnSpc>
                <a:spcPts val="4134"/>
              </a:lnSpc>
              <a:buFont typeface="Arial"/>
              <a:buChar char="•"/>
            </a:pPr>
            <a:r>
              <a:rPr lang="en-US" sz="1923" dirty="0" err="1">
                <a:solidFill>
                  <a:srgbClr val="000000"/>
                </a:solidFill>
                <a:latin typeface="Open Sauce"/>
                <a:ea typeface="Open Sauce"/>
                <a:cs typeface="Open Sauce"/>
                <a:sym typeface="Open Sauce"/>
              </a:rPr>
              <a:t>Zgłoszenia</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dotyczące</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osób</a:t>
            </a:r>
            <a:r>
              <a:rPr lang="en-US" sz="1923" dirty="0">
                <a:solidFill>
                  <a:srgbClr val="000000"/>
                </a:solidFill>
                <a:latin typeface="Open Sauce"/>
                <a:ea typeface="Open Sauce"/>
                <a:cs typeface="Open Sauce"/>
                <a:sym typeface="Open Sauce"/>
              </a:rPr>
              <a:t> w </a:t>
            </a:r>
            <a:r>
              <a:rPr lang="en-US" sz="1923" dirty="0" err="1">
                <a:solidFill>
                  <a:srgbClr val="000000"/>
                </a:solidFill>
                <a:latin typeface="Open Sauce"/>
                <a:ea typeface="Open Sauce"/>
                <a:cs typeface="Open Sauce"/>
                <a:sym typeface="Open Sauce"/>
              </a:rPr>
              <a:t>wieku</a:t>
            </a:r>
            <a:r>
              <a:rPr lang="en-US" sz="1923" dirty="0">
                <a:solidFill>
                  <a:srgbClr val="000000"/>
                </a:solidFill>
                <a:latin typeface="Open Sauce"/>
                <a:ea typeface="Open Sauce"/>
                <a:cs typeface="Open Sauce"/>
                <a:sym typeface="Open Sauce"/>
              </a:rPr>
              <a:t> </a:t>
            </a:r>
            <a:r>
              <a:rPr lang="en-US" sz="1923" b="1" dirty="0">
                <a:solidFill>
                  <a:srgbClr val="000000"/>
                </a:solidFill>
                <a:latin typeface="Open Sauce Bold"/>
                <a:ea typeface="Open Sauce Bold"/>
                <a:cs typeface="Open Sauce Bold"/>
                <a:sym typeface="Open Sauce Bold"/>
              </a:rPr>
              <a:t>65+</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wystąpiły</a:t>
            </a:r>
            <a:r>
              <a:rPr lang="en-US" sz="1923" dirty="0">
                <a:solidFill>
                  <a:srgbClr val="000000"/>
                </a:solidFill>
                <a:latin typeface="Open Sauce"/>
                <a:ea typeface="Open Sauce"/>
                <a:cs typeface="Open Sauce"/>
                <a:sym typeface="Open Sauce"/>
              </a:rPr>
              <a:t> w </a:t>
            </a:r>
            <a:r>
              <a:rPr lang="en-US" sz="1923" b="1" dirty="0">
                <a:solidFill>
                  <a:srgbClr val="000000"/>
                </a:solidFill>
                <a:latin typeface="Open Sauce Bold"/>
                <a:ea typeface="Open Sauce Bold"/>
                <a:cs typeface="Open Sauce Bold"/>
                <a:sym typeface="Open Sauce Bold"/>
              </a:rPr>
              <a:t>94,1% </a:t>
            </a:r>
            <a:r>
              <a:rPr lang="en-US" sz="1923" b="1" dirty="0" err="1">
                <a:solidFill>
                  <a:srgbClr val="000000"/>
                </a:solidFill>
                <a:latin typeface="Open Sauce Bold"/>
                <a:ea typeface="Open Sauce Bold"/>
                <a:cs typeface="Open Sauce Bold"/>
                <a:sym typeface="Open Sauce Bold"/>
              </a:rPr>
              <a:t>jednostek</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pomocy</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społecznej</a:t>
            </a:r>
            <a:r>
              <a:rPr lang="en-US" sz="1923" dirty="0">
                <a:solidFill>
                  <a:srgbClr val="000000"/>
                </a:solidFill>
                <a:latin typeface="Open Sauce"/>
                <a:ea typeface="Open Sauce"/>
                <a:cs typeface="Open Sauce"/>
                <a:sym typeface="Open Sauce"/>
              </a:rPr>
              <a:t>.</a:t>
            </a:r>
          </a:p>
          <a:p>
            <a:pPr marL="415192" lvl="1" indent="-207596" algn="l">
              <a:lnSpc>
                <a:spcPts val="4134"/>
              </a:lnSpc>
              <a:buFont typeface="Arial"/>
              <a:buChar char="•"/>
            </a:pPr>
            <a:r>
              <a:rPr lang="en-US" sz="1923" b="1" dirty="0">
                <a:solidFill>
                  <a:srgbClr val="000000"/>
                </a:solidFill>
                <a:latin typeface="Open Sauce Bold"/>
                <a:ea typeface="Open Sauce Bold"/>
                <a:cs typeface="Open Sauce Bold"/>
                <a:sym typeface="Open Sauce Bold"/>
              </a:rPr>
              <a:t>43,1% </a:t>
            </a:r>
            <a:r>
              <a:rPr lang="en-US" sz="1923" b="1" dirty="0" err="1">
                <a:solidFill>
                  <a:srgbClr val="000000"/>
                </a:solidFill>
                <a:latin typeface="Open Sauce Bold"/>
                <a:ea typeface="Open Sauce Bold"/>
                <a:cs typeface="Open Sauce Bold"/>
                <a:sym typeface="Open Sauce Bold"/>
              </a:rPr>
              <a:t>jednostek</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wskazało</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dużą</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liczbę</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zgłoszeń</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dotyczących</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osób</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starszych</a:t>
            </a:r>
            <a:r>
              <a:rPr lang="en-US" sz="1923" dirty="0">
                <a:solidFill>
                  <a:srgbClr val="000000"/>
                </a:solidFill>
                <a:latin typeface="Open Sauce"/>
                <a:ea typeface="Open Sauce"/>
                <a:cs typeface="Open Sauce"/>
                <a:sym typeface="Open Sauce"/>
              </a:rPr>
              <a:t>.</a:t>
            </a:r>
          </a:p>
          <a:p>
            <a:pPr marL="415192" lvl="1" indent="-207596" algn="l">
              <a:lnSpc>
                <a:spcPts val="4134"/>
              </a:lnSpc>
              <a:buFont typeface="Arial"/>
              <a:buChar char="•"/>
            </a:pPr>
            <a:r>
              <a:rPr lang="en-US" sz="1923" dirty="0">
                <a:solidFill>
                  <a:srgbClr val="000000"/>
                </a:solidFill>
                <a:latin typeface="Open Sauce"/>
                <a:ea typeface="Open Sauce"/>
                <a:cs typeface="Open Sauce"/>
                <a:sym typeface="Open Sauce"/>
              </a:rPr>
              <a:t>Brak </a:t>
            </a:r>
            <a:r>
              <a:rPr lang="en-US" sz="1923" dirty="0" err="1">
                <a:solidFill>
                  <a:srgbClr val="000000"/>
                </a:solidFill>
                <a:latin typeface="Open Sauce"/>
                <a:ea typeface="Open Sauce"/>
                <a:cs typeface="Open Sauce"/>
                <a:sym typeface="Open Sauce"/>
              </a:rPr>
              <a:t>zgłoszeń</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dotyczących</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osób</a:t>
            </a:r>
            <a:r>
              <a:rPr lang="en-US" sz="1923" dirty="0">
                <a:solidFill>
                  <a:srgbClr val="000000"/>
                </a:solidFill>
                <a:latin typeface="Open Sauce"/>
                <a:ea typeface="Open Sauce"/>
                <a:cs typeface="Open Sauce"/>
                <a:sym typeface="Open Sauce"/>
              </a:rPr>
              <a:t> 65+ </a:t>
            </a:r>
            <a:r>
              <a:rPr lang="en-US" sz="1923" dirty="0" err="1">
                <a:solidFill>
                  <a:srgbClr val="000000"/>
                </a:solidFill>
                <a:latin typeface="Open Sauce"/>
                <a:ea typeface="Open Sauce"/>
                <a:cs typeface="Open Sauce"/>
                <a:sym typeface="Open Sauce"/>
              </a:rPr>
              <a:t>miał</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charakter</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marginalny</a:t>
            </a:r>
            <a:r>
              <a:rPr lang="en-US" sz="1923" dirty="0">
                <a:solidFill>
                  <a:srgbClr val="000000"/>
                </a:solidFill>
                <a:latin typeface="Open Sauce"/>
                <a:ea typeface="Open Sauce"/>
                <a:cs typeface="Open Sauce"/>
                <a:sym typeface="Open Sauce"/>
              </a:rPr>
              <a:t> (</a:t>
            </a:r>
            <a:r>
              <a:rPr lang="en-US" sz="1923" b="1" dirty="0">
                <a:solidFill>
                  <a:srgbClr val="000000"/>
                </a:solidFill>
                <a:latin typeface="Open Sauce Bold"/>
                <a:ea typeface="Open Sauce Bold"/>
                <a:cs typeface="Open Sauce Bold"/>
                <a:sym typeface="Open Sauce Bold"/>
              </a:rPr>
              <a:t>5,9% </a:t>
            </a:r>
            <a:r>
              <a:rPr lang="en-US" sz="1923" b="1" dirty="0" err="1">
                <a:solidFill>
                  <a:srgbClr val="000000"/>
                </a:solidFill>
                <a:latin typeface="Open Sauce Bold"/>
                <a:ea typeface="Open Sauce Bold"/>
                <a:cs typeface="Open Sauce Bold"/>
                <a:sym typeface="Open Sauce Bold"/>
              </a:rPr>
              <a:t>jednostek</a:t>
            </a:r>
            <a:r>
              <a:rPr lang="en-US" sz="1923" dirty="0">
                <a:solidFill>
                  <a:srgbClr val="000000"/>
                </a:solidFill>
                <a:latin typeface="Open Sauce"/>
                <a:ea typeface="Open Sauce"/>
                <a:cs typeface="Open Sauce"/>
                <a:sym typeface="Open Sauce"/>
              </a:rPr>
              <a:t>).</a:t>
            </a:r>
          </a:p>
          <a:p>
            <a:pPr marL="415192" lvl="1" indent="-207596" algn="l">
              <a:lnSpc>
                <a:spcPts val="4134"/>
              </a:lnSpc>
              <a:buFont typeface="Arial"/>
              <a:buChar char="•"/>
            </a:pPr>
            <a:r>
              <a:rPr lang="en-US" sz="1923" dirty="0" err="1">
                <a:solidFill>
                  <a:srgbClr val="000000"/>
                </a:solidFill>
                <a:latin typeface="Open Sauce"/>
                <a:ea typeface="Open Sauce"/>
                <a:cs typeface="Open Sauce"/>
                <a:sym typeface="Open Sauce"/>
              </a:rPr>
              <a:t>Zgłoszenia</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dotyczące</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osób</a:t>
            </a:r>
            <a:r>
              <a:rPr lang="en-US" sz="1923" dirty="0">
                <a:solidFill>
                  <a:srgbClr val="000000"/>
                </a:solidFill>
                <a:latin typeface="Open Sauce"/>
                <a:ea typeface="Open Sauce"/>
                <a:cs typeface="Open Sauce"/>
                <a:sym typeface="Open Sauce"/>
              </a:rPr>
              <a:t> z </a:t>
            </a:r>
            <a:r>
              <a:rPr lang="en-US" sz="1923" dirty="0" err="1">
                <a:solidFill>
                  <a:srgbClr val="000000"/>
                </a:solidFill>
                <a:latin typeface="Open Sauce"/>
                <a:ea typeface="Open Sauce"/>
                <a:cs typeface="Open Sauce"/>
                <a:sym typeface="Open Sauce"/>
              </a:rPr>
              <a:t>niepełnosprawnościami</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wystąpiły</a:t>
            </a:r>
            <a:r>
              <a:rPr lang="en-US" sz="1923" dirty="0">
                <a:solidFill>
                  <a:srgbClr val="000000"/>
                </a:solidFill>
                <a:latin typeface="Open Sauce"/>
                <a:ea typeface="Open Sauce"/>
                <a:cs typeface="Open Sauce"/>
                <a:sym typeface="Open Sauce"/>
              </a:rPr>
              <a:t> w </a:t>
            </a:r>
            <a:r>
              <a:rPr lang="en-US" sz="1923" b="1" dirty="0">
                <a:solidFill>
                  <a:srgbClr val="000000"/>
                </a:solidFill>
                <a:latin typeface="Open Sauce Bold"/>
                <a:ea typeface="Open Sauce Bold"/>
                <a:cs typeface="Open Sauce Bold"/>
                <a:sym typeface="Open Sauce Bold"/>
              </a:rPr>
              <a:t>88,2% </a:t>
            </a:r>
            <a:r>
              <a:rPr lang="en-US" sz="1923" b="1" dirty="0" err="1">
                <a:solidFill>
                  <a:srgbClr val="000000"/>
                </a:solidFill>
                <a:latin typeface="Open Sauce Bold"/>
                <a:ea typeface="Open Sauce Bold"/>
                <a:cs typeface="Open Sauce Bold"/>
                <a:sym typeface="Open Sauce Bold"/>
              </a:rPr>
              <a:t>jednostek</a:t>
            </a:r>
            <a:r>
              <a:rPr lang="en-US" sz="1923" dirty="0">
                <a:solidFill>
                  <a:srgbClr val="000000"/>
                </a:solidFill>
                <a:latin typeface="Open Sauce"/>
                <a:ea typeface="Open Sauce"/>
                <a:cs typeface="Open Sauce"/>
                <a:sym typeface="Open Sauce"/>
              </a:rPr>
              <a:t>, w </a:t>
            </a:r>
            <a:r>
              <a:rPr lang="en-US" sz="1923" dirty="0" err="1">
                <a:solidFill>
                  <a:srgbClr val="000000"/>
                </a:solidFill>
                <a:latin typeface="Open Sauce"/>
                <a:ea typeface="Open Sauce"/>
                <a:cs typeface="Open Sauce"/>
                <a:sym typeface="Open Sauce"/>
              </a:rPr>
              <a:t>tym</a:t>
            </a:r>
            <a:r>
              <a:rPr lang="en-US" sz="1923" dirty="0">
                <a:solidFill>
                  <a:srgbClr val="000000"/>
                </a:solidFill>
                <a:latin typeface="Open Sauce"/>
                <a:ea typeface="Open Sauce"/>
                <a:cs typeface="Open Sauce"/>
                <a:sym typeface="Open Sauce"/>
              </a:rPr>
              <a:t> </a:t>
            </a:r>
            <a:r>
              <a:rPr lang="en-US" sz="1923" b="1" dirty="0">
                <a:solidFill>
                  <a:srgbClr val="000000"/>
                </a:solidFill>
                <a:latin typeface="Open Sauce Bold"/>
                <a:ea typeface="Open Sauce Bold"/>
                <a:cs typeface="Open Sauce Bold"/>
                <a:sym typeface="Open Sauce Bold"/>
              </a:rPr>
              <a:t>43,1%</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określiło</a:t>
            </a:r>
            <a:r>
              <a:rPr lang="en-US" sz="1923" dirty="0">
                <a:solidFill>
                  <a:srgbClr val="000000"/>
                </a:solidFill>
                <a:latin typeface="Open Sauce"/>
                <a:ea typeface="Open Sauce"/>
                <a:cs typeface="Open Sauce"/>
                <a:sym typeface="Open Sauce"/>
              </a:rPr>
              <a:t> ich </a:t>
            </a:r>
            <a:r>
              <a:rPr lang="en-US" sz="1923" dirty="0" err="1">
                <a:solidFill>
                  <a:srgbClr val="000000"/>
                </a:solidFill>
                <a:latin typeface="Open Sauce"/>
                <a:ea typeface="Open Sauce"/>
                <a:cs typeface="Open Sauce"/>
                <a:sym typeface="Open Sauce"/>
              </a:rPr>
              <a:t>skalę</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jako</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dużą</a:t>
            </a:r>
            <a:r>
              <a:rPr lang="en-US" sz="1923" dirty="0">
                <a:solidFill>
                  <a:srgbClr val="000000"/>
                </a:solidFill>
                <a:latin typeface="Open Sauce"/>
                <a:ea typeface="Open Sauce"/>
                <a:cs typeface="Open Sauce"/>
                <a:sym typeface="Open Sauce"/>
              </a:rPr>
              <a:t>.</a:t>
            </a:r>
          </a:p>
          <a:p>
            <a:pPr marL="415192" lvl="1" indent="-207596" algn="l">
              <a:lnSpc>
                <a:spcPts val="4134"/>
              </a:lnSpc>
              <a:buFont typeface="Arial"/>
              <a:buChar char="•"/>
            </a:pPr>
            <a:r>
              <a:rPr lang="en-US" sz="1923" dirty="0" err="1">
                <a:solidFill>
                  <a:srgbClr val="000000"/>
                </a:solidFill>
                <a:latin typeface="Open Sauce"/>
                <a:ea typeface="Open Sauce"/>
                <a:cs typeface="Open Sauce"/>
                <a:sym typeface="Open Sauce"/>
              </a:rPr>
              <a:t>Zapotrzebowanie</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wynikające</a:t>
            </a:r>
            <a:r>
              <a:rPr lang="en-US" sz="1923" dirty="0">
                <a:solidFill>
                  <a:srgbClr val="000000"/>
                </a:solidFill>
                <a:latin typeface="Open Sauce"/>
                <a:ea typeface="Open Sauce"/>
                <a:cs typeface="Open Sauce"/>
                <a:sym typeface="Open Sauce"/>
              </a:rPr>
              <a:t> z </a:t>
            </a:r>
            <a:r>
              <a:rPr lang="en-US" sz="1923" dirty="0" err="1">
                <a:solidFill>
                  <a:srgbClr val="000000"/>
                </a:solidFill>
                <a:latin typeface="Open Sauce"/>
                <a:ea typeface="Open Sauce"/>
                <a:cs typeface="Open Sauce"/>
                <a:sym typeface="Open Sauce"/>
              </a:rPr>
              <a:t>chorób</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przewlekłych</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odnotowano</a:t>
            </a:r>
            <a:r>
              <a:rPr lang="en-US" sz="1923" dirty="0">
                <a:solidFill>
                  <a:srgbClr val="000000"/>
                </a:solidFill>
                <a:latin typeface="Open Sauce"/>
                <a:ea typeface="Open Sauce"/>
                <a:cs typeface="Open Sauce"/>
                <a:sym typeface="Open Sauce"/>
              </a:rPr>
              <a:t> w </a:t>
            </a:r>
            <a:r>
              <a:rPr lang="en-US" sz="1923" b="1" dirty="0">
                <a:solidFill>
                  <a:srgbClr val="000000"/>
                </a:solidFill>
                <a:latin typeface="Open Sauce Bold"/>
                <a:ea typeface="Open Sauce Bold"/>
                <a:cs typeface="Open Sauce Bold"/>
                <a:sym typeface="Open Sauce Bold"/>
              </a:rPr>
              <a:t>85,3% </a:t>
            </a:r>
            <a:r>
              <a:rPr lang="en-US" sz="1923" b="1" dirty="0" err="1">
                <a:solidFill>
                  <a:srgbClr val="000000"/>
                </a:solidFill>
                <a:latin typeface="Open Sauce Bold"/>
                <a:ea typeface="Open Sauce Bold"/>
                <a:cs typeface="Open Sauce Bold"/>
                <a:sym typeface="Open Sauce Bold"/>
              </a:rPr>
              <a:t>jednostek</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najczęściej</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jako</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niewielkie</a:t>
            </a:r>
            <a:r>
              <a:rPr lang="en-US" sz="1923" dirty="0">
                <a:solidFill>
                  <a:srgbClr val="000000"/>
                </a:solidFill>
                <a:latin typeface="Open Sauce"/>
                <a:ea typeface="Open Sauce"/>
                <a:cs typeface="Open Sauce"/>
                <a:sym typeface="Open Sauce"/>
              </a:rPr>
              <a:t> (</a:t>
            </a:r>
            <a:r>
              <a:rPr lang="en-US" sz="1923" b="1" dirty="0">
                <a:solidFill>
                  <a:srgbClr val="000000"/>
                </a:solidFill>
                <a:latin typeface="Open Sauce Bold"/>
                <a:ea typeface="Open Sauce Bold"/>
                <a:cs typeface="Open Sauce Bold"/>
                <a:sym typeface="Open Sauce Bold"/>
              </a:rPr>
              <a:t>52,9%</a:t>
            </a:r>
            <a:r>
              <a:rPr lang="en-US" sz="1923" dirty="0">
                <a:solidFill>
                  <a:srgbClr val="000000"/>
                </a:solidFill>
                <a:latin typeface="Open Sauce"/>
                <a:ea typeface="Open Sauce"/>
                <a:cs typeface="Open Sauce"/>
                <a:sym typeface="Open Sauce"/>
              </a:rPr>
              <a:t>).</a:t>
            </a:r>
          </a:p>
          <a:p>
            <a:pPr marL="415192" lvl="1" indent="-207596" algn="l">
              <a:lnSpc>
                <a:spcPts val="4134"/>
              </a:lnSpc>
              <a:buFont typeface="Arial"/>
              <a:buChar char="•"/>
            </a:pPr>
            <a:r>
              <a:rPr lang="en-US" sz="1923" dirty="0" err="1">
                <a:solidFill>
                  <a:srgbClr val="000000"/>
                </a:solidFill>
                <a:latin typeface="Open Sauce"/>
                <a:ea typeface="Open Sauce"/>
                <a:cs typeface="Open Sauce"/>
                <a:sym typeface="Open Sauce"/>
              </a:rPr>
              <a:t>Zgłoszenia</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dotyczące</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kryzysu</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zdrowia</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psychicznego</a:t>
            </a:r>
            <a:r>
              <a:rPr lang="en-US" sz="1923" dirty="0">
                <a:solidFill>
                  <a:srgbClr val="000000"/>
                </a:solidFill>
                <a:latin typeface="Open Sauce"/>
                <a:ea typeface="Open Sauce"/>
                <a:cs typeface="Open Sauce"/>
                <a:sym typeface="Open Sauce"/>
              </a:rPr>
              <a:t> </a:t>
            </a:r>
            <a:r>
              <a:rPr lang="en-US" sz="1923" dirty="0" err="1">
                <a:solidFill>
                  <a:srgbClr val="000000"/>
                </a:solidFill>
                <a:latin typeface="Open Sauce"/>
                <a:ea typeface="Open Sauce"/>
                <a:cs typeface="Open Sauce"/>
                <a:sym typeface="Open Sauce"/>
              </a:rPr>
              <a:t>miały</a:t>
            </a:r>
            <a:r>
              <a:rPr lang="en-US" sz="1923" dirty="0">
                <a:solidFill>
                  <a:srgbClr val="000000"/>
                </a:solidFill>
                <a:latin typeface="Open Sauce"/>
                <a:ea typeface="Open Sauce"/>
                <a:cs typeface="Open Sauce"/>
                <a:sym typeface="Open Sauce"/>
              </a:rPr>
              <a:t> </a:t>
            </a:r>
            <a:r>
              <a:rPr lang="en-US" sz="1923" b="1" dirty="0" err="1">
                <a:solidFill>
                  <a:srgbClr val="000000"/>
                </a:solidFill>
                <a:latin typeface="Open Sauce Bold"/>
                <a:ea typeface="Open Sauce Bold"/>
                <a:cs typeface="Open Sauce Bold"/>
                <a:sym typeface="Open Sauce Bold"/>
              </a:rPr>
              <a:t>znaczenie</a:t>
            </a:r>
            <a:r>
              <a:rPr lang="en-US" sz="1923" b="1" dirty="0">
                <a:solidFill>
                  <a:srgbClr val="000000"/>
                </a:solidFill>
                <a:latin typeface="Open Sauce Bold"/>
                <a:ea typeface="Open Sauce Bold"/>
                <a:cs typeface="Open Sauce Bold"/>
                <a:sym typeface="Open Sauce Bold"/>
              </a:rPr>
              <a:t> </a:t>
            </a:r>
            <a:r>
              <a:rPr lang="en-US" sz="1923" b="1" dirty="0" err="1">
                <a:solidFill>
                  <a:srgbClr val="000000"/>
                </a:solidFill>
                <a:latin typeface="Open Sauce Bold"/>
                <a:ea typeface="Open Sauce Bold"/>
                <a:cs typeface="Open Sauce Bold"/>
                <a:sym typeface="Open Sauce Bold"/>
              </a:rPr>
              <a:t>marginalne</a:t>
            </a:r>
            <a:r>
              <a:rPr lang="en-US" sz="1923" dirty="0">
                <a:solidFill>
                  <a:srgbClr val="000000"/>
                </a:solidFill>
                <a:latin typeface="Open Sauce"/>
                <a:ea typeface="Open Sauce"/>
                <a:cs typeface="Open Sauce"/>
                <a:sym typeface="Open Sauce"/>
              </a:rPr>
              <a:t>.</a:t>
            </a:r>
          </a:p>
          <a:p>
            <a:pPr algn="l">
              <a:lnSpc>
                <a:spcPts val="2692"/>
              </a:lnSpc>
              <a:spcBef>
                <a:spcPct val="0"/>
              </a:spcBef>
            </a:pPr>
            <a:endParaRPr lang="en-US" sz="1923" dirty="0">
              <a:solidFill>
                <a:srgbClr val="000000"/>
              </a:solidFill>
              <a:latin typeface="Open Sauce"/>
              <a:ea typeface="Open Sauce"/>
              <a:cs typeface="Open Sauce"/>
              <a:sym typeface="Open Sauce"/>
            </a:endParaRPr>
          </a:p>
        </p:txBody>
      </p:sp>
      <p:sp>
        <p:nvSpPr>
          <p:cNvPr id="7" name="Freeform 7">
            <a:extLst>
              <a:ext uri="{C183D7F6-B498-43B3-948B-1728B52AA6E4}">
                <adec:decorative xmlns:adec="http://schemas.microsoft.com/office/drawing/2017/decorative" val="1"/>
              </a:ext>
            </a:extLst>
          </p:cNvPr>
          <p:cNvSpPr/>
          <p:nvPr/>
        </p:nvSpPr>
        <p:spPr>
          <a:xfrm>
            <a:off x="1028700" y="5387058"/>
            <a:ext cx="16344900" cy="4094885"/>
          </a:xfrm>
          <a:custGeom>
            <a:avLst/>
            <a:gdLst/>
            <a:ahLst/>
            <a:cxnLst/>
            <a:rect l="l" t="t" r="r" b="b"/>
            <a:pathLst>
              <a:path w="5036104" h="1302327">
                <a:moveTo>
                  <a:pt x="34713" y="0"/>
                </a:moveTo>
                <a:lnTo>
                  <a:pt x="5001391" y="0"/>
                </a:lnTo>
                <a:cubicBezTo>
                  <a:pt x="5020563" y="0"/>
                  <a:pt x="5036104" y="15541"/>
                  <a:pt x="5036104" y="34713"/>
                </a:cubicBezTo>
                <a:lnTo>
                  <a:pt x="5036104" y="1267614"/>
                </a:lnTo>
                <a:cubicBezTo>
                  <a:pt x="5036104" y="1276820"/>
                  <a:pt x="5032447" y="1285650"/>
                  <a:pt x="5025937" y="1292160"/>
                </a:cubicBezTo>
                <a:cubicBezTo>
                  <a:pt x="5019427" y="1298670"/>
                  <a:pt x="5010597" y="1302327"/>
                  <a:pt x="5001391" y="1302327"/>
                </a:cubicBezTo>
                <a:lnTo>
                  <a:pt x="34713" y="1302327"/>
                </a:lnTo>
                <a:cubicBezTo>
                  <a:pt x="15541" y="1302327"/>
                  <a:pt x="0" y="1286785"/>
                  <a:pt x="0" y="1267614"/>
                </a:cubicBezTo>
                <a:lnTo>
                  <a:pt x="0" y="34713"/>
                </a:lnTo>
                <a:cubicBezTo>
                  <a:pt x="0" y="15541"/>
                  <a:pt x="15541" y="0"/>
                  <a:pt x="34713" y="0"/>
                </a:cubicBezTo>
                <a:close/>
              </a:path>
            </a:pathLst>
          </a:custGeom>
          <a:solidFill>
            <a:schemeClr val="tx2">
              <a:lumMod val="75000"/>
            </a:schemeClr>
          </a:solidFill>
        </p:spPr>
        <p:txBody>
          <a:bodyPr/>
          <a:lstStyle/>
          <a:p>
            <a:endParaRPr lang="pl-PL"/>
          </a:p>
        </p:txBody>
      </p:sp>
      <p:sp>
        <p:nvSpPr>
          <p:cNvPr id="9" name="TextBox 9"/>
          <p:cNvSpPr txBox="1"/>
          <p:nvPr/>
        </p:nvSpPr>
        <p:spPr>
          <a:xfrm>
            <a:off x="1329633" y="5650910"/>
            <a:ext cx="15662967" cy="3136756"/>
          </a:xfrm>
          <a:prstGeom prst="rect">
            <a:avLst/>
          </a:prstGeom>
        </p:spPr>
        <p:txBody>
          <a:bodyPr wrap="square" lIns="0" tIns="0" rIns="0" bIns="0" rtlCol="0" anchor="t">
            <a:spAutoFit/>
          </a:bodyPr>
          <a:lstStyle/>
          <a:p>
            <a:pPr algn="l">
              <a:lnSpc>
                <a:spcPts val="6028"/>
              </a:lnSpc>
            </a:pPr>
            <a:r>
              <a:rPr lang="en-US" sz="2411" b="1" dirty="0" err="1">
                <a:solidFill>
                  <a:srgbClr val="F2F7FA"/>
                </a:solidFill>
                <a:latin typeface="Open Sauce Bold"/>
                <a:ea typeface="Open Sauce Bold"/>
                <a:cs typeface="Open Sauce Bold"/>
                <a:sym typeface="Open Sauce Bold"/>
              </a:rPr>
              <a:t>Zróżnicowanie</a:t>
            </a:r>
            <a:r>
              <a:rPr lang="en-US" sz="2411" b="1" dirty="0">
                <a:solidFill>
                  <a:srgbClr val="F2F7FA"/>
                </a:solidFill>
                <a:latin typeface="Open Sauce Bold"/>
                <a:ea typeface="Open Sauce Bold"/>
                <a:cs typeface="Open Sauce Bold"/>
                <a:sym typeface="Open Sauce Bold"/>
              </a:rPr>
              <a:t> </a:t>
            </a:r>
            <a:r>
              <a:rPr lang="en-US" sz="2411" b="1" dirty="0" err="1">
                <a:solidFill>
                  <a:srgbClr val="F2F7FA"/>
                </a:solidFill>
                <a:latin typeface="Open Sauce Bold"/>
                <a:ea typeface="Open Sauce Bold"/>
                <a:cs typeface="Open Sauce Bold"/>
                <a:sym typeface="Open Sauce Bold"/>
              </a:rPr>
              <a:t>terytorialne</a:t>
            </a:r>
            <a:r>
              <a:rPr lang="en-US" sz="2411" b="1" dirty="0">
                <a:solidFill>
                  <a:srgbClr val="F2F7FA"/>
                </a:solidFill>
                <a:latin typeface="Open Sauce Bold"/>
                <a:ea typeface="Open Sauce Bold"/>
                <a:cs typeface="Open Sauce Bold"/>
                <a:sym typeface="Open Sauce Bold"/>
              </a:rPr>
              <a:t> </a:t>
            </a:r>
            <a:r>
              <a:rPr lang="en-US" sz="2411" b="1" dirty="0" err="1">
                <a:solidFill>
                  <a:srgbClr val="F2F7FA"/>
                </a:solidFill>
                <a:latin typeface="Open Sauce Bold"/>
                <a:ea typeface="Open Sauce Bold"/>
                <a:cs typeface="Open Sauce Bold"/>
                <a:sym typeface="Open Sauce Bold"/>
              </a:rPr>
              <a:t>natężenia</a:t>
            </a:r>
            <a:r>
              <a:rPr lang="en-US" sz="2411" b="1" dirty="0">
                <a:solidFill>
                  <a:srgbClr val="F2F7FA"/>
                </a:solidFill>
                <a:latin typeface="Open Sauce Bold"/>
                <a:ea typeface="Open Sauce Bold"/>
                <a:cs typeface="Open Sauce Bold"/>
                <a:sym typeface="Open Sauce Bold"/>
              </a:rPr>
              <a:t> </a:t>
            </a:r>
            <a:r>
              <a:rPr lang="en-US" sz="2411" b="1" dirty="0" err="1">
                <a:solidFill>
                  <a:srgbClr val="F2F7FA"/>
                </a:solidFill>
                <a:latin typeface="Open Sauce Bold"/>
                <a:ea typeface="Open Sauce Bold"/>
                <a:cs typeface="Open Sauce Bold"/>
                <a:sym typeface="Open Sauce Bold"/>
              </a:rPr>
              <a:t>zgłoszeń</a:t>
            </a:r>
            <a:endParaRPr lang="en-US" sz="2411" b="1" dirty="0">
              <a:solidFill>
                <a:srgbClr val="F2F7FA"/>
              </a:solidFill>
              <a:latin typeface="Open Sauce Bold"/>
              <a:ea typeface="Open Sauce Bold"/>
              <a:cs typeface="Open Sauce Bold"/>
              <a:sym typeface="Open Sauce Bold"/>
            </a:endParaRPr>
          </a:p>
          <a:p>
            <a:pPr marL="412705" lvl="1" indent="-206352" algn="l">
              <a:lnSpc>
                <a:spcPts val="4759"/>
              </a:lnSpc>
              <a:buFont typeface="Arial"/>
              <a:buChar char="•"/>
            </a:pPr>
            <a:r>
              <a:rPr lang="en-US" sz="2000" dirty="0">
                <a:solidFill>
                  <a:srgbClr val="F2F7FA"/>
                </a:solidFill>
                <a:latin typeface="Open Sauce"/>
                <a:ea typeface="Open Sauce"/>
                <a:cs typeface="Open Sauce"/>
                <a:sym typeface="Open Sauce"/>
              </a:rPr>
              <a:t>We </a:t>
            </a:r>
            <a:r>
              <a:rPr lang="en-US" sz="2000" dirty="0" err="1">
                <a:solidFill>
                  <a:srgbClr val="F2F7FA"/>
                </a:solidFill>
                <a:latin typeface="Open Sauce"/>
                <a:ea typeface="Open Sauce"/>
                <a:cs typeface="Open Sauce"/>
                <a:sym typeface="Open Sauce"/>
              </a:rPr>
              <a:t>wszystkich</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częściach</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województwa</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dominują</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zgłoszenia</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dotyczące</a:t>
            </a:r>
            <a:r>
              <a:rPr lang="en-US" sz="2000" dirty="0">
                <a:solidFill>
                  <a:srgbClr val="F2F7FA"/>
                </a:solidFill>
                <a:latin typeface="Open Sauce"/>
                <a:ea typeface="Open Sauce"/>
                <a:cs typeface="Open Sauce"/>
                <a:sym typeface="Open Sauce"/>
              </a:rPr>
              <a:t> </a:t>
            </a:r>
            <a:r>
              <a:rPr lang="en-US" sz="2000" b="1" dirty="0" err="1">
                <a:solidFill>
                  <a:srgbClr val="F2F7FA"/>
                </a:solidFill>
                <a:latin typeface="Open Sauce Bold"/>
                <a:ea typeface="Open Sauce Bold"/>
                <a:cs typeface="Open Sauce Bold"/>
                <a:sym typeface="Open Sauce Bold"/>
              </a:rPr>
              <a:t>osób</a:t>
            </a:r>
            <a:r>
              <a:rPr lang="en-US" sz="2000" b="1" dirty="0">
                <a:solidFill>
                  <a:srgbClr val="F2F7FA"/>
                </a:solidFill>
                <a:latin typeface="Open Sauce Bold"/>
                <a:ea typeface="Open Sauce Bold"/>
                <a:cs typeface="Open Sauce Bold"/>
                <a:sym typeface="Open Sauce Bold"/>
              </a:rPr>
              <a:t> </a:t>
            </a:r>
            <a:r>
              <a:rPr lang="en-US" sz="2000" b="1" dirty="0" err="1">
                <a:solidFill>
                  <a:srgbClr val="F2F7FA"/>
                </a:solidFill>
                <a:latin typeface="Open Sauce Bold"/>
                <a:ea typeface="Open Sauce Bold"/>
                <a:cs typeface="Open Sauce Bold"/>
                <a:sym typeface="Open Sauce Bold"/>
              </a:rPr>
              <a:t>starszych</a:t>
            </a:r>
            <a:r>
              <a:rPr lang="en-US" sz="2000" b="1" dirty="0">
                <a:solidFill>
                  <a:srgbClr val="F2F7FA"/>
                </a:solidFill>
                <a:latin typeface="Open Sauce Bold"/>
                <a:ea typeface="Open Sauce Bold"/>
                <a:cs typeface="Open Sauce Bold"/>
                <a:sym typeface="Open Sauce Bold"/>
              </a:rPr>
              <a:t> </a:t>
            </a:r>
            <a:r>
              <a:rPr lang="en-US" sz="2000" b="1" dirty="0" err="1">
                <a:solidFill>
                  <a:srgbClr val="F2F7FA"/>
                </a:solidFill>
                <a:latin typeface="Open Sauce Bold"/>
                <a:ea typeface="Open Sauce Bold"/>
                <a:cs typeface="Open Sauce Bold"/>
                <a:sym typeface="Open Sauce Bold"/>
              </a:rPr>
              <a:t>i</a:t>
            </a:r>
            <a:r>
              <a:rPr lang="en-US" sz="2000" b="1" dirty="0">
                <a:solidFill>
                  <a:srgbClr val="F2F7FA"/>
                </a:solidFill>
                <a:latin typeface="Open Sauce Bold"/>
                <a:ea typeface="Open Sauce Bold"/>
                <a:cs typeface="Open Sauce Bold"/>
                <a:sym typeface="Open Sauce Bold"/>
              </a:rPr>
              <a:t> </a:t>
            </a:r>
            <a:r>
              <a:rPr lang="en-US" sz="2000" b="1" dirty="0" err="1">
                <a:solidFill>
                  <a:srgbClr val="F2F7FA"/>
                </a:solidFill>
                <a:latin typeface="Open Sauce Bold"/>
                <a:ea typeface="Open Sauce Bold"/>
                <a:cs typeface="Open Sauce Bold"/>
                <a:sym typeface="Open Sauce Bold"/>
              </a:rPr>
              <a:t>osób</a:t>
            </a:r>
            <a:r>
              <a:rPr lang="en-US" sz="2000" b="1" dirty="0">
                <a:solidFill>
                  <a:srgbClr val="F2F7FA"/>
                </a:solidFill>
                <a:latin typeface="Open Sauce Bold"/>
                <a:ea typeface="Open Sauce Bold"/>
                <a:cs typeface="Open Sauce Bold"/>
                <a:sym typeface="Open Sauce Bold"/>
              </a:rPr>
              <a:t> z </a:t>
            </a:r>
            <a:r>
              <a:rPr lang="en-US" sz="2000" b="1" dirty="0" err="1">
                <a:solidFill>
                  <a:srgbClr val="F2F7FA"/>
                </a:solidFill>
                <a:latin typeface="Open Sauce Bold"/>
                <a:ea typeface="Open Sauce Bold"/>
                <a:cs typeface="Open Sauce Bold"/>
                <a:sym typeface="Open Sauce Bold"/>
              </a:rPr>
              <a:t>niepełnosprawnościami</a:t>
            </a:r>
            <a:r>
              <a:rPr lang="en-US" sz="2000" dirty="0">
                <a:solidFill>
                  <a:srgbClr val="F2F7FA"/>
                </a:solidFill>
                <a:latin typeface="Open Sauce"/>
                <a:ea typeface="Open Sauce"/>
                <a:cs typeface="Open Sauce"/>
                <a:sym typeface="Open Sauce"/>
              </a:rPr>
              <a:t>.</a:t>
            </a:r>
          </a:p>
          <a:p>
            <a:pPr marL="412705" lvl="1" indent="-206352" algn="l">
              <a:lnSpc>
                <a:spcPts val="4759"/>
              </a:lnSpc>
              <a:buFont typeface="Arial"/>
              <a:buChar char="•"/>
            </a:pPr>
            <a:r>
              <a:rPr lang="en-US" sz="2000" b="1" dirty="0" err="1">
                <a:solidFill>
                  <a:srgbClr val="F2F7FA"/>
                </a:solidFill>
                <a:latin typeface="Open Sauce Bold"/>
                <a:ea typeface="Open Sauce Bold"/>
                <a:cs typeface="Open Sauce Bold"/>
                <a:sym typeface="Open Sauce Bold"/>
              </a:rPr>
              <a:t>Jednostki</a:t>
            </a:r>
            <a:r>
              <a:rPr lang="en-US" sz="2000" b="1" dirty="0">
                <a:solidFill>
                  <a:srgbClr val="F2F7FA"/>
                </a:solidFill>
                <a:latin typeface="Open Sauce Bold"/>
                <a:ea typeface="Open Sauce Bold"/>
                <a:cs typeface="Open Sauce Bold"/>
                <a:sym typeface="Open Sauce Bold"/>
              </a:rPr>
              <a:t> </a:t>
            </a:r>
            <a:r>
              <a:rPr lang="en-US" sz="2000" b="1" dirty="0" err="1">
                <a:solidFill>
                  <a:srgbClr val="F2F7FA"/>
                </a:solidFill>
                <a:latin typeface="Open Sauce Bold"/>
                <a:ea typeface="Open Sauce Bold"/>
                <a:cs typeface="Open Sauce Bold"/>
                <a:sym typeface="Open Sauce Bold"/>
              </a:rPr>
              <a:t>zlokalizowane</a:t>
            </a:r>
            <a:r>
              <a:rPr lang="en-US" sz="2000" b="1" dirty="0">
                <a:solidFill>
                  <a:srgbClr val="F2F7FA"/>
                </a:solidFill>
                <a:latin typeface="Open Sauce Bold"/>
                <a:ea typeface="Open Sauce Bold"/>
                <a:cs typeface="Open Sauce Bold"/>
                <a:sym typeface="Open Sauce Bold"/>
              </a:rPr>
              <a:t> w </a:t>
            </a:r>
            <a:r>
              <a:rPr lang="en-US" sz="2000" b="1" dirty="0" err="1">
                <a:solidFill>
                  <a:srgbClr val="F2F7FA"/>
                </a:solidFill>
                <a:latin typeface="Open Sauce Bold"/>
                <a:ea typeface="Open Sauce Bold"/>
                <a:cs typeface="Open Sauce Bold"/>
                <a:sym typeface="Open Sauce Bold"/>
              </a:rPr>
              <a:t>subregionach</a:t>
            </a:r>
            <a:r>
              <a:rPr lang="en-US" sz="2000" b="1" dirty="0">
                <a:solidFill>
                  <a:srgbClr val="F2F7FA"/>
                </a:solidFill>
                <a:latin typeface="Open Sauce Bold"/>
                <a:ea typeface="Open Sauce Bold"/>
                <a:cs typeface="Open Sauce Bold"/>
                <a:sym typeface="Open Sauce Bold"/>
              </a:rPr>
              <a:t> </a:t>
            </a:r>
            <a:r>
              <a:rPr lang="en-US" sz="2000" b="1" dirty="0" err="1">
                <a:solidFill>
                  <a:srgbClr val="F2F7FA"/>
                </a:solidFill>
                <a:latin typeface="Open Sauce Bold"/>
                <a:ea typeface="Open Sauce Bold"/>
                <a:cs typeface="Open Sauce Bold"/>
                <a:sym typeface="Open Sauce Bold"/>
              </a:rPr>
              <a:t>białostockim</a:t>
            </a:r>
            <a:r>
              <a:rPr lang="en-US" sz="2000" b="1" dirty="0">
                <a:solidFill>
                  <a:srgbClr val="F2F7FA"/>
                </a:solidFill>
                <a:latin typeface="Open Sauce Bold"/>
                <a:ea typeface="Open Sauce Bold"/>
                <a:cs typeface="Open Sauce Bold"/>
                <a:sym typeface="Open Sauce Bold"/>
              </a:rPr>
              <a:t> </a:t>
            </a:r>
            <a:r>
              <a:rPr lang="en-US" sz="2000" b="1" dirty="0" err="1">
                <a:solidFill>
                  <a:srgbClr val="F2F7FA"/>
                </a:solidFill>
                <a:latin typeface="Open Sauce Bold"/>
                <a:ea typeface="Open Sauce Bold"/>
                <a:cs typeface="Open Sauce Bold"/>
                <a:sym typeface="Open Sauce Bold"/>
              </a:rPr>
              <a:t>i</a:t>
            </a:r>
            <a:r>
              <a:rPr lang="en-US" sz="2000" b="1" dirty="0">
                <a:solidFill>
                  <a:srgbClr val="F2F7FA"/>
                </a:solidFill>
                <a:latin typeface="Open Sauce Bold"/>
                <a:ea typeface="Open Sauce Bold"/>
                <a:cs typeface="Open Sauce Bold"/>
                <a:sym typeface="Open Sauce Bold"/>
              </a:rPr>
              <a:t> </a:t>
            </a:r>
            <a:r>
              <a:rPr lang="en-US" sz="2000" b="1" dirty="0" err="1">
                <a:solidFill>
                  <a:srgbClr val="F2F7FA"/>
                </a:solidFill>
                <a:latin typeface="Open Sauce Bold"/>
                <a:ea typeface="Open Sauce Bold"/>
                <a:cs typeface="Open Sauce Bold"/>
                <a:sym typeface="Open Sauce Bold"/>
              </a:rPr>
              <a:t>łomżyńskim</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częściej</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wskazują</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dużą</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liczbę</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zgłoszeń</a:t>
            </a:r>
            <a:r>
              <a:rPr lang="en-US" sz="2000" dirty="0">
                <a:solidFill>
                  <a:srgbClr val="F2F7FA"/>
                </a:solidFill>
                <a:latin typeface="Open Sauce"/>
                <a:ea typeface="Open Sauce"/>
                <a:cs typeface="Open Sauce"/>
                <a:sym typeface="Open Sauce"/>
              </a:rPr>
              <a:t>.</a:t>
            </a:r>
          </a:p>
          <a:p>
            <a:pPr marL="412705" lvl="1" indent="-206352" algn="l">
              <a:lnSpc>
                <a:spcPts val="4759"/>
              </a:lnSpc>
              <a:buFont typeface="Arial"/>
              <a:buChar char="•"/>
            </a:pPr>
            <a:r>
              <a:rPr lang="en-US" sz="2000" b="1" dirty="0" err="1">
                <a:solidFill>
                  <a:srgbClr val="F2F7FA"/>
                </a:solidFill>
                <a:latin typeface="Open Sauce Bold"/>
                <a:ea typeface="Open Sauce Bold"/>
                <a:cs typeface="Open Sauce Bold"/>
                <a:sym typeface="Open Sauce Bold"/>
              </a:rPr>
              <a:t>Jednostki</a:t>
            </a:r>
            <a:r>
              <a:rPr lang="en-US" sz="2000" b="1" dirty="0">
                <a:solidFill>
                  <a:srgbClr val="F2F7FA"/>
                </a:solidFill>
                <a:latin typeface="Open Sauce Bold"/>
                <a:ea typeface="Open Sauce Bold"/>
                <a:cs typeface="Open Sauce Bold"/>
                <a:sym typeface="Open Sauce Bold"/>
              </a:rPr>
              <a:t> </a:t>
            </a:r>
            <a:r>
              <a:rPr lang="en-US" sz="2000" b="1" dirty="0" err="1">
                <a:solidFill>
                  <a:srgbClr val="F2F7FA"/>
                </a:solidFill>
                <a:latin typeface="Open Sauce Bold"/>
                <a:ea typeface="Open Sauce Bold"/>
                <a:cs typeface="Open Sauce Bold"/>
                <a:sym typeface="Open Sauce Bold"/>
              </a:rPr>
              <a:t>zlokalizowane</a:t>
            </a:r>
            <a:r>
              <a:rPr lang="en-US" sz="2000" b="1" dirty="0">
                <a:solidFill>
                  <a:srgbClr val="F2F7FA"/>
                </a:solidFill>
                <a:latin typeface="Open Sauce Bold"/>
                <a:ea typeface="Open Sauce Bold"/>
                <a:cs typeface="Open Sauce Bold"/>
                <a:sym typeface="Open Sauce Bold"/>
              </a:rPr>
              <a:t> w </a:t>
            </a:r>
            <a:r>
              <a:rPr lang="en-US" sz="2000" b="1" dirty="0" err="1">
                <a:solidFill>
                  <a:srgbClr val="F2F7FA"/>
                </a:solidFill>
                <a:latin typeface="Open Sauce Bold"/>
                <a:ea typeface="Open Sauce Bold"/>
                <a:cs typeface="Open Sauce Bold"/>
                <a:sym typeface="Open Sauce Bold"/>
              </a:rPr>
              <a:t>subregionach</a:t>
            </a:r>
            <a:r>
              <a:rPr lang="en-US" sz="2000" b="1" dirty="0">
                <a:solidFill>
                  <a:srgbClr val="F2F7FA"/>
                </a:solidFill>
                <a:latin typeface="Open Sauce Bold"/>
                <a:ea typeface="Open Sauce Bold"/>
                <a:cs typeface="Open Sauce Bold"/>
                <a:sym typeface="Open Sauce Bold"/>
              </a:rPr>
              <a:t> </a:t>
            </a:r>
            <a:r>
              <a:rPr lang="en-US" sz="2000" b="1" dirty="0" err="1">
                <a:solidFill>
                  <a:srgbClr val="F2F7FA"/>
                </a:solidFill>
                <a:latin typeface="Open Sauce Bold"/>
                <a:ea typeface="Open Sauce Bold"/>
                <a:cs typeface="Open Sauce Bold"/>
                <a:sym typeface="Open Sauce Bold"/>
              </a:rPr>
              <a:t>bielskim</a:t>
            </a:r>
            <a:r>
              <a:rPr lang="en-US" sz="2000" b="1" dirty="0">
                <a:solidFill>
                  <a:srgbClr val="F2F7FA"/>
                </a:solidFill>
                <a:latin typeface="Open Sauce Bold"/>
                <a:ea typeface="Open Sauce Bold"/>
                <a:cs typeface="Open Sauce Bold"/>
                <a:sym typeface="Open Sauce Bold"/>
              </a:rPr>
              <a:t> </a:t>
            </a:r>
            <a:r>
              <a:rPr lang="en-US" sz="2000" b="1" dirty="0" err="1">
                <a:solidFill>
                  <a:srgbClr val="F2F7FA"/>
                </a:solidFill>
                <a:latin typeface="Open Sauce Bold"/>
                <a:ea typeface="Open Sauce Bold"/>
                <a:cs typeface="Open Sauce Bold"/>
                <a:sym typeface="Open Sauce Bold"/>
              </a:rPr>
              <a:t>i</a:t>
            </a:r>
            <a:r>
              <a:rPr lang="en-US" sz="2000" b="1" dirty="0">
                <a:solidFill>
                  <a:srgbClr val="F2F7FA"/>
                </a:solidFill>
                <a:latin typeface="Open Sauce Bold"/>
                <a:ea typeface="Open Sauce Bold"/>
                <a:cs typeface="Open Sauce Bold"/>
                <a:sym typeface="Open Sauce Bold"/>
              </a:rPr>
              <a:t> </a:t>
            </a:r>
            <a:r>
              <a:rPr lang="en-US" sz="2000" b="1" dirty="0" err="1">
                <a:solidFill>
                  <a:srgbClr val="F2F7FA"/>
                </a:solidFill>
                <a:latin typeface="Open Sauce Bold"/>
                <a:ea typeface="Open Sauce Bold"/>
                <a:cs typeface="Open Sauce Bold"/>
                <a:sym typeface="Open Sauce Bold"/>
              </a:rPr>
              <a:t>suwalskim</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częściej</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raportują</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niewielką</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liczbę</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zgłoszeń</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lub</a:t>
            </a:r>
            <a:r>
              <a:rPr lang="en-US" sz="2000" dirty="0">
                <a:solidFill>
                  <a:srgbClr val="F2F7FA"/>
                </a:solidFill>
                <a:latin typeface="Open Sauce"/>
                <a:ea typeface="Open Sauce"/>
                <a:cs typeface="Open Sauce"/>
                <a:sym typeface="Open Sauce"/>
              </a:rPr>
              <a:t> ich </a:t>
            </a:r>
            <a:r>
              <a:rPr lang="en-US" sz="2000" dirty="0" err="1">
                <a:solidFill>
                  <a:srgbClr val="F2F7FA"/>
                </a:solidFill>
                <a:latin typeface="Open Sauce"/>
                <a:ea typeface="Open Sauce"/>
                <a:cs typeface="Open Sauce"/>
                <a:sym typeface="Open Sauce"/>
              </a:rPr>
              <a:t>brak</a:t>
            </a:r>
            <a:r>
              <a:rPr lang="en-US" sz="2000" dirty="0">
                <a:solidFill>
                  <a:srgbClr val="F2F7FA"/>
                </a:solidFill>
                <a:latin typeface="Open Sauce"/>
                <a:ea typeface="Open Sauce"/>
                <a:cs typeface="Open Sauce"/>
                <a:sym typeface="Open Sauce"/>
              </a:rPr>
              <a:t>.</a:t>
            </a:r>
          </a:p>
          <a:p>
            <a:pPr marL="412705" lvl="1" indent="-206352" algn="l">
              <a:lnSpc>
                <a:spcPts val="4759"/>
              </a:lnSpc>
              <a:spcBef>
                <a:spcPct val="0"/>
              </a:spcBef>
              <a:buFont typeface="Arial"/>
              <a:buChar char="•"/>
            </a:pPr>
            <a:r>
              <a:rPr lang="en-US" sz="2000" dirty="0">
                <a:solidFill>
                  <a:srgbClr val="F2F7FA"/>
                </a:solidFill>
                <a:latin typeface="Open Sauce"/>
                <a:ea typeface="Open Sauce"/>
                <a:cs typeface="Open Sauce"/>
                <a:sym typeface="Open Sauce"/>
              </a:rPr>
              <a:t>We </a:t>
            </a:r>
            <a:r>
              <a:rPr lang="en-US" sz="2000" dirty="0" err="1">
                <a:solidFill>
                  <a:srgbClr val="F2F7FA"/>
                </a:solidFill>
                <a:latin typeface="Open Sauce"/>
                <a:ea typeface="Open Sauce"/>
                <a:cs typeface="Open Sauce"/>
                <a:sym typeface="Open Sauce"/>
              </a:rPr>
              <a:t>wszystkich</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subregionach</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potrzeby</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związane</a:t>
            </a:r>
            <a:r>
              <a:rPr lang="en-US" sz="2000" dirty="0">
                <a:solidFill>
                  <a:srgbClr val="F2F7FA"/>
                </a:solidFill>
                <a:latin typeface="Open Sauce"/>
                <a:ea typeface="Open Sauce"/>
                <a:cs typeface="Open Sauce"/>
                <a:sym typeface="Open Sauce"/>
              </a:rPr>
              <a:t> z </a:t>
            </a:r>
            <a:r>
              <a:rPr lang="en-US" sz="2000" dirty="0" err="1">
                <a:solidFill>
                  <a:srgbClr val="F2F7FA"/>
                </a:solidFill>
                <a:latin typeface="Open Sauce"/>
                <a:ea typeface="Open Sauce"/>
                <a:cs typeface="Open Sauce"/>
                <a:sym typeface="Open Sauce"/>
              </a:rPr>
              <a:t>kryzysem</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zdrowia</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psychicznego</a:t>
            </a:r>
            <a:r>
              <a:rPr lang="en-US" sz="2000" dirty="0">
                <a:solidFill>
                  <a:srgbClr val="F2F7FA"/>
                </a:solidFill>
                <a:latin typeface="Open Sauce"/>
                <a:ea typeface="Open Sauce"/>
                <a:cs typeface="Open Sauce"/>
                <a:sym typeface="Open Sauce"/>
              </a:rPr>
              <a:t> </a:t>
            </a:r>
            <a:r>
              <a:rPr lang="en-US" sz="2000" dirty="0" err="1">
                <a:solidFill>
                  <a:srgbClr val="F2F7FA"/>
                </a:solidFill>
                <a:latin typeface="Open Sauce"/>
                <a:ea typeface="Open Sauce"/>
                <a:cs typeface="Open Sauce"/>
                <a:sym typeface="Open Sauce"/>
              </a:rPr>
              <a:t>mają</a:t>
            </a:r>
            <a:r>
              <a:rPr lang="en-US" sz="2000" dirty="0">
                <a:solidFill>
                  <a:srgbClr val="F2F7FA"/>
                </a:solidFill>
                <a:latin typeface="Open Sauce"/>
                <a:ea typeface="Open Sauce"/>
                <a:cs typeface="Open Sauce"/>
                <a:sym typeface="Open Sauce"/>
              </a:rPr>
              <a:t> </a:t>
            </a:r>
            <a:r>
              <a:rPr lang="en-US" sz="2000" b="1" dirty="0" err="1">
                <a:solidFill>
                  <a:srgbClr val="F2F7FA"/>
                </a:solidFill>
                <a:latin typeface="Open Sauce Bold"/>
                <a:ea typeface="Open Sauce Bold"/>
                <a:cs typeface="Open Sauce Bold"/>
                <a:sym typeface="Open Sauce Bold"/>
              </a:rPr>
              <a:t>charakter</a:t>
            </a:r>
            <a:r>
              <a:rPr lang="en-US" sz="2000" b="1" dirty="0">
                <a:solidFill>
                  <a:srgbClr val="F2F7FA"/>
                </a:solidFill>
                <a:latin typeface="Open Sauce Bold"/>
                <a:ea typeface="Open Sauce Bold"/>
                <a:cs typeface="Open Sauce Bold"/>
                <a:sym typeface="Open Sauce Bold"/>
              </a:rPr>
              <a:t> </a:t>
            </a:r>
            <a:r>
              <a:rPr lang="en-US" sz="2000" b="1" dirty="0" err="1">
                <a:solidFill>
                  <a:srgbClr val="F2F7FA"/>
                </a:solidFill>
                <a:latin typeface="Open Sauce Bold"/>
                <a:ea typeface="Open Sauce Bold"/>
                <a:cs typeface="Open Sauce Bold"/>
                <a:sym typeface="Open Sauce Bold"/>
              </a:rPr>
              <a:t>marginalny</a:t>
            </a:r>
            <a:r>
              <a:rPr lang="en-US" sz="2000" dirty="0">
                <a:solidFill>
                  <a:srgbClr val="F2F7FA"/>
                </a:solidFill>
                <a:latin typeface="Open Sauce"/>
                <a:ea typeface="Open Sauce"/>
                <a:cs typeface="Open Sauce"/>
                <a:sym typeface="Open Sauce"/>
              </a:rPr>
              <a:t>.</a:t>
            </a:r>
          </a:p>
        </p:txBody>
      </p:sp>
      <p:grpSp>
        <p:nvGrpSpPr>
          <p:cNvPr id="12" name="Grupa 11">
            <a:extLst>
              <a:ext uri="{FF2B5EF4-FFF2-40B4-BE49-F238E27FC236}">
                <a16:creationId xmlns:a16="http://schemas.microsoft.com/office/drawing/2014/main" id="{34E4BCD7-B904-44DD-294E-512FA9463DD8}"/>
              </a:ext>
              <a:ext uri="{C183D7F6-B498-43B3-948B-1728B52AA6E4}">
                <adec:decorative xmlns:adec="http://schemas.microsoft.com/office/drawing/2017/decorative" val="1"/>
              </a:ext>
            </a:extLst>
          </p:cNvPr>
          <p:cNvGrpSpPr/>
          <p:nvPr/>
        </p:nvGrpSpPr>
        <p:grpSpPr>
          <a:xfrm>
            <a:off x="-491221" y="-3544348"/>
            <a:ext cx="21771585" cy="15351301"/>
            <a:chOff x="-491221" y="-3544348"/>
            <a:chExt cx="21771585" cy="15351301"/>
          </a:xfrm>
        </p:grpSpPr>
        <p:sp>
          <p:nvSpPr>
            <p:cNvPr id="2" name="Freeform 2">
              <a:extLst>
                <a:ext uri="{C183D7F6-B498-43B3-948B-1728B52AA6E4}">
                  <adec:decorative xmlns:adec="http://schemas.microsoft.com/office/drawing/2017/decorative" val="1"/>
                </a:ext>
              </a:extLst>
            </p:cNvPr>
            <p:cNvSpPr/>
            <p:nvPr/>
          </p:nvSpPr>
          <p:spPr>
            <a:xfrm rot="1911603">
              <a:off x="834829" y="-1924284"/>
              <a:ext cx="20233024" cy="10799376"/>
            </a:xfrm>
            <a:custGeom>
              <a:avLst/>
              <a:gdLst/>
              <a:ahLst/>
              <a:cxnLst/>
              <a:rect l="l" t="t" r="r" b="b"/>
              <a:pathLst>
                <a:path w="20233024" h="10799376">
                  <a:moveTo>
                    <a:pt x="0" y="0"/>
                  </a:moveTo>
                  <a:lnTo>
                    <a:pt x="20233024" y="0"/>
                  </a:lnTo>
                  <a:lnTo>
                    <a:pt x="20233024" y="10799376"/>
                  </a:lnTo>
                  <a:lnTo>
                    <a:pt x="0" y="10799376"/>
                  </a:lnTo>
                  <a:lnTo>
                    <a:pt x="0" y="0"/>
                  </a:lnTo>
                  <a:close/>
                </a:path>
              </a:pathLst>
            </a:custGeom>
            <a:blipFill>
              <a:blip r:embed="rId2">
                <a:alphaModFix amt="4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3" name="Freeform 3">
              <a:extLst>
                <a:ext uri="{C183D7F6-B498-43B3-948B-1728B52AA6E4}">
                  <adec:decorative xmlns:adec="http://schemas.microsoft.com/office/drawing/2017/decorative" val="1"/>
                </a:ext>
              </a:extLst>
            </p:cNvPr>
            <p:cNvSpPr/>
            <p:nvPr/>
          </p:nvSpPr>
          <p:spPr>
            <a:xfrm rot="5400000">
              <a:off x="-6161608" y="2126039"/>
              <a:ext cx="15351301" cy="4010527"/>
            </a:xfrm>
            <a:custGeom>
              <a:avLst/>
              <a:gdLst/>
              <a:ahLst/>
              <a:cxnLst/>
              <a:rect l="l" t="t" r="r" b="b"/>
              <a:pathLst>
                <a:path w="15351301" h="4010527">
                  <a:moveTo>
                    <a:pt x="0" y="0"/>
                  </a:moveTo>
                  <a:lnTo>
                    <a:pt x="15351301" y="0"/>
                  </a:lnTo>
                  <a:lnTo>
                    <a:pt x="15351301" y="4010527"/>
                  </a:lnTo>
                  <a:lnTo>
                    <a:pt x="0" y="4010527"/>
                  </a:lnTo>
                  <a:lnTo>
                    <a:pt x="0" y="0"/>
                  </a:lnTo>
                  <a:close/>
                </a:path>
              </a:pathLst>
            </a:custGeom>
            <a:blipFill>
              <a:blip r:embed="rId4">
                <a:alphaModFix amt="4000"/>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a:off x="17781063" y="2490471"/>
              <a:ext cx="610571" cy="610571"/>
            </a:xfrm>
            <a:custGeom>
              <a:avLst/>
              <a:gdLst/>
              <a:ahLst/>
              <a:cxnLst/>
              <a:rect l="l" t="t" r="r" b="b"/>
              <a:pathLst>
                <a:path w="610571" h="610571">
                  <a:moveTo>
                    <a:pt x="0" y="0"/>
                  </a:moveTo>
                  <a:lnTo>
                    <a:pt x="610571" y="0"/>
                  </a:lnTo>
                  <a:lnTo>
                    <a:pt x="610571" y="610571"/>
                  </a:lnTo>
                  <a:lnTo>
                    <a:pt x="0" y="6105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11" name="Freeform 11">
              <a:extLst>
                <a:ext uri="{C183D7F6-B498-43B3-948B-1728B52AA6E4}">
                  <adec:decorative xmlns:adec="http://schemas.microsoft.com/office/drawing/2017/decorative" val="1"/>
                </a:ext>
              </a:extLst>
            </p:cNvPr>
            <p:cNvSpPr/>
            <p:nvPr/>
          </p:nvSpPr>
          <p:spPr>
            <a:xfrm rot="-10600770">
              <a:off x="13238236" y="-897298"/>
              <a:ext cx="8042128" cy="3075594"/>
            </a:xfrm>
            <a:custGeom>
              <a:avLst/>
              <a:gdLst/>
              <a:ahLst/>
              <a:cxnLst/>
              <a:rect l="l" t="t" r="r" b="b"/>
              <a:pathLst>
                <a:path w="8042128" h="3075594">
                  <a:moveTo>
                    <a:pt x="0" y="0"/>
                  </a:moveTo>
                  <a:lnTo>
                    <a:pt x="8042128" y="0"/>
                  </a:lnTo>
                  <a:lnTo>
                    <a:pt x="8042128" y="3075593"/>
                  </a:lnTo>
                  <a:lnTo>
                    <a:pt x="0" y="3075593"/>
                  </a:lnTo>
                  <a:lnTo>
                    <a:pt x="0" y="0"/>
                  </a:lnTo>
                  <a:close/>
                </a:path>
              </a:pathLst>
            </a:custGeom>
            <a:blipFill>
              <a:blip r:embed="rId8">
                <a:extLst>
                  <a:ext uri="{96DAC541-7B7A-43D3-8B79-37D633B846F1}">
                    <asvg:svgBlip xmlns:asvg="http://schemas.microsoft.com/office/drawing/2016/SVG/main" r:embed="rId9"/>
                  </a:ext>
                </a:extLst>
              </a:blip>
              <a:stretch>
                <a:fillRect t="-79322" b="-82160"/>
              </a:stretch>
            </a:blipFill>
          </p:spPr>
          <p:txBody>
            <a:bodyPr/>
            <a:lstStyle/>
            <a:p>
              <a:endParaRPr lang="pl-PL"/>
            </a:p>
          </p:txBody>
        </p:sp>
      </p:gr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a 13">
            <a:extLst>
              <a:ext uri="{FF2B5EF4-FFF2-40B4-BE49-F238E27FC236}">
                <a16:creationId xmlns:a16="http://schemas.microsoft.com/office/drawing/2014/main" id="{03F365AF-8F15-119D-9B21-494E39EB7A74}"/>
              </a:ext>
              <a:ext uri="{C183D7F6-B498-43B3-948B-1728B52AA6E4}">
                <adec:decorative xmlns:adec="http://schemas.microsoft.com/office/drawing/2017/decorative" val="1"/>
              </a:ext>
            </a:extLst>
          </p:cNvPr>
          <p:cNvGrpSpPr/>
          <p:nvPr/>
        </p:nvGrpSpPr>
        <p:grpSpPr>
          <a:xfrm>
            <a:off x="-1837138" y="-589549"/>
            <a:ext cx="23033100" cy="11904590"/>
            <a:chOff x="-1837138" y="-589549"/>
            <a:chExt cx="23033100" cy="11904590"/>
          </a:xfrm>
        </p:grpSpPr>
        <p:sp>
          <p:nvSpPr>
            <p:cNvPr id="3" name="Freeform 3">
              <a:extLst>
                <a:ext uri="{C183D7F6-B498-43B3-948B-1728B52AA6E4}">
                  <adec:decorative xmlns:adec="http://schemas.microsoft.com/office/drawing/2017/decorative" val="1"/>
                </a:ext>
              </a:extLst>
            </p:cNvPr>
            <p:cNvSpPr/>
            <p:nvPr/>
          </p:nvSpPr>
          <p:spPr>
            <a:xfrm rot="16200000">
              <a:off x="8781407" y="-7017555"/>
              <a:ext cx="3419482" cy="21409628"/>
            </a:xfrm>
            <a:custGeom>
              <a:avLst/>
              <a:gdLst/>
              <a:ahLst/>
              <a:cxnLst/>
              <a:rect l="l" t="t" r="r" b="b"/>
              <a:pathLst>
                <a:path w="900604" h="5638750">
                  <a:moveTo>
                    <a:pt x="0" y="0"/>
                  </a:moveTo>
                  <a:lnTo>
                    <a:pt x="900604" y="0"/>
                  </a:lnTo>
                  <a:lnTo>
                    <a:pt x="900604" y="5638750"/>
                  </a:lnTo>
                  <a:lnTo>
                    <a:pt x="0" y="5638750"/>
                  </a:lnTo>
                  <a:close/>
                </a:path>
              </a:pathLst>
            </a:custGeom>
            <a:gradFill rotWithShape="1">
              <a:gsLst>
                <a:gs pos="0">
                  <a:srgbClr val="0B5285">
                    <a:alpha val="100000"/>
                  </a:srgbClr>
                </a:gs>
                <a:gs pos="50000">
                  <a:srgbClr val="0B5285">
                    <a:alpha val="71000"/>
                  </a:srgbClr>
                </a:gs>
                <a:gs pos="100000">
                  <a:srgbClr val="0B51AE">
                    <a:alpha val="0"/>
                  </a:srgbClr>
                </a:gs>
              </a:gsLst>
              <a:lin ang="5400000"/>
            </a:grad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a:off x="-1837138" y="5676659"/>
              <a:ext cx="21582325" cy="5638382"/>
            </a:xfrm>
            <a:custGeom>
              <a:avLst/>
              <a:gdLst/>
              <a:ahLst/>
              <a:cxnLst/>
              <a:rect l="l" t="t" r="r" b="b"/>
              <a:pathLst>
                <a:path w="21582325" h="5638382">
                  <a:moveTo>
                    <a:pt x="0" y="0"/>
                  </a:moveTo>
                  <a:lnTo>
                    <a:pt x="21582326" y="0"/>
                  </a:lnTo>
                  <a:lnTo>
                    <a:pt x="21582326" y="5638383"/>
                  </a:lnTo>
                  <a:lnTo>
                    <a:pt x="0" y="5638383"/>
                  </a:lnTo>
                  <a:lnTo>
                    <a:pt x="0" y="0"/>
                  </a:lnTo>
                  <a:close/>
                </a:path>
              </a:pathLst>
            </a:custGeom>
            <a:blipFill>
              <a:blip r:embed="rId2">
                <a:alphaModFix amt="4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a:off x="1028700" y="5676659"/>
              <a:ext cx="9658350" cy="882365"/>
            </a:xfrm>
            <a:custGeom>
              <a:avLst/>
              <a:gdLst/>
              <a:ahLst/>
              <a:cxnLst/>
              <a:rect l="l" t="t" r="r" b="b"/>
              <a:pathLst>
                <a:path w="2543763" h="232392">
                  <a:moveTo>
                    <a:pt x="80158" y="0"/>
                  </a:moveTo>
                  <a:lnTo>
                    <a:pt x="2463605" y="0"/>
                  </a:lnTo>
                  <a:cubicBezTo>
                    <a:pt x="2484864" y="0"/>
                    <a:pt x="2505253" y="8445"/>
                    <a:pt x="2520285" y="23478"/>
                  </a:cubicBezTo>
                  <a:cubicBezTo>
                    <a:pt x="2535318" y="38510"/>
                    <a:pt x="2543763" y="58899"/>
                    <a:pt x="2543763" y="80158"/>
                  </a:cubicBezTo>
                  <a:lnTo>
                    <a:pt x="2543763" y="152235"/>
                  </a:lnTo>
                  <a:cubicBezTo>
                    <a:pt x="2543763" y="196505"/>
                    <a:pt x="2507875" y="232392"/>
                    <a:pt x="2463605" y="232392"/>
                  </a:cubicBezTo>
                  <a:lnTo>
                    <a:pt x="80158" y="232392"/>
                  </a:lnTo>
                  <a:cubicBezTo>
                    <a:pt x="58899" y="232392"/>
                    <a:pt x="38510" y="223947"/>
                    <a:pt x="23478" y="208915"/>
                  </a:cubicBezTo>
                  <a:cubicBezTo>
                    <a:pt x="8445" y="193882"/>
                    <a:pt x="0" y="173494"/>
                    <a:pt x="0" y="152235"/>
                  </a:cubicBezTo>
                  <a:lnTo>
                    <a:pt x="0" y="80158"/>
                  </a:lnTo>
                  <a:cubicBezTo>
                    <a:pt x="0" y="58899"/>
                    <a:pt x="8445" y="38510"/>
                    <a:pt x="23478" y="23478"/>
                  </a:cubicBezTo>
                  <a:cubicBezTo>
                    <a:pt x="38510" y="8445"/>
                    <a:pt x="58899" y="0"/>
                    <a:pt x="80158" y="0"/>
                  </a:cubicBezTo>
                  <a:close/>
                </a:path>
              </a:pathLst>
            </a:custGeom>
            <a:ln w="76200" cap="rnd">
              <a:solidFill>
                <a:srgbClr val="0F5995"/>
              </a:solidFill>
              <a:prstDash val="solid"/>
              <a:round/>
            </a:ln>
          </p:spPr>
          <p:txBody>
            <a:bodyPr/>
            <a:lstStyle/>
            <a:p>
              <a:endParaRPr lang="pl-PL"/>
            </a:p>
          </p:txBody>
        </p:sp>
        <p:sp>
          <p:nvSpPr>
            <p:cNvPr id="9" name="Freeform 9">
              <a:extLst>
                <a:ext uri="{C183D7F6-B498-43B3-948B-1728B52AA6E4}">
                  <adec:decorative xmlns:adec="http://schemas.microsoft.com/office/drawing/2017/decorative" val="1"/>
                </a:ext>
              </a:extLst>
            </p:cNvPr>
            <p:cNvSpPr/>
            <p:nvPr/>
          </p:nvSpPr>
          <p:spPr>
            <a:xfrm flipH="1" flipV="1">
              <a:off x="12843866" y="-589549"/>
              <a:ext cx="6469920" cy="2474326"/>
            </a:xfrm>
            <a:custGeom>
              <a:avLst/>
              <a:gdLst/>
              <a:ahLst/>
              <a:cxnLst/>
              <a:rect l="l" t="t" r="r" b="b"/>
              <a:pathLst>
                <a:path w="6469920" h="2474326">
                  <a:moveTo>
                    <a:pt x="6469920" y="2474326"/>
                  </a:moveTo>
                  <a:lnTo>
                    <a:pt x="0" y="2474326"/>
                  </a:lnTo>
                  <a:lnTo>
                    <a:pt x="0" y="0"/>
                  </a:lnTo>
                  <a:lnTo>
                    <a:pt x="6469920" y="0"/>
                  </a:lnTo>
                  <a:lnTo>
                    <a:pt x="6469920" y="2474326"/>
                  </a:lnTo>
                  <a:close/>
                </a:path>
              </a:pathLst>
            </a:custGeom>
            <a:blipFill>
              <a:blip r:embed="rId4">
                <a:extLst>
                  <a:ext uri="{96DAC541-7B7A-43D3-8B79-37D633B846F1}">
                    <asvg:svgBlip xmlns:asvg="http://schemas.microsoft.com/office/drawing/2016/SVG/main" r:embed="rId5"/>
                  </a:ext>
                </a:extLst>
              </a:blip>
              <a:stretch>
                <a:fillRect t="-79322" b="-82160"/>
              </a:stretch>
            </a:blipFill>
          </p:spPr>
          <p:txBody>
            <a:bodyPr/>
            <a:lstStyle/>
            <a:p>
              <a:endParaRPr lang="pl-PL"/>
            </a:p>
          </p:txBody>
        </p:sp>
      </p:grpSp>
      <p:sp>
        <p:nvSpPr>
          <p:cNvPr id="10" name="TextBox 10"/>
          <p:cNvSpPr txBox="1">
            <a:spLocks noGrp="1"/>
          </p:cNvSpPr>
          <p:nvPr>
            <p:ph type="title" idx="4294967295"/>
          </p:nvPr>
        </p:nvSpPr>
        <p:spPr>
          <a:xfrm>
            <a:off x="1076126" y="758071"/>
            <a:ext cx="15515032" cy="698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635"/>
              </a:lnSpc>
              <a:spcBef>
                <a:spcPts val="0"/>
              </a:spcBef>
              <a:spcAft>
                <a:spcPts val="0"/>
              </a:spcAft>
              <a:buClrTx/>
              <a:buSzTx/>
              <a:buFontTx/>
              <a:buNone/>
              <a:tabLst/>
              <a:defRPr/>
            </a:pPr>
            <a:r>
              <a:rPr kumimoji="0" lang="en-US" sz="433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Dominacja</a:t>
            </a:r>
            <a:r>
              <a:rPr kumimoji="0" lang="en-US" sz="433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33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usług</a:t>
            </a:r>
            <a:r>
              <a:rPr kumimoji="0" lang="en-US" sz="433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33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środowiskowych</a:t>
            </a:r>
            <a:r>
              <a:rPr kumimoji="0" lang="en-US" sz="433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w </a:t>
            </a:r>
            <a:r>
              <a:rPr kumimoji="0" lang="en-US" sz="433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systemie</a:t>
            </a:r>
            <a:r>
              <a:rPr kumimoji="0" lang="en-US" sz="433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33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opieki</a:t>
            </a:r>
            <a:endParaRPr kumimoji="0" lang="en-US" sz="433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1" name="TextBox 11"/>
          <p:cNvSpPr txBox="1"/>
          <p:nvPr/>
        </p:nvSpPr>
        <p:spPr>
          <a:xfrm>
            <a:off x="868615" y="2006117"/>
            <a:ext cx="13495969" cy="2989729"/>
          </a:xfrm>
          <a:prstGeom prst="rect">
            <a:avLst/>
          </a:prstGeom>
        </p:spPr>
        <p:txBody>
          <a:bodyPr lIns="0" tIns="0" rIns="0" bIns="0" rtlCol="0" anchor="t">
            <a:spAutoFit/>
          </a:bodyPr>
          <a:lstStyle/>
          <a:p>
            <a:pPr marL="482714" lvl="1" indent="-241357">
              <a:lnSpc>
                <a:spcPts val="4762"/>
              </a:lnSpc>
              <a:buFont typeface="Arial"/>
              <a:buChar char="•"/>
            </a:pPr>
            <a:r>
              <a:rPr lang="en-US" sz="2235" dirty="0" err="1">
                <a:solidFill>
                  <a:srgbClr val="FFFFFF"/>
                </a:solidFill>
                <a:latin typeface="Open Sauce"/>
                <a:ea typeface="Open Sauce"/>
                <a:cs typeface="Open Sauce"/>
                <a:sym typeface="Open Sauce"/>
              </a:rPr>
              <a:t>Usługi</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opiekuńcze</a:t>
            </a:r>
            <a:r>
              <a:rPr lang="en-US" sz="2235" dirty="0">
                <a:solidFill>
                  <a:srgbClr val="FFFFFF"/>
                </a:solidFill>
                <a:latin typeface="Open Sauce"/>
                <a:ea typeface="Open Sauce"/>
                <a:cs typeface="Open Sauce"/>
                <a:sym typeface="Open Sauce"/>
              </a:rPr>
              <a:t> w </a:t>
            </a:r>
            <a:r>
              <a:rPr lang="en-US" sz="2235" dirty="0" err="1">
                <a:solidFill>
                  <a:srgbClr val="FFFFFF"/>
                </a:solidFill>
                <a:latin typeface="Open Sauce"/>
                <a:ea typeface="Open Sauce"/>
                <a:cs typeface="Open Sauce"/>
                <a:sym typeface="Open Sauce"/>
              </a:rPr>
              <a:t>miejscu</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zamieszkania</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są</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dostępne</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lokalnie</a:t>
            </a:r>
            <a:r>
              <a:rPr lang="en-US" sz="2235" dirty="0">
                <a:solidFill>
                  <a:srgbClr val="FFFFFF"/>
                </a:solidFill>
                <a:latin typeface="Open Sauce"/>
                <a:ea typeface="Open Sauce"/>
                <a:cs typeface="Open Sauce"/>
                <a:sym typeface="Open Sauce"/>
              </a:rPr>
              <a:t> w </a:t>
            </a:r>
            <a:r>
              <a:rPr lang="en-US" sz="2235" b="1" dirty="0">
                <a:solidFill>
                  <a:srgbClr val="FFFFFF"/>
                </a:solidFill>
                <a:latin typeface="Open Sauce Bold"/>
                <a:ea typeface="Open Sauce Bold"/>
                <a:cs typeface="Open Sauce Bold"/>
                <a:sym typeface="Open Sauce Bold"/>
              </a:rPr>
              <a:t>67,6% </a:t>
            </a:r>
            <a:r>
              <a:rPr lang="en-US" sz="2235" b="1" dirty="0" err="1">
                <a:solidFill>
                  <a:srgbClr val="FFFFFF"/>
                </a:solidFill>
                <a:latin typeface="Open Sauce Bold"/>
                <a:ea typeface="Open Sauce Bold"/>
                <a:cs typeface="Open Sauce Bold"/>
                <a:sym typeface="Open Sauce Bold"/>
              </a:rPr>
              <a:t>jednostek</a:t>
            </a:r>
            <a:r>
              <a:rPr lang="en-US" sz="2235" b="1" dirty="0">
                <a:solidFill>
                  <a:srgbClr val="FFFFFF"/>
                </a:solidFill>
                <a:latin typeface="Open Sauce Bold"/>
                <a:ea typeface="Open Sauce Bold"/>
                <a:cs typeface="Open Sauce Bold"/>
                <a:sym typeface="Open Sauce Bold"/>
              </a:rPr>
              <a:t>.</a:t>
            </a:r>
          </a:p>
          <a:p>
            <a:pPr marL="482714" lvl="1" indent="-241357">
              <a:lnSpc>
                <a:spcPts val="4762"/>
              </a:lnSpc>
              <a:buFont typeface="Arial"/>
              <a:buChar char="•"/>
            </a:pPr>
            <a:r>
              <a:rPr lang="en-US" sz="2235" dirty="0">
                <a:solidFill>
                  <a:srgbClr val="FFFFFF"/>
                </a:solidFill>
                <a:latin typeface="Open Sauce"/>
                <a:ea typeface="Open Sauce"/>
                <a:cs typeface="Open Sauce"/>
                <a:sym typeface="Open Sauce"/>
              </a:rPr>
              <a:t>Dom </a:t>
            </a:r>
            <a:r>
              <a:rPr lang="en-US" sz="2235" dirty="0" err="1">
                <a:solidFill>
                  <a:srgbClr val="FFFFFF"/>
                </a:solidFill>
                <a:latin typeface="Open Sauce"/>
                <a:ea typeface="Open Sauce"/>
                <a:cs typeface="Open Sauce"/>
                <a:sym typeface="Open Sauce"/>
              </a:rPr>
              <a:t>pomocy</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społecznej</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funkcjonuje</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na</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terenie</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gminy</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lub</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powiatu</a:t>
            </a:r>
            <a:r>
              <a:rPr lang="en-US" sz="2235" dirty="0">
                <a:solidFill>
                  <a:srgbClr val="FFFFFF"/>
                </a:solidFill>
                <a:latin typeface="Open Sauce"/>
                <a:ea typeface="Open Sauce"/>
                <a:cs typeface="Open Sauce"/>
                <a:sym typeface="Open Sauce"/>
              </a:rPr>
              <a:t> w </a:t>
            </a:r>
            <a:r>
              <a:rPr lang="en-US" sz="2235" b="1" dirty="0">
                <a:solidFill>
                  <a:srgbClr val="FFFFFF"/>
                </a:solidFill>
                <a:latin typeface="Open Sauce Bold"/>
                <a:ea typeface="Open Sauce Bold"/>
                <a:cs typeface="Open Sauce Bold"/>
                <a:sym typeface="Open Sauce Bold"/>
              </a:rPr>
              <a:t>46,1% </a:t>
            </a:r>
            <a:r>
              <a:rPr lang="en-US" sz="2235" b="1" dirty="0" err="1">
                <a:solidFill>
                  <a:srgbClr val="FFFFFF"/>
                </a:solidFill>
                <a:latin typeface="Open Sauce Bold"/>
                <a:ea typeface="Open Sauce Bold"/>
                <a:cs typeface="Open Sauce Bold"/>
                <a:sym typeface="Open Sauce Bold"/>
              </a:rPr>
              <a:t>przypadków</a:t>
            </a:r>
            <a:r>
              <a:rPr lang="en-US" sz="2235" b="1" dirty="0">
                <a:solidFill>
                  <a:srgbClr val="FFFFFF"/>
                </a:solidFill>
                <a:latin typeface="Open Sauce Bold"/>
                <a:ea typeface="Open Sauce Bold"/>
                <a:cs typeface="Open Sauce Bold"/>
                <a:sym typeface="Open Sauce Bold"/>
              </a:rPr>
              <a:t>.</a:t>
            </a:r>
          </a:p>
          <a:p>
            <a:pPr marL="482714" lvl="1" indent="-241357">
              <a:lnSpc>
                <a:spcPts val="4762"/>
              </a:lnSpc>
              <a:buFont typeface="Arial"/>
              <a:buChar char="•"/>
            </a:pPr>
            <a:r>
              <a:rPr lang="en-US" sz="2235" dirty="0">
                <a:solidFill>
                  <a:srgbClr val="FFFFFF"/>
                </a:solidFill>
                <a:latin typeface="Open Sauce"/>
                <a:ea typeface="Open Sauce"/>
                <a:cs typeface="Open Sauce"/>
                <a:sym typeface="Open Sauce"/>
              </a:rPr>
              <a:t>W </a:t>
            </a:r>
            <a:r>
              <a:rPr lang="en-US" sz="2235" dirty="0" err="1">
                <a:solidFill>
                  <a:srgbClr val="FFFFFF"/>
                </a:solidFill>
                <a:latin typeface="Open Sauce"/>
                <a:ea typeface="Open Sauce"/>
                <a:cs typeface="Open Sauce"/>
                <a:sym typeface="Open Sauce"/>
              </a:rPr>
              <a:t>ponad</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połowie</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jednostek</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opieka</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całodobowa</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realizowana</a:t>
            </a:r>
            <a:r>
              <a:rPr lang="en-US" sz="2235" dirty="0">
                <a:solidFill>
                  <a:srgbClr val="FFFFFF"/>
                </a:solidFill>
                <a:latin typeface="Open Sauce"/>
                <a:ea typeface="Open Sauce"/>
                <a:cs typeface="Open Sauce"/>
                <a:sym typeface="Open Sauce"/>
              </a:rPr>
              <a:t> jest </a:t>
            </a:r>
            <a:r>
              <a:rPr lang="en-US" sz="2235" b="1" dirty="0" err="1">
                <a:solidFill>
                  <a:srgbClr val="FFFFFF"/>
                </a:solidFill>
                <a:latin typeface="Open Sauce Bold"/>
                <a:ea typeface="Open Sauce Bold"/>
                <a:cs typeface="Open Sauce Bold"/>
                <a:sym typeface="Open Sauce Bold"/>
              </a:rPr>
              <a:t>poza</a:t>
            </a:r>
            <a:r>
              <a:rPr lang="en-US" sz="2235" b="1" dirty="0">
                <a:solidFill>
                  <a:srgbClr val="FFFFFF"/>
                </a:solidFill>
                <a:latin typeface="Open Sauce Bold"/>
                <a:ea typeface="Open Sauce Bold"/>
                <a:cs typeface="Open Sauce Bold"/>
                <a:sym typeface="Open Sauce Bold"/>
              </a:rPr>
              <a:t> </a:t>
            </a:r>
            <a:r>
              <a:rPr lang="en-US" sz="2235" b="1" dirty="0" err="1">
                <a:solidFill>
                  <a:srgbClr val="FFFFFF"/>
                </a:solidFill>
                <a:latin typeface="Open Sauce Bold"/>
                <a:ea typeface="Open Sauce Bold"/>
                <a:cs typeface="Open Sauce Bold"/>
                <a:sym typeface="Open Sauce Bold"/>
              </a:rPr>
              <a:t>obszarem</a:t>
            </a:r>
            <a:r>
              <a:rPr lang="en-US" sz="2235" b="1" dirty="0">
                <a:solidFill>
                  <a:srgbClr val="FFFFFF"/>
                </a:solidFill>
                <a:latin typeface="Open Sauce Bold"/>
                <a:ea typeface="Open Sauce Bold"/>
                <a:cs typeface="Open Sauce Bold"/>
                <a:sym typeface="Open Sauce Bold"/>
              </a:rPr>
              <a:t> JST</a:t>
            </a:r>
            <a:r>
              <a:rPr lang="en-US" sz="2235" dirty="0">
                <a:solidFill>
                  <a:srgbClr val="FFFFFF"/>
                </a:solidFill>
                <a:latin typeface="Open Sauce"/>
                <a:ea typeface="Open Sauce"/>
                <a:cs typeface="Open Sauce"/>
                <a:sym typeface="Open Sauce"/>
              </a:rPr>
              <a:t>, </a:t>
            </a:r>
            <a:br>
              <a:rPr lang="pl-PL" sz="2235" dirty="0">
                <a:solidFill>
                  <a:srgbClr val="FFFFFF"/>
                </a:solidFill>
                <a:latin typeface="Open Sauce"/>
                <a:ea typeface="Open Sauce"/>
                <a:cs typeface="Open Sauce"/>
                <a:sym typeface="Open Sauce"/>
              </a:rPr>
            </a:br>
            <a:r>
              <a:rPr lang="en-US" sz="2235" dirty="0">
                <a:solidFill>
                  <a:srgbClr val="FFFFFF"/>
                </a:solidFill>
                <a:latin typeface="Open Sauce"/>
                <a:ea typeface="Open Sauce"/>
                <a:cs typeface="Open Sauce"/>
                <a:sym typeface="Open Sauce"/>
              </a:rPr>
              <a:t>w </a:t>
            </a:r>
            <a:r>
              <a:rPr lang="en-US" sz="2235" dirty="0" err="1">
                <a:solidFill>
                  <a:srgbClr val="FFFFFF"/>
                </a:solidFill>
                <a:latin typeface="Open Sauce"/>
                <a:ea typeface="Open Sauce"/>
                <a:cs typeface="Open Sauce"/>
                <a:sym typeface="Open Sauce"/>
              </a:rPr>
              <a:t>której</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zlokalizowana</a:t>
            </a:r>
            <a:r>
              <a:rPr lang="en-US" sz="2235" dirty="0">
                <a:solidFill>
                  <a:srgbClr val="FFFFFF"/>
                </a:solidFill>
                <a:latin typeface="Open Sauce"/>
                <a:ea typeface="Open Sauce"/>
                <a:cs typeface="Open Sauce"/>
                <a:sym typeface="Open Sauce"/>
              </a:rPr>
              <a:t> jest dana </a:t>
            </a:r>
            <a:r>
              <a:rPr lang="en-US" sz="2235" dirty="0" err="1">
                <a:solidFill>
                  <a:srgbClr val="FFFFFF"/>
                </a:solidFill>
                <a:latin typeface="Open Sauce"/>
                <a:ea typeface="Open Sauce"/>
                <a:cs typeface="Open Sauce"/>
                <a:sym typeface="Open Sauce"/>
              </a:rPr>
              <a:t>jednostka</a:t>
            </a:r>
            <a:r>
              <a:rPr lang="en-US" sz="2235" dirty="0">
                <a:solidFill>
                  <a:srgbClr val="FFFFFF"/>
                </a:solidFill>
                <a:latin typeface="Open Sauce"/>
                <a:ea typeface="Open Sauce"/>
                <a:cs typeface="Open Sauce"/>
                <a:sym typeface="Open Sauce"/>
              </a:rPr>
              <a:t>.</a:t>
            </a:r>
          </a:p>
          <a:p>
            <a:pPr marL="482714" lvl="1" indent="-241357">
              <a:lnSpc>
                <a:spcPts val="4762"/>
              </a:lnSpc>
              <a:spcBef>
                <a:spcPct val="0"/>
              </a:spcBef>
              <a:buFont typeface="Arial"/>
              <a:buChar char="•"/>
            </a:pPr>
            <a:r>
              <a:rPr lang="en-US" sz="2235" dirty="0" err="1">
                <a:solidFill>
                  <a:srgbClr val="FFFFFF"/>
                </a:solidFill>
                <a:latin typeface="Open Sauce"/>
                <a:ea typeface="Open Sauce"/>
                <a:cs typeface="Open Sauce"/>
                <a:sym typeface="Open Sauce"/>
              </a:rPr>
              <a:t>Formy</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pośrednie</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nie</a:t>
            </a:r>
            <a:r>
              <a:rPr lang="en-US" sz="2235" dirty="0">
                <a:solidFill>
                  <a:srgbClr val="FFFFFF"/>
                </a:solidFill>
                <a:latin typeface="Open Sauce"/>
                <a:ea typeface="Open Sauce"/>
                <a:cs typeface="Open Sauce"/>
                <a:sym typeface="Open Sauce"/>
              </a:rPr>
              <a:t> </a:t>
            </a:r>
            <a:r>
              <a:rPr lang="en-US" sz="2235" dirty="0" err="1">
                <a:solidFill>
                  <a:srgbClr val="FFFFFF"/>
                </a:solidFill>
                <a:latin typeface="Open Sauce"/>
                <a:ea typeface="Open Sauce"/>
                <a:cs typeface="Open Sauce"/>
                <a:sym typeface="Open Sauce"/>
              </a:rPr>
              <a:t>funkcjonują</a:t>
            </a:r>
            <a:r>
              <a:rPr lang="en-US" sz="2235" dirty="0">
                <a:solidFill>
                  <a:srgbClr val="FFFFFF"/>
                </a:solidFill>
                <a:latin typeface="Open Sauce"/>
                <a:ea typeface="Open Sauce"/>
                <a:cs typeface="Open Sauce"/>
                <a:sym typeface="Open Sauce"/>
              </a:rPr>
              <a:t> w</a:t>
            </a:r>
            <a:r>
              <a:rPr lang="en-US" sz="2235" b="1" dirty="0">
                <a:solidFill>
                  <a:srgbClr val="FFFFFF"/>
                </a:solidFill>
                <a:latin typeface="Open Sauce Bold"/>
                <a:ea typeface="Open Sauce Bold"/>
                <a:cs typeface="Open Sauce Bold"/>
                <a:sym typeface="Open Sauce Bold"/>
              </a:rPr>
              <a:t> 45–52% </a:t>
            </a:r>
            <a:r>
              <a:rPr lang="en-US" sz="2235" b="1" dirty="0" err="1">
                <a:solidFill>
                  <a:srgbClr val="FFFFFF"/>
                </a:solidFill>
                <a:latin typeface="Open Sauce Bold"/>
                <a:ea typeface="Open Sauce Bold"/>
                <a:cs typeface="Open Sauce Bold"/>
                <a:sym typeface="Open Sauce Bold"/>
              </a:rPr>
              <a:t>gmin</a:t>
            </a:r>
            <a:r>
              <a:rPr lang="en-US" sz="2235" b="1" dirty="0">
                <a:solidFill>
                  <a:srgbClr val="FFFFFF"/>
                </a:solidFill>
                <a:latin typeface="Open Sauce Bold"/>
                <a:ea typeface="Open Sauce Bold"/>
                <a:cs typeface="Open Sauce Bold"/>
                <a:sym typeface="Open Sauce Bold"/>
              </a:rPr>
              <a:t> </a:t>
            </a:r>
            <a:r>
              <a:rPr lang="en-US" sz="2235" b="1" dirty="0" err="1">
                <a:solidFill>
                  <a:srgbClr val="FFFFFF"/>
                </a:solidFill>
                <a:latin typeface="Open Sauce Bold"/>
                <a:ea typeface="Open Sauce Bold"/>
                <a:cs typeface="Open Sauce Bold"/>
                <a:sym typeface="Open Sauce Bold"/>
              </a:rPr>
              <a:t>i</a:t>
            </a:r>
            <a:r>
              <a:rPr lang="en-US" sz="2235" b="1" dirty="0">
                <a:solidFill>
                  <a:srgbClr val="FFFFFF"/>
                </a:solidFill>
                <a:latin typeface="Open Sauce Bold"/>
                <a:ea typeface="Open Sauce Bold"/>
                <a:cs typeface="Open Sauce Bold"/>
                <a:sym typeface="Open Sauce Bold"/>
              </a:rPr>
              <a:t> </a:t>
            </a:r>
            <a:r>
              <a:rPr lang="en-US" sz="2235" b="1" dirty="0" err="1">
                <a:solidFill>
                  <a:srgbClr val="FFFFFF"/>
                </a:solidFill>
                <a:latin typeface="Open Sauce Bold"/>
                <a:ea typeface="Open Sauce Bold"/>
                <a:cs typeface="Open Sauce Bold"/>
                <a:sym typeface="Open Sauce Bold"/>
              </a:rPr>
              <a:t>powiatów</a:t>
            </a:r>
            <a:r>
              <a:rPr lang="en-US" sz="2235" b="1" dirty="0">
                <a:solidFill>
                  <a:srgbClr val="FFFFFF"/>
                </a:solidFill>
                <a:latin typeface="Open Sauce Bold"/>
                <a:ea typeface="Open Sauce Bold"/>
                <a:cs typeface="Open Sauce Bold"/>
                <a:sym typeface="Open Sauce Bold"/>
              </a:rPr>
              <a:t>.</a:t>
            </a:r>
          </a:p>
        </p:txBody>
      </p:sp>
      <p:sp>
        <p:nvSpPr>
          <p:cNvPr id="12" name="TextBox 12"/>
          <p:cNvSpPr txBox="1"/>
          <p:nvPr/>
        </p:nvSpPr>
        <p:spPr>
          <a:xfrm>
            <a:off x="1354239" y="5923566"/>
            <a:ext cx="8483183" cy="439134"/>
          </a:xfrm>
          <a:prstGeom prst="rect">
            <a:avLst/>
          </a:prstGeom>
        </p:spPr>
        <p:txBody>
          <a:bodyPr lIns="0" tIns="0" rIns="0" bIns="0" rtlCol="0" anchor="t">
            <a:spAutoFit/>
          </a:bodyPr>
          <a:lstStyle/>
          <a:p>
            <a:pPr algn="l">
              <a:lnSpc>
                <a:spcPts val="3620"/>
              </a:lnSpc>
              <a:spcBef>
                <a:spcPct val="0"/>
              </a:spcBef>
            </a:pPr>
            <a:r>
              <a:rPr lang="en-US" sz="2586" b="1" dirty="0" err="1">
                <a:solidFill>
                  <a:srgbClr val="000000"/>
                </a:solidFill>
                <a:latin typeface="Open Sauce Bold"/>
                <a:ea typeface="Open Sauce Bold"/>
                <a:cs typeface="Open Sauce Bold"/>
                <a:sym typeface="Open Sauce Bold"/>
              </a:rPr>
              <a:t>Bariery</a:t>
            </a:r>
            <a:r>
              <a:rPr lang="en-US" sz="2586" b="1" dirty="0">
                <a:solidFill>
                  <a:srgbClr val="000000"/>
                </a:solidFill>
                <a:latin typeface="Open Sauce Bold"/>
                <a:ea typeface="Open Sauce Bold"/>
                <a:cs typeface="Open Sauce Bold"/>
                <a:sym typeface="Open Sauce Bold"/>
              </a:rPr>
              <a:t> </a:t>
            </a:r>
            <a:r>
              <a:rPr lang="en-US" sz="2586" b="1" dirty="0" err="1">
                <a:solidFill>
                  <a:srgbClr val="000000"/>
                </a:solidFill>
                <a:latin typeface="Open Sauce Bold"/>
                <a:ea typeface="Open Sauce Bold"/>
                <a:cs typeface="Open Sauce Bold"/>
                <a:sym typeface="Open Sauce Bold"/>
              </a:rPr>
              <a:t>dostępności</a:t>
            </a:r>
            <a:r>
              <a:rPr lang="en-US" sz="2586" b="1" dirty="0">
                <a:solidFill>
                  <a:srgbClr val="000000"/>
                </a:solidFill>
                <a:latin typeface="Open Sauce Bold"/>
                <a:ea typeface="Open Sauce Bold"/>
                <a:cs typeface="Open Sauce Bold"/>
                <a:sym typeface="Open Sauce Bold"/>
              </a:rPr>
              <a:t> </a:t>
            </a:r>
            <a:r>
              <a:rPr lang="en-US" sz="2586" b="1" dirty="0" err="1">
                <a:solidFill>
                  <a:srgbClr val="000000"/>
                </a:solidFill>
                <a:latin typeface="Open Sauce Bold"/>
                <a:ea typeface="Open Sauce Bold"/>
                <a:cs typeface="Open Sauce Bold"/>
                <a:sym typeface="Open Sauce Bold"/>
              </a:rPr>
              <a:t>usług</a:t>
            </a:r>
            <a:r>
              <a:rPr lang="en-US" sz="2586" b="1" dirty="0">
                <a:solidFill>
                  <a:srgbClr val="000000"/>
                </a:solidFill>
                <a:latin typeface="Open Sauce Bold"/>
                <a:ea typeface="Open Sauce Bold"/>
                <a:cs typeface="Open Sauce Bold"/>
                <a:sym typeface="Open Sauce Bold"/>
              </a:rPr>
              <a:t> </a:t>
            </a:r>
            <a:r>
              <a:rPr lang="en-US" sz="2586" b="1" dirty="0" err="1">
                <a:solidFill>
                  <a:srgbClr val="000000"/>
                </a:solidFill>
                <a:latin typeface="Open Sauce Bold"/>
                <a:ea typeface="Open Sauce Bold"/>
                <a:cs typeface="Open Sauce Bold"/>
                <a:sym typeface="Open Sauce Bold"/>
              </a:rPr>
              <a:t>opieki</a:t>
            </a:r>
            <a:r>
              <a:rPr lang="en-US" sz="2586" b="1" dirty="0">
                <a:solidFill>
                  <a:srgbClr val="000000"/>
                </a:solidFill>
                <a:latin typeface="Open Sauce Bold"/>
                <a:ea typeface="Open Sauce Bold"/>
                <a:cs typeface="Open Sauce Bold"/>
                <a:sym typeface="Open Sauce Bold"/>
              </a:rPr>
              <a:t> </a:t>
            </a:r>
            <a:r>
              <a:rPr lang="en-US" sz="2586" b="1" dirty="0" err="1">
                <a:solidFill>
                  <a:srgbClr val="000000"/>
                </a:solidFill>
                <a:latin typeface="Open Sauce Bold"/>
                <a:ea typeface="Open Sauce Bold"/>
                <a:cs typeface="Open Sauce Bold"/>
                <a:sym typeface="Open Sauce Bold"/>
              </a:rPr>
              <a:t>długoterminowej</a:t>
            </a:r>
            <a:endParaRPr lang="en-US" sz="2586" b="1" dirty="0">
              <a:solidFill>
                <a:srgbClr val="000000"/>
              </a:solidFill>
              <a:latin typeface="Open Sauce Bold"/>
              <a:ea typeface="Open Sauce Bold"/>
              <a:cs typeface="Open Sauce Bold"/>
              <a:sym typeface="Open Sauce Bold"/>
            </a:endParaRPr>
          </a:p>
        </p:txBody>
      </p:sp>
      <p:sp>
        <p:nvSpPr>
          <p:cNvPr id="13" name="TextBox 13"/>
          <p:cNvSpPr txBox="1"/>
          <p:nvPr/>
        </p:nvSpPr>
        <p:spPr>
          <a:xfrm>
            <a:off x="1076126" y="6935371"/>
            <a:ext cx="12868474" cy="2074799"/>
          </a:xfrm>
          <a:prstGeom prst="rect">
            <a:avLst/>
          </a:prstGeom>
        </p:spPr>
        <p:txBody>
          <a:bodyPr wrap="square" lIns="0" tIns="0" rIns="0" bIns="0" rtlCol="0" anchor="t">
            <a:spAutoFit/>
          </a:bodyPr>
          <a:lstStyle/>
          <a:p>
            <a:pPr marL="402922" lvl="1" indent="-201461" algn="l">
              <a:lnSpc>
                <a:spcPts val="4180"/>
              </a:lnSpc>
              <a:buFont typeface="Arial"/>
              <a:buChar char="•"/>
            </a:pPr>
            <a:r>
              <a:rPr lang="en-US" sz="1866" dirty="0" err="1">
                <a:solidFill>
                  <a:srgbClr val="000000"/>
                </a:solidFill>
                <a:latin typeface="Open Sauce"/>
                <a:ea typeface="Open Sauce"/>
                <a:cs typeface="Open Sauce"/>
                <a:sym typeface="Open Sauce"/>
              </a:rPr>
              <a:t>Główną</a:t>
            </a:r>
            <a:r>
              <a:rPr lang="en-US" sz="1866" dirty="0">
                <a:solidFill>
                  <a:srgbClr val="000000"/>
                </a:solidFill>
                <a:latin typeface="Open Sauce"/>
                <a:ea typeface="Open Sauce"/>
                <a:cs typeface="Open Sauce"/>
                <a:sym typeface="Open Sauce"/>
              </a:rPr>
              <a:t> </a:t>
            </a:r>
            <a:r>
              <a:rPr lang="en-US" sz="1866" dirty="0" err="1">
                <a:solidFill>
                  <a:srgbClr val="000000"/>
                </a:solidFill>
                <a:latin typeface="Open Sauce"/>
                <a:ea typeface="Open Sauce"/>
                <a:cs typeface="Open Sauce"/>
                <a:sym typeface="Open Sauce"/>
              </a:rPr>
              <a:t>barierą</a:t>
            </a:r>
            <a:r>
              <a:rPr lang="en-US" sz="1866" dirty="0">
                <a:solidFill>
                  <a:srgbClr val="000000"/>
                </a:solidFill>
                <a:latin typeface="Open Sauce"/>
                <a:ea typeface="Open Sauce"/>
                <a:cs typeface="Open Sauce"/>
                <a:sym typeface="Open Sauce"/>
              </a:rPr>
              <a:t> </a:t>
            </a:r>
            <a:r>
              <a:rPr lang="en-US" sz="1866" dirty="0" err="1">
                <a:solidFill>
                  <a:srgbClr val="000000"/>
                </a:solidFill>
                <a:latin typeface="Open Sauce"/>
                <a:ea typeface="Open Sauce"/>
                <a:cs typeface="Open Sauce"/>
                <a:sym typeface="Open Sauce"/>
              </a:rPr>
              <a:t>dostępności</a:t>
            </a:r>
            <a:r>
              <a:rPr lang="en-US" sz="1866" dirty="0">
                <a:solidFill>
                  <a:srgbClr val="000000"/>
                </a:solidFill>
                <a:latin typeface="Open Sauce"/>
                <a:ea typeface="Open Sauce"/>
                <a:cs typeface="Open Sauce"/>
                <a:sym typeface="Open Sauce"/>
              </a:rPr>
              <a:t> jest </a:t>
            </a:r>
            <a:r>
              <a:rPr lang="en-US" sz="1866" b="1" dirty="0" err="1">
                <a:solidFill>
                  <a:srgbClr val="000000"/>
                </a:solidFill>
                <a:latin typeface="Open Sauce Bold"/>
                <a:ea typeface="Open Sauce Bold"/>
                <a:cs typeface="Open Sauce Bold"/>
                <a:sym typeface="Open Sauce Bold"/>
              </a:rPr>
              <a:t>brak</a:t>
            </a:r>
            <a:r>
              <a:rPr lang="en-US" sz="1866" b="1" dirty="0">
                <a:solidFill>
                  <a:srgbClr val="000000"/>
                </a:solidFill>
                <a:latin typeface="Open Sauce Bold"/>
                <a:ea typeface="Open Sauce Bold"/>
                <a:cs typeface="Open Sauce Bold"/>
                <a:sym typeface="Open Sauce Bold"/>
              </a:rPr>
              <a:t> </a:t>
            </a:r>
            <a:r>
              <a:rPr lang="en-US" sz="1866" b="1" dirty="0" err="1">
                <a:solidFill>
                  <a:srgbClr val="000000"/>
                </a:solidFill>
                <a:latin typeface="Open Sauce Bold"/>
                <a:ea typeface="Open Sauce Bold"/>
                <a:cs typeface="Open Sauce Bold"/>
                <a:sym typeface="Open Sauce Bold"/>
              </a:rPr>
              <a:t>usług</a:t>
            </a:r>
            <a:r>
              <a:rPr lang="en-US" sz="1866" b="1" dirty="0">
                <a:solidFill>
                  <a:srgbClr val="000000"/>
                </a:solidFill>
                <a:latin typeface="Open Sauce Bold"/>
                <a:ea typeface="Open Sauce Bold"/>
                <a:cs typeface="Open Sauce Bold"/>
                <a:sym typeface="Open Sauce Bold"/>
              </a:rPr>
              <a:t> </a:t>
            </a:r>
            <a:r>
              <a:rPr lang="en-US" sz="1866" b="1" dirty="0" err="1">
                <a:solidFill>
                  <a:srgbClr val="000000"/>
                </a:solidFill>
                <a:latin typeface="Open Sauce Bold"/>
                <a:ea typeface="Open Sauce Bold"/>
                <a:cs typeface="Open Sauce Bold"/>
                <a:sym typeface="Open Sauce Bold"/>
              </a:rPr>
              <a:t>lub</a:t>
            </a:r>
            <a:r>
              <a:rPr lang="en-US" sz="1866" b="1" dirty="0">
                <a:solidFill>
                  <a:srgbClr val="000000"/>
                </a:solidFill>
                <a:latin typeface="Open Sauce Bold"/>
                <a:ea typeface="Open Sauce Bold"/>
                <a:cs typeface="Open Sauce Bold"/>
                <a:sym typeface="Open Sauce Bold"/>
              </a:rPr>
              <a:t> </a:t>
            </a:r>
            <a:r>
              <a:rPr lang="en-US" sz="1866" b="1" dirty="0" err="1">
                <a:solidFill>
                  <a:srgbClr val="000000"/>
                </a:solidFill>
                <a:latin typeface="Open Sauce Bold"/>
                <a:ea typeface="Open Sauce Bold"/>
                <a:cs typeface="Open Sauce Bold"/>
                <a:sym typeface="Open Sauce Bold"/>
              </a:rPr>
              <a:t>niska</a:t>
            </a:r>
            <a:r>
              <a:rPr lang="en-US" sz="1866" b="1" dirty="0">
                <a:solidFill>
                  <a:srgbClr val="000000"/>
                </a:solidFill>
                <a:latin typeface="Open Sauce Bold"/>
                <a:ea typeface="Open Sauce Bold"/>
                <a:cs typeface="Open Sauce Bold"/>
                <a:sym typeface="Open Sauce Bold"/>
              </a:rPr>
              <a:t> </a:t>
            </a:r>
            <a:r>
              <a:rPr lang="en-US" sz="1866" b="1" dirty="0" err="1">
                <a:solidFill>
                  <a:srgbClr val="000000"/>
                </a:solidFill>
                <a:latin typeface="Open Sauce Bold"/>
                <a:ea typeface="Open Sauce Bold"/>
                <a:cs typeface="Open Sauce Bold"/>
                <a:sym typeface="Open Sauce Bold"/>
              </a:rPr>
              <a:t>przepustowość</a:t>
            </a:r>
            <a:r>
              <a:rPr lang="en-US" sz="1866" b="1" dirty="0">
                <a:solidFill>
                  <a:srgbClr val="000000"/>
                </a:solidFill>
                <a:latin typeface="Open Sauce Bold"/>
                <a:ea typeface="Open Sauce Bold"/>
                <a:cs typeface="Open Sauce Bold"/>
                <a:sym typeface="Open Sauce Bold"/>
              </a:rPr>
              <a:t>, </a:t>
            </a:r>
            <a:r>
              <a:rPr lang="en-US" sz="1866" dirty="0">
                <a:solidFill>
                  <a:srgbClr val="000000"/>
                </a:solidFill>
                <a:latin typeface="Open Sauce"/>
                <a:ea typeface="Open Sauce"/>
                <a:cs typeface="Open Sauce"/>
                <a:sym typeface="Open Sauce"/>
              </a:rPr>
              <a:t>a </a:t>
            </a:r>
            <a:r>
              <a:rPr lang="en-US" sz="1866" dirty="0" err="1">
                <a:solidFill>
                  <a:srgbClr val="000000"/>
                </a:solidFill>
                <a:latin typeface="Open Sauce"/>
                <a:ea typeface="Open Sauce"/>
                <a:cs typeface="Open Sauce"/>
                <a:sym typeface="Open Sauce"/>
              </a:rPr>
              <a:t>nie</a:t>
            </a:r>
            <a:r>
              <a:rPr lang="en-US" sz="1866" dirty="0">
                <a:solidFill>
                  <a:srgbClr val="000000"/>
                </a:solidFill>
                <a:latin typeface="Open Sauce"/>
                <a:ea typeface="Open Sauce"/>
                <a:cs typeface="Open Sauce"/>
                <a:sym typeface="Open Sauce"/>
              </a:rPr>
              <a:t> ich </a:t>
            </a:r>
            <a:r>
              <a:rPr lang="en-US" sz="1866" dirty="0" err="1">
                <a:solidFill>
                  <a:srgbClr val="000000"/>
                </a:solidFill>
                <a:latin typeface="Open Sauce"/>
                <a:ea typeface="Open Sauce"/>
                <a:cs typeface="Open Sauce"/>
                <a:sym typeface="Open Sauce"/>
              </a:rPr>
              <a:t>jakość</a:t>
            </a:r>
            <a:r>
              <a:rPr lang="en-US" sz="1866" dirty="0">
                <a:solidFill>
                  <a:srgbClr val="000000"/>
                </a:solidFill>
                <a:latin typeface="Open Sauce"/>
                <a:ea typeface="Open Sauce"/>
                <a:cs typeface="Open Sauce"/>
                <a:sym typeface="Open Sauce"/>
              </a:rPr>
              <a:t>.</a:t>
            </a:r>
          </a:p>
          <a:p>
            <a:pPr marL="402922" lvl="1" indent="-201461" algn="l">
              <a:lnSpc>
                <a:spcPts val="4180"/>
              </a:lnSpc>
              <a:buFont typeface="Arial"/>
              <a:buChar char="•"/>
            </a:pPr>
            <a:r>
              <a:rPr lang="en-US" sz="1866" dirty="0" err="1">
                <a:solidFill>
                  <a:srgbClr val="000000"/>
                </a:solidFill>
                <a:latin typeface="Open Sauce"/>
                <a:ea typeface="Open Sauce"/>
                <a:cs typeface="Open Sauce"/>
                <a:sym typeface="Open Sauce"/>
              </a:rPr>
              <a:t>Usługi</a:t>
            </a:r>
            <a:r>
              <a:rPr lang="en-US" sz="1866" dirty="0">
                <a:solidFill>
                  <a:srgbClr val="000000"/>
                </a:solidFill>
                <a:latin typeface="Open Sauce"/>
                <a:ea typeface="Open Sauce"/>
                <a:cs typeface="Open Sauce"/>
                <a:sym typeface="Open Sauce"/>
              </a:rPr>
              <a:t> </a:t>
            </a:r>
            <a:r>
              <a:rPr lang="en-US" sz="1866" dirty="0" err="1">
                <a:solidFill>
                  <a:srgbClr val="000000"/>
                </a:solidFill>
                <a:latin typeface="Open Sauce"/>
                <a:ea typeface="Open Sauce"/>
                <a:cs typeface="Open Sauce"/>
                <a:sym typeface="Open Sauce"/>
              </a:rPr>
              <a:t>opiekuńcze</a:t>
            </a:r>
            <a:r>
              <a:rPr lang="en-US" sz="1866" dirty="0">
                <a:solidFill>
                  <a:srgbClr val="000000"/>
                </a:solidFill>
                <a:latin typeface="Open Sauce"/>
                <a:ea typeface="Open Sauce"/>
                <a:cs typeface="Open Sauce"/>
                <a:sym typeface="Open Sauce"/>
              </a:rPr>
              <a:t> w </a:t>
            </a:r>
            <a:r>
              <a:rPr lang="en-US" sz="1866" dirty="0" err="1">
                <a:solidFill>
                  <a:srgbClr val="000000"/>
                </a:solidFill>
                <a:latin typeface="Open Sauce"/>
                <a:ea typeface="Open Sauce"/>
                <a:cs typeface="Open Sauce"/>
                <a:sym typeface="Open Sauce"/>
              </a:rPr>
              <a:t>miejscu</a:t>
            </a:r>
            <a:r>
              <a:rPr lang="en-US" sz="1866" dirty="0">
                <a:solidFill>
                  <a:srgbClr val="000000"/>
                </a:solidFill>
                <a:latin typeface="Open Sauce"/>
                <a:ea typeface="Open Sauce"/>
                <a:cs typeface="Open Sauce"/>
                <a:sym typeface="Open Sauce"/>
              </a:rPr>
              <a:t> </a:t>
            </a:r>
            <a:r>
              <a:rPr lang="en-US" sz="1866" dirty="0" err="1">
                <a:solidFill>
                  <a:srgbClr val="000000"/>
                </a:solidFill>
                <a:latin typeface="Open Sauce"/>
                <a:ea typeface="Open Sauce"/>
                <a:cs typeface="Open Sauce"/>
                <a:sym typeface="Open Sauce"/>
              </a:rPr>
              <a:t>zamieszkania</a:t>
            </a:r>
            <a:r>
              <a:rPr lang="en-US" sz="1866" dirty="0">
                <a:solidFill>
                  <a:srgbClr val="000000"/>
                </a:solidFill>
                <a:latin typeface="Open Sauce"/>
                <a:ea typeface="Open Sauce"/>
                <a:cs typeface="Open Sauce"/>
                <a:sym typeface="Open Sauce"/>
              </a:rPr>
              <a:t> </a:t>
            </a:r>
            <a:r>
              <a:rPr lang="en-US" sz="1866" dirty="0" err="1">
                <a:solidFill>
                  <a:srgbClr val="000000"/>
                </a:solidFill>
                <a:latin typeface="Open Sauce"/>
                <a:ea typeface="Open Sauce"/>
                <a:cs typeface="Open Sauce"/>
                <a:sym typeface="Open Sauce"/>
              </a:rPr>
              <a:t>uzyskały</a:t>
            </a:r>
            <a:r>
              <a:rPr lang="en-US" sz="1866" dirty="0">
                <a:solidFill>
                  <a:srgbClr val="000000"/>
                </a:solidFill>
                <a:latin typeface="Open Sauce"/>
                <a:ea typeface="Open Sauce"/>
                <a:cs typeface="Open Sauce"/>
                <a:sym typeface="Open Sauce"/>
              </a:rPr>
              <a:t> </a:t>
            </a:r>
            <a:r>
              <a:rPr lang="en-US" sz="1866" b="1" dirty="0">
                <a:solidFill>
                  <a:srgbClr val="000000"/>
                </a:solidFill>
                <a:latin typeface="Open Sauce Bold"/>
                <a:ea typeface="Open Sauce Bold"/>
                <a:cs typeface="Open Sauce Bold"/>
                <a:sym typeface="Open Sauce Bold"/>
              </a:rPr>
              <a:t>61,7% </a:t>
            </a:r>
            <a:r>
              <a:rPr lang="en-US" sz="1866" b="1" dirty="0" err="1">
                <a:solidFill>
                  <a:srgbClr val="000000"/>
                </a:solidFill>
                <a:latin typeface="Open Sauce Bold"/>
                <a:ea typeface="Open Sauce Bold"/>
                <a:cs typeface="Open Sauce Bold"/>
                <a:sym typeface="Open Sauce Bold"/>
              </a:rPr>
              <a:t>ocen</a:t>
            </a:r>
            <a:r>
              <a:rPr lang="en-US" sz="1866" b="1" dirty="0">
                <a:solidFill>
                  <a:srgbClr val="000000"/>
                </a:solidFill>
                <a:latin typeface="Open Sauce Bold"/>
                <a:ea typeface="Open Sauce Bold"/>
                <a:cs typeface="Open Sauce Bold"/>
                <a:sym typeface="Open Sauce Bold"/>
              </a:rPr>
              <a:t> </a:t>
            </a:r>
            <a:r>
              <a:rPr lang="en-US" sz="1866" b="1" dirty="0" err="1">
                <a:solidFill>
                  <a:srgbClr val="000000"/>
                </a:solidFill>
                <a:latin typeface="Open Sauce Bold"/>
                <a:ea typeface="Open Sauce Bold"/>
                <a:cs typeface="Open Sauce Bold"/>
                <a:sym typeface="Open Sauce Bold"/>
              </a:rPr>
              <a:t>wysokich</a:t>
            </a:r>
            <a:r>
              <a:rPr lang="en-US" sz="1866" b="1" dirty="0">
                <a:solidFill>
                  <a:srgbClr val="000000"/>
                </a:solidFill>
                <a:latin typeface="Open Sauce Bold"/>
                <a:ea typeface="Open Sauce Bold"/>
                <a:cs typeface="Open Sauce Bold"/>
                <a:sym typeface="Open Sauce Bold"/>
              </a:rPr>
              <a:t>.</a:t>
            </a:r>
          </a:p>
          <a:p>
            <a:pPr marL="402922" lvl="1" indent="-201461" algn="l">
              <a:lnSpc>
                <a:spcPts val="4180"/>
              </a:lnSpc>
              <a:buFont typeface="Arial"/>
              <a:buChar char="•"/>
            </a:pPr>
            <a:r>
              <a:rPr lang="en-US" sz="1866" dirty="0" err="1">
                <a:solidFill>
                  <a:srgbClr val="000000"/>
                </a:solidFill>
                <a:latin typeface="Open Sauce"/>
                <a:ea typeface="Open Sauce"/>
                <a:cs typeface="Open Sauce"/>
                <a:sym typeface="Open Sauce"/>
              </a:rPr>
              <a:t>Domy</a:t>
            </a:r>
            <a:r>
              <a:rPr lang="en-US" sz="1866" dirty="0">
                <a:solidFill>
                  <a:srgbClr val="000000"/>
                </a:solidFill>
                <a:latin typeface="Open Sauce"/>
                <a:ea typeface="Open Sauce"/>
                <a:cs typeface="Open Sauce"/>
                <a:sym typeface="Open Sauce"/>
              </a:rPr>
              <a:t> </a:t>
            </a:r>
            <a:r>
              <a:rPr lang="en-US" sz="1866" dirty="0" err="1">
                <a:solidFill>
                  <a:srgbClr val="000000"/>
                </a:solidFill>
                <a:latin typeface="Open Sauce"/>
                <a:ea typeface="Open Sauce"/>
                <a:cs typeface="Open Sauce"/>
                <a:sym typeface="Open Sauce"/>
              </a:rPr>
              <a:t>pomocy</a:t>
            </a:r>
            <a:r>
              <a:rPr lang="en-US" sz="1866" dirty="0">
                <a:solidFill>
                  <a:srgbClr val="000000"/>
                </a:solidFill>
                <a:latin typeface="Open Sauce"/>
                <a:ea typeface="Open Sauce"/>
                <a:cs typeface="Open Sauce"/>
                <a:sym typeface="Open Sauce"/>
              </a:rPr>
              <a:t> </a:t>
            </a:r>
            <a:r>
              <a:rPr lang="en-US" sz="1866" dirty="0" err="1">
                <a:solidFill>
                  <a:srgbClr val="000000"/>
                </a:solidFill>
                <a:latin typeface="Open Sauce"/>
                <a:ea typeface="Open Sauce"/>
                <a:cs typeface="Open Sauce"/>
                <a:sym typeface="Open Sauce"/>
              </a:rPr>
              <a:t>społecznej</a:t>
            </a:r>
            <a:r>
              <a:rPr lang="en-US" sz="1866" dirty="0">
                <a:solidFill>
                  <a:srgbClr val="000000"/>
                </a:solidFill>
                <a:latin typeface="Open Sauce"/>
                <a:ea typeface="Open Sauce"/>
                <a:cs typeface="Open Sauce"/>
                <a:sym typeface="Open Sauce"/>
              </a:rPr>
              <a:t> </a:t>
            </a:r>
            <a:r>
              <a:rPr lang="en-US" sz="1866" dirty="0" err="1">
                <a:solidFill>
                  <a:srgbClr val="000000"/>
                </a:solidFill>
                <a:latin typeface="Open Sauce"/>
                <a:ea typeface="Open Sauce"/>
                <a:cs typeface="Open Sauce"/>
                <a:sym typeface="Open Sauce"/>
              </a:rPr>
              <a:t>uzyskały</a:t>
            </a:r>
            <a:r>
              <a:rPr lang="en-US" sz="1866" dirty="0">
                <a:solidFill>
                  <a:srgbClr val="000000"/>
                </a:solidFill>
                <a:latin typeface="Open Sauce"/>
                <a:ea typeface="Open Sauce"/>
                <a:cs typeface="Open Sauce"/>
                <a:sym typeface="Open Sauce"/>
              </a:rPr>
              <a:t> </a:t>
            </a:r>
            <a:r>
              <a:rPr lang="en-US" sz="1866" b="1" dirty="0">
                <a:solidFill>
                  <a:srgbClr val="000000"/>
                </a:solidFill>
                <a:latin typeface="Open Sauce Bold"/>
                <a:ea typeface="Open Sauce Bold"/>
                <a:cs typeface="Open Sauce Bold"/>
                <a:sym typeface="Open Sauce Bold"/>
              </a:rPr>
              <a:t>49,0% </a:t>
            </a:r>
            <a:r>
              <a:rPr lang="en-US" sz="1866" b="1" dirty="0" err="1">
                <a:solidFill>
                  <a:srgbClr val="000000"/>
                </a:solidFill>
                <a:latin typeface="Open Sauce Bold"/>
                <a:ea typeface="Open Sauce Bold"/>
                <a:cs typeface="Open Sauce Bold"/>
                <a:sym typeface="Open Sauce Bold"/>
              </a:rPr>
              <a:t>ocen</a:t>
            </a:r>
            <a:r>
              <a:rPr lang="en-US" sz="1866" b="1" dirty="0">
                <a:solidFill>
                  <a:srgbClr val="000000"/>
                </a:solidFill>
                <a:latin typeface="Open Sauce Bold"/>
                <a:ea typeface="Open Sauce Bold"/>
                <a:cs typeface="Open Sauce Bold"/>
                <a:sym typeface="Open Sauce Bold"/>
              </a:rPr>
              <a:t> </a:t>
            </a:r>
            <a:r>
              <a:rPr lang="en-US" sz="1866" b="1" dirty="0" err="1">
                <a:solidFill>
                  <a:srgbClr val="000000"/>
                </a:solidFill>
                <a:latin typeface="Open Sauce Bold"/>
                <a:ea typeface="Open Sauce Bold"/>
                <a:cs typeface="Open Sauce Bold"/>
                <a:sym typeface="Open Sauce Bold"/>
              </a:rPr>
              <a:t>wysokich</a:t>
            </a:r>
            <a:r>
              <a:rPr lang="en-US" sz="1866" b="1" dirty="0">
                <a:solidFill>
                  <a:srgbClr val="000000"/>
                </a:solidFill>
                <a:latin typeface="Open Sauce Bold"/>
                <a:ea typeface="Open Sauce Bold"/>
                <a:cs typeface="Open Sauce Bold"/>
                <a:sym typeface="Open Sauce Bold"/>
              </a:rPr>
              <a:t>.</a:t>
            </a:r>
          </a:p>
          <a:p>
            <a:pPr marL="402922" lvl="1" indent="-201461" algn="l">
              <a:lnSpc>
                <a:spcPts val="4180"/>
              </a:lnSpc>
              <a:buFont typeface="Arial"/>
              <a:buChar char="•"/>
            </a:pPr>
            <a:r>
              <a:rPr lang="en-US" sz="1866" dirty="0" err="1">
                <a:solidFill>
                  <a:srgbClr val="000000"/>
                </a:solidFill>
                <a:latin typeface="Open Sauce"/>
                <a:ea typeface="Open Sauce"/>
                <a:cs typeface="Open Sauce"/>
                <a:sym typeface="Open Sauce"/>
              </a:rPr>
              <a:t>Wysoki</a:t>
            </a:r>
            <a:r>
              <a:rPr lang="en-US" sz="1866" dirty="0">
                <a:solidFill>
                  <a:srgbClr val="000000"/>
                </a:solidFill>
                <a:latin typeface="Open Sauce"/>
                <a:ea typeface="Open Sauce"/>
                <a:cs typeface="Open Sauce"/>
                <a:sym typeface="Open Sauce"/>
              </a:rPr>
              <a:t> </a:t>
            </a:r>
            <a:r>
              <a:rPr lang="en-US" sz="1866" dirty="0" err="1">
                <a:solidFill>
                  <a:srgbClr val="000000"/>
                </a:solidFill>
                <a:latin typeface="Open Sauce"/>
                <a:ea typeface="Open Sauce"/>
                <a:cs typeface="Open Sauce"/>
                <a:sym typeface="Open Sauce"/>
              </a:rPr>
              <a:t>udział</a:t>
            </a:r>
            <a:r>
              <a:rPr lang="en-US" sz="1866" dirty="0">
                <a:solidFill>
                  <a:srgbClr val="000000"/>
                </a:solidFill>
                <a:latin typeface="Open Sauce"/>
                <a:ea typeface="Open Sauce"/>
                <a:cs typeface="Open Sauce"/>
                <a:sym typeface="Open Sauce"/>
              </a:rPr>
              <a:t> </a:t>
            </a:r>
            <a:r>
              <a:rPr lang="en-US" sz="1866" dirty="0" err="1">
                <a:solidFill>
                  <a:srgbClr val="000000"/>
                </a:solidFill>
                <a:latin typeface="Open Sauce"/>
                <a:ea typeface="Open Sauce"/>
                <a:cs typeface="Open Sauce"/>
                <a:sym typeface="Open Sauce"/>
              </a:rPr>
              <a:t>odpowiedzi</a:t>
            </a:r>
            <a:r>
              <a:rPr lang="en-US" sz="1866" dirty="0">
                <a:solidFill>
                  <a:srgbClr val="000000"/>
                </a:solidFill>
                <a:latin typeface="Open Sauce"/>
                <a:ea typeface="Open Sauce"/>
                <a:cs typeface="Open Sauce"/>
                <a:sym typeface="Open Sauce"/>
              </a:rPr>
              <a:t> „</a:t>
            </a:r>
            <a:r>
              <a:rPr lang="en-US" sz="1866" dirty="0" err="1">
                <a:solidFill>
                  <a:srgbClr val="000000"/>
                </a:solidFill>
                <a:latin typeface="Open Sauce"/>
                <a:ea typeface="Open Sauce"/>
                <a:cs typeface="Open Sauce"/>
                <a:sym typeface="Open Sauce"/>
              </a:rPr>
              <a:t>nie</a:t>
            </a:r>
            <a:r>
              <a:rPr lang="en-US" sz="1866" dirty="0">
                <a:solidFill>
                  <a:srgbClr val="000000"/>
                </a:solidFill>
                <a:latin typeface="Open Sauce"/>
                <a:ea typeface="Open Sauce"/>
                <a:cs typeface="Open Sauce"/>
                <a:sym typeface="Open Sauce"/>
              </a:rPr>
              <a:t> </a:t>
            </a:r>
            <a:r>
              <a:rPr lang="en-US" sz="1866" dirty="0" err="1">
                <a:solidFill>
                  <a:srgbClr val="000000"/>
                </a:solidFill>
                <a:latin typeface="Open Sauce"/>
                <a:ea typeface="Open Sauce"/>
                <a:cs typeface="Open Sauce"/>
                <a:sym typeface="Open Sauce"/>
              </a:rPr>
              <a:t>dotyczy</a:t>
            </a:r>
            <a:r>
              <a:rPr lang="en-US" sz="1866" dirty="0">
                <a:solidFill>
                  <a:srgbClr val="000000"/>
                </a:solidFill>
                <a:latin typeface="Open Sauce"/>
                <a:ea typeface="Open Sauce"/>
                <a:cs typeface="Open Sauce"/>
                <a:sym typeface="Open Sauce"/>
              </a:rPr>
              <a:t>” </a:t>
            </a:r>
            <a:r>
              <a:rPr lang="en-US" sz="1866" dirty="0" err="1">
                <a:solidFill>
                  <a:srgbClr val="000000"/>
                </a:solidFill>
                <a:latin typeface="Open Sauce"/>
                <a:ea typeface="Open Sauce"/>
                <a:cs typeface="Open Sauce"/>
                <a:sym typeface="Open Sauce"/>
              </a:rPr>
              <a:t>dla</a:t>
            </a:r>
            <a:r>
              <a:rPr lang="en-US" sz="1866" dirty="0">
                <a:solidFill>
                  <a:srgbClr val="000000"/>
                </a:solidFill>
                <a:latin typeface="Open Sauce"/>
                <a:ea typeface="Open Sauce"/>
                <a:cs typeface="Open Sauce"/>
                <a:sym typeface="Open Sauce"/>
              </a:rPr>
              <a:t> form </a:t>
            </a:r>
            <a:r>
              <a:rPr lang="en-US" sz="1866" dirty="0" err="1">
                <a:solidFill>
                  <a:srgbClr val="000000"/>
                </a:solidFill>
                <a:latin typeface="Open Sauce"/>
                <a:ea typeface="Open Sauce"/>
                <a:cs typeface="Open Sauce"/>
                <a:sym typeface="Open Sauce"/>
              </a:rPr>
              <a:t>pośrednich</a:t>
            </a:r>
            <a:r>
              <a:rPr lang="en-US" sz="1866" dirty="0">
                <a:solidFill>
                  <a:srgbClr val="000000"/>
                </a:solidFill>
                <a:latin typeface="Open Sauce"/>
                <a:ea typeface="Open Sauce"/>
                <a:cs typeface="Open Sauce"/>
                <a:sym typeface="Open Sauce"/>
              </a:rPr>
              <a:t> </a:t>
            </a:r>
            <a:r>
              <a:rPr lang="en-US" sz="1866" dirty="0" err="1">
                <a:solidFill>
                  <a:srgbClr val="000000"/>
                </a:solidFill>
                <a:latin typeface="Open Sauce"/>
                <a:ea typeface="Open Sauce"/>
                <a:cs typeface="Open Sauce"/>
                <a:sym typeface="Open Sauce"/>
              </a:rPr>
              <a:t>wskazuje</a:t>
            </a:r>
            <a:r>
              <a:rPr lang="en-US" sz="1866" dirty="0">
                <a:solidFill>
                  <a:srgbClr val="000000"/>
                </a:solidFill>
                <a:latin typeface="Open Sauce"/>
                <a:ea typeface="Open Sauce"/>
                <a:cs typeface="Open Sauce"/>
                <a:sym typeface="Open Sauce"/>
              </a:rPr>
              <a:t> </a:t>
            </a:r>
            <a:r>
              <a:rPr lang="en-US" sz="1866" dirty="0" err="1">
                <a:solidFill>
                  <a:srgbClr val="000000"/>
                </a:solidFill>
                <a:latin typeface="Open Sauce"/>
                <a:ea typeface="Open Sauce"/>
                <a:cs typeface="Open Sauce"/>
                <a:sym typeface="Open Sauce"/>
              </a:rPr>
              <a:t>na</a:t>
            </a:r>
            <a:r>
              <a:rPr lang="en-US" sz="1866" dirty="0">
                <a:solidFill>
                  <a:srgbClr val="000000"/>
                </a:solidFill>
                <a:latin typeface="Open Sauce"/>
                <a:ea typeface="Open Sauce"/>
                <a:cs typeface="Open Sauce"/>
                <a:sym typeface="Open Sauce"/>
              </a:rPr>
              <a:t> ich </a:t>
            </a:r>
            <a:r>
              <a:rPr lang="en-US" sz="1866" dirty="0" err="1">
                <a:solidFill>
                  <a:srgbClr val="000000"/>
                </a:solidFill>
                <a:latin typeface="Open Sauce"/>
                <a:ea typeface="Open Sauce"/>
                <a:cs typeface="Open Sauce"/>
                <a:sym typeface="Open Sauce"/>
              </a:rPr>
              <a:t>nieobecność</a:t>
            </a:r>
            <a:r>
              <a:rPr lang="en-US" sz="1866" dirty="0">
                <a:solidFill>
                  <a:srgbClr val="000000"/>
                </a:solidFill>
                <a:latin typeface="Open Sauce"/>
                <a:ea typeface="Open Sauce"/>
                <a:cs typeface="Open Sauce"/>
                <a:sym typeface="Open Sauce"/>
              </a:rPr>
              <a:t> w </a:t>
            </a:r>
            <a:r>
              <a:rPr lang="en-US" sz="1866" dirty="0" err="1">
                <a:solidFill>
                  <a:srgbClr val="000000"/>
                </a:solidFill>
                <a:latin typeface="Open Sauce"/>
                <a:ea typeface="Open Sauce"/>
                <a:cs typeface="Open Sauce"/>
                <a:sym typeface="Open Sauce"/>
              </a:rPr>
              <a:t>wielu</a:t>
            </a:r>
            <a:r>
              <a:rPr lang="en-US" sz="1866" dirty="0">
                <a:solidFill>
                  <a:srgbClr val="000000"/>
                </a:solidFill>
                <a:latin typeface="Open Sauce"/>
                <a:ea typeface="Open Sauce"/>
                <a:cs typeface="Open Sauce"/>
                <a:sym typeface="Open Sauce"/>
              </a:rPr>
              <a:t> JST.</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a 11">
            <a:extLst>
              <a:ext uri="{FF2B5EF4-FFF2-40B4-BE49-F238E27FC236}">
                <a16:creationId xmlns:a16="http://schemas.microsoft.com/office/drawing/2014/main" id="{3235398D-B490-E713-8681-DB7428E02AA1}"/>
              </a:ext>
              <a:ext uri="{C183D7F6-B498-43B3-948B-1728B52AA6E4}">
                <adec:decorative xmlns:adec="http://schemas.microsoft.com/office/drawing/2017/decorative" val="1"/>
              </a:ext>
            </a:extLst>
          </p:cNvPr>
          <p:cNvGrpSpPr/>
          <p:nvPr/>
        </p:nvGrpSpPr>
        <p:grpSpPr>
          <a:xfrm>
            <a:off x="-1033010" y="-295650"/>
            <a:ext cx="20881051" cy="12281537"/>
            <a:chOff x="-1033010" y="-295650"/>
            <a:chExt cx="20881051" cy="12281537"/>
          </a:xfrm>
        </p:grpSpPr>
        <p:sp>
          <p:nvSpPr>
            <p:cNvPr id="2" name="Freeform 2">
              <a:extLst>
                <a:ext uri="{C183D7F6-B498-43B3-948B-1728B52AA6E4}">
                  <adec:decorative xmlns:adec="http://schemas.microsoft.com/office/drawing/2017/decorative" val="1"/>
                </a:ext>
              </a:extLst>
            </p:cNvPr>
            <p:cNvSpPr/>
            <p:nvPr/>
          </p:nvSpPr>
          <p:spPr>
            <a:xfrm flipH="1" flipV="1">
              <a:off x="13049397" y="-295650"/>
              <a:ext cx="5939706" cy="2271553"/>
            </a:xfrm>
            <a:custGeom>
              <a:avLst/>
              <a:gdLst/>
              <a:ahLst/>
              <a:cxnLst/>
              <a:rect l="l" t="t" r="r" b="b"/>
              <a:pathLst>
                <a:path w="5939706" h="2271553">
                  <a:moveTo>
                    <a:pt x="5939706" y="2271553"/>
                  </a:moveTo>
                  <a:lnTo>
                    <a:pt x="0" y="2271553"/>
                  </a:lnTo>
                  <a:lnTo>
                    <a:pt x="0" y="0"/>
                  </a:lnTo>
                  <a:lnTo>
                    <a:pt x="5939706" y="0"/>
                  </a:lnTo>
                  <a:lnTo>
                    <a:pt x="5939706" y="2271553"/>
                  </a:lnTo>
                  <a:close/>
                </a:path>
              </a:pathLst>
            </a:custGeom>
            <a:blipFill>
              <a:blip r:embed="rId2">
                <a:extLst>
                  <a:ext uri="{96DAC541-7B7A-43D3-8B79-37D633B846F1}">
                    <asvg:svgBlip xmlns:asvg="http://schemas.microsoft.com/office/drawing/2016/SVG/main" r:embed="rId3"/>
                  </a:ext>
                </a:extLst>
              </a:blip>
              <a:stretch>
                <a:fillRect t="-79322" b="-82160"/>
              </a:stretch>
            </a:blipFill>
          </p:spPr>
          <p:txBody>
            <a:bodyPr/>
            <a:lstStyle/>
            <a:p>
              <a:endParaRPr lang="pl-PL"/>
            </a:p>
          </p:txBody>
        </p:sp>
        <p:sp>
          <p:nvSpPr>
            <p:cNvPr id="4" name="Freeform 4">
              <a:extLst>
                <a:ext uri="{C183D7F6-B498-43B3-948B-1728B52AA6E4}">
                  <adec:decorative xmlns:adec="http://schemas.microsoft.com/office/drawing/2017/decorative" val="1"/>
                </a:ext>
              </a:extLst>
            </p:cNvPr>
            <p:cNvSpPr/>
            <p:nvPr/>
          </p:nvSpPr>
          <p:spPr>
            <a:xfrm>
              <a:off x="-1033010" y="6530713"/>
              <a:ext cx="20881051" cy="5455174"/>
            </a:xfrm>
            <a:custGeom>
              <a:avLst/>
              <a:gdLst/>
              <a:ahLst/>
              <a:cxnLst/>
              <a:rect l="l" t="t" r="r" b="b"/>
              <a:pathLst>
                <a:path w="20881051" h="5455174">
                  <a:moveTo>
                    <a:pt x="0" y="0"/>
                  </a:moveTo>
                  <a:lnTo>
                    <a:pt x="20881051" y="0"/>
                  </a:lnTo>
                  <a:lnTo>
                    <a:pt x="20881051" y="5455174"/>
                  </a:lnTo>
                  <a:lnTo>
                    <a:pt x="0" y="5455174"/>
                  </a:lnTo>
                  <a:lnTo>
                    <a:pt x="0" y="0"/>
                  </a:lnTo>
                  <a:close/>
                </a:path>
              </a:pathLst>
            </a:custGeom>
            <a:blipFill>
              <a:blip r:embed="rId4">
                <a:alphaModFix amt="4000"/>
                <a:extLst>
                  <a:ext uri="{96DAC541-7B7A-43D3-8B79-37D633B846F1}">
                    <asvg:svgBlip xmlns:asvg="http://schemas.microsoft.com/office/drawing/2016/SVG/main" r:embed="rId5"/>
                  </a:ext>
                </a:extLst>
              </a:blip>
              <a:stretch>
                <a:fillRect/>
              </a:stretch>
            </a:blipFill>
          </p:spPr>
          <p:txBody>
            <a:bodyPr/>
            <a:lstStyle/>
            <a:p>
              <a:endParaRPr lang="pl-PL"/>
            </a:p>
          </p:txBody>
        </p:sp>
        <p:sp>
          <p:nvSpPr>
            <p:cNvPr id="6" name="Freeform 6">
              <a:extLst>
                <a:ext uri="{C183D7F6-B498-43B3-948B-1728B52AA6E4}">
                  <adec:decorative xmlns:adec="http://schemas.microsoft.com/office/drawing/2017/decorative" val="1"/>
                </a:ext>
              </a:extLst>
            </p:cNvPr>
            <p:cNvSpPr/>
            <p:nvPr/>
          </p:nvSpPr>
          <p:spPr>
            <a:xfrm>
              <a:off x="17259300" y="5761288"/>
              <a:ext cx="1491079" cy="1491079"/>
            </a:xfrm>
            <a:custGeom>
              <a:avLst/>
              <a:gdLst/>
              <a:ahLst/>
              <a:cxnLst/>
              <a:rect l="l" t="t" r="r" b="b"/>
              <a:pathLst>
                <a:path w="1491079" h="1491079">
                  <a:moveTo>
                    <a:pt x="0" y="0"/>
                  </a:moveTo>
                  <a:lnTo>
                    <a:pt x="1491079" y="0"/>
                  </a:lnTo>
                  <a:lnTo>
                    <a:pt x="1491079" y="1491078"/>
                  </a:lnTo>
                  <a:lnTo>
                    <a:pt x="0" y="14910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a:off x="-631739" y="0"/>
              <a:ext cx="1263478" cy="1263478"/>
            </a:xfrm>
            <a:custGeom>
              <a:avLst/>
              <a:gdLst/>
              <a:ahLst/>
              <a:cxnLst/>
              <a:rect l="l" t="t" r="r" b="b"/>
              <a:pathLst>
                <a:path w="1263478" h="1263478">
                  <a:moveTo>
                    <a:pt x="0" y="0"/>
                  </a:moveTo>
                  <a:lnTo>
                    <a:pt x="1263478" y="0"/>
                  </a:lnTo>
                  <a:lnTo>
                    <a:pt x="1263478" y="1263478"/>
                  </a:lnTo>
                  <a:lnTo>
                    <a:pt x="0" y="12634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8" name="Freeform 8">
              <a:extLst>
                <a:ext uri="{C183D7F6-B498-43B3-948B-1728B52AA6E4}">
                  <adec:decorative xmlns:adec="http://schemas.microsoft.com/office/drawing/2017/decorative" val="1"/>
                </a:ext>
              </a:extLst>
            </p:cNvPr>
            <p:cNvSpPr/>
            <p:nvPr/>
          </p:nvSpPr>
          <p:spPr>
            <a:xfrm flipH="1">
              <a:off x="12329749" y="4368529"/>
              <a:ext cx="4424726" cy="4700904"/>
            </a:xfrm>
            <a:custGeom>
              <a:avLst/>
              <a:gdLst/>
              <a:ahLst/>
              <a:cxnLst/>
              <a:rect l="l" t="t" r="r" b="b"/>
              <a:pathLst>
                <a:path w="4424726" h="4700904">
                  <a:moveTo>
                    <a:pt x="4424726" y="0"/>
                  </a:moveTo>
                  <a:lnTo>
                    <a:pt x="0" y="0"/>
                  </a:lnTo>
                  <a:lnTo>
                    <a:pt x="0" y="4700904"/>
                  </a:lnTo>
                  <a:lnTo>
                    <a:pt x="4424726" y="4700904"/>
                  </a:lnTo>
                  <a:lnTo>
                    <a:pt x="442472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l-PL"/>
            </a:p>
          </p:txBody>
        </p:sp>
        <p:sp>
          <p:nvSpPr>
            <p:cNvPr id="11" name="Freeform 11">
              <a:extLst>
                <a:ext uri="{C183D7F6-B498-43B3-948B-1728B52AA6E4}">
                  <adec:decorative xmlns:adec="http://schemas.microsoft.com/office/drawing/2017/decorative" val="1"/>
                </a:ext>
              </a:extLst>
            </p:cNvPr>
            <p:cNvSpPr/>
            <p:nvPr/>
          </p:nvSpPr>
          <p:spPr>
            <a:xfrm rot="-10800000" flipH="1" flipV="1">
              <a:off x="0" y="6506827"/>
              <a:ext cx="10039255" cy="3839365"/>
            </a:xfrm>
            <a:custGeom>
              <a:avLst/>
              <a:gdLst/>
              <a:ahLst/>
              <a:cxnLst/>
              <a:rect l="l" t="t" r="r" b="b"/>
              <a:pathLst>
                <a:path w="10039255" h="3839365">
                  <a:moveTo>
                    <a:pt x="10039255" y="3839365"/>
                  </a:moveTo>
                  <a:lnTo>
                    <a:pt x="0" y="3839365"/>
                  </a:lnTo>
                  <a:lnTo>
                    <a:pt x="0" y="0"/>
                  </a:lnTo>
                  <a:lnTo>
                    <a:pt x="10039255" y="0"/>
                  </a:lnTo>
                  <a:lnTo>
                    <a:pt x="10039255" y="3839365"/>
                  </a:lnTo>
                  <a:close/>
                </a:path>
              </a:pathLst>
            </a:custGeom>
            <a:blipFill>
              <a:blip r:embed="rId2">
                <a:extLst>
                  <a:ext uri="{96DAC541-7B7A-43D3-8B79-37D633B846F1}">
                    <asvg:svgBlip xmlns:asvg="http://schemas.microsoft.com/office/drawing/2016/SVG/main" r:embed="rId3"/>
                  </a:ext>
                </a:extLst>
              </a:blip>
              <a:stretch>
                <a:fillRect t="-79322" b="-82160"/>
              </a:stretch>
            </a:blipFill>
          </p:spPr>
          <p:txBody>
            <a:bodyPr/>
            <a:lstStyle/>
            <a:p>
              <a:endParaRPr lang="pl-PL"/>
            </a:p>
          </p:txBody>
        </p:sp>
      </p:grpSp>
      <p:sp>
        <p:nvSpPr>
          <p:cNvPr id="3" name="TextBox 3"/>
          <p:cNvSpPr txBox="1">
            <a:spLocks noGrp="1"/>
          </p:cNvSpPr>
          <p:nvPr>
            <p:ph type="title" idx="4294967295"/>
          </p:nvPr>
        </p:nvSpPr>
        <p:spPr>
          <a:xfrm>
            <a:off x="1028700" y="981075"/>
            <a:ext cx="15782143" cy="68410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434"/>
              </a:lnSpc>
              <a:spcBef>
                <a:spcPts val="0"/>
              </a:spcBef>
              <a:spcAft>
                <a:spcPts val="0"/>
              </a:spcAft>
              <a:buClrTx/>
              <a:buSzTx/>
              <a:buFontTx/>
              <a:buNone/>
              <a:tabLst/>
              <a:defRPr/>
            </a:pPr>
            <a:r>
              <a:rPr kumimoji="0" lang="en-US" sz="4180"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Niska </a:t>
            </a:r>
            <a:r>
              <a:rPr kumimoji="0" lang="en-US" sz="4180"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skala</a:t>
            </a:r>
            <a:r>
              <a:rPr kumimoji="0" lang="en-US" sz="4180"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180"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realizacji</a:t>
            </a:r>
            <a:r>
              <a:rPr kumimoji="0" lang="en-US" sz="4180"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180"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usług</a:t>
            </a:r>
            <a:r>
              <a:rPr kumimoji="0" lang="en-US" sz="4180"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180"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środowiskowych</a:t>
            </a:r>
            <a:r>
              <a:rPr kumimoji="0" lang="en-US" sz="4180"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180"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i</a:t>
            </a:r>
            <a:r>
              <a:rPr kumimoji="0" lang="en-US" sz="4180"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180"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dziennych</a:t>
            </a:r>
            <a:endParaRPr kumimoji="0" lang="en-US" sz="4180"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5" name="TextBox 5"/>
          <p:cNvSpPr txBox="1"/>
          <p:nvPr/>
        </p:nvSpPr>
        <p:spPr>
          <a:xfrm>
            <a:off x="894987" y="2092898"/>
            <a:ext cx="11434762" cy="4255988"/>
          </a:xfrm>
          <a:prstGeom prst="rect">
            <a:avLst/>
          </a:prstGeom>
        </p:spPr>
        <p:txBody>
          <a:bodyPr lIns="0" tIns="0" rIns="0" bIns="0" rtlCol="0" anchor="t">
            <a:spAutoFit/>
          </a:bodyPr>
          <a:lstStyle/>
          <a:p>
            <a:pPr marL="518053" lvl="1" indent="-259027" algn="l">
              <a:lnSpc>
                <a:spcPts val="5998"/>
              </a:lnSpc>
              <a:buFont typeface="Arial"/>
              <a:buChar char="•"/>
            </a:pPr>
            <a:r>
              <a:rPr lang="en-US" sz="2399" dirty="0" err="1">
                <a:solidFill>
                  <a:srgbClr val="000000"/>
                </a:solidFill>
                <a:latin typeface="Open Sauce"/>
                <a:ea typeface="Open Sauce"/>
                <a:cs typeface="Open Sauce"/>
                <a:sym typeface="Open Sauce"/>
              </a:rPr>
              <a:t>Dla</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mieszkań</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wspomaganych</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i</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treningowych</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domów</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dziennego</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pobytu</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opieki</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wytchnieniowej</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i</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teleopieki</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dominują</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odpowiedzi</a:t>
            </a:r>
            <a:r>
              <a:rPr lang="en-US" sz="2399" dirty="0">
                <a:solidFill>
                  <a:srgbClr val="000000"/>
                </a:solidFill>
                <a:latin typeface="Open Sauce"/>
                <a:ea typeface="Open Sauce"/>
                <a:cs typeface="Open Sauce"/>
                <a:sym typeface="Open Sauce"/>
              </a:rPr>
              <a:t> </a:t>
            </a:r>
            <a:r>
              <a:rPr lang="en-US" sz="2399" b="1" dirty="0">
                <a:solidFill>
                  <a:srgbClr val="000000"/>
                </a:solidFill>
                <a:latin typeface="Open Sauce Bold"/>
                <a:ea typeface="Open Sauce Bold"/>
                <a:cs typeface="Open Sauce Bold"/>
                <a:sym typeface="Open Sauce Bold"/>
              </a:rPr>
              <a:t>„</a:t>
            </a:r>
            <a:r>
              <a:rPr lang="en-US" sz="2399" b="1" dirty="0" err="1">
                <a:solidFill>
                  <a:srgbClr val="000000"/>
                </a:solidFill>
                <a:latin typeface="Open Sauce Bold"/>
                <a:ea typeface="Open Sauce Bold"/>
                <a:cs typeface="Open Sauce Bold"/>
                <a:sym typeface="Open Sauce Bold"/>
              </a:rPr>
              <a:t>nie</a:t>
            </a:r>
            <a:r>
              <a:rPr lang="en-US" sz="2399" b="1" dirty="0">
                <a:solidFill>
                  <a:srgbClr val="000000"/>
                </a:solidFill>
                <a:latin typeface="Open Sauce Bold"/>
                <a:ea typeface="Open Sauce Bold"/>
                <a:cs typeface="Open Sauce Bold"/>
                <a:sym typeface="Open Sauce Bold"/>
              </a:rPr>
              <a:t> </a:t>
            </a:r>
            <a:r>
              <a:rPr lang="en-US" sz="2399" b="1" dirty="0" err="1">
                <a:solidFill>
                  <a:srgbClr val="000000"/>
                </a:solidFill>
                <a:latin typeface="Open Sauce Bold"/>
                <a:ea typeface="Open Sauce Bold"/>
                <a:cs typeface="Open Sauce Bold"/>
                <a:sym typeface="Open Sauce Bold"/>
              </a:rPr>
              <a:t>dotyczy</a:t>
            </a:r>
            <a:r>
              <a:rPr lang="en-US" sz="2399" b="1" dirty="0">
                <a:solidFill>
                  <a:srgbClr val="000000"/>
                </a:solidFill>
                <a:latin typeface="Open Sauce Bold"/>
                <a:ea typeface="Open Sauce Bold"/>
                <a:cs typeface="Open Sauce Bold"/>
                <a:sym typeface="Open Sauce Bold"/>
              </a:rPr>
              <a:t>”</a:t>
            </a:r>
            <a:r>
              <a:rPr lang="en-US" sz="2399" dirty="0">
                <a:solidFill>
                  <a:srgbClr val="000000"/>
                </a:solidFill>
                <a:latin typeface="Open Sauce"/>
                <a:ea typeface="Open Sauce"/>
                <a:cs typeface="Open Sauce"/>
                <a:sym typeface="Open Sauce"/>
              </a:rPr>
              <a:t>.</a:t>
            </a:r>
          </a:p>
          <a:p>
            <a:pPr marL="518053" lvl="1" indent="-259027" algn="l">
              <a:lnSpc>
                <a:spcPts val="5998"/>
              </a:lnSpc>
              <a:buFont typeface="Arial"/>
              <a:buChar char="•"/>
            </a:pPr>
            <a:r>
              <a:rPr lang="en-US" sz="2399" dirty="0">
                <a:solidFill>
                  <a:srgbClr val="000000"/>
                </a:solidFill>
                <a:latin typeface="Open Sauce"/>
                <a:ea typeface="Open Sauce"/>
                <a:cs typeface="Open Sauce"/>
                <a:sym typeface="Open Sauce"/>
              </a:rPr>
              <a:t>Tam, </a:t>
            </a:r>
            <a:r>
              <a:rPr lang="en-US" sz="2399" dirty="0" err="1">
                <a:solidFill>
                  <a:srgbClr val="000000"/>
                </a:solidFill>
                <a:latin typeface="Open Sauce"/>
                <a:ea typeface="Open Sauce"/>
                <a:cs typeface="Open Sauce"/>
                <a:sym typeface="Open Sauce"/>
              </a:rPr>
              <a:t>gdzie</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usługi</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te</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funkcjonują</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przeważają</a:t>
            </a:r>
            <a:r>
              <a:rPr lang="en-US" sz="2399" dirty="0">
                <a:solidFill>
                  <a:srgbClr val="000000"/>
                </a:solidFill>
                <a:latin typeface="Open Sauce"/>
                <a:ea typeface="Open Sauce"/>
                <a:cs typeface="Open Sauce"/>
                <a:sym typeface="Open Sauce"/>
              </a:rPr>
              <a:t> </a:t>
            </a:r>
            <a:r>
              <a:rPr lang="en-US" sz="2399" b="1" dirty="0" err="1">
                <a:solidFill>
                  <a:srgbClr val="000000"/>
                </a:solidFill>
                <a:latin typeface="Open Sauce Bold"/>
                <a:ea typeface="Open Sauce Bold"/>
                <a:cs typeface="Open Sauce Bold"/>
                <a:sym typeface="Open Sauce Bold"/>
              </a:rPr>
              <a:t>oceny</a:t>
            </a:r>
            <a:r>
              <a:rPr lang="en-US" sz="2399" b="1" dirty="0">
                <a:solidFill>
                  <a:srgbClr val="000000"/>
                </a:solidFill>
                <a:latin typeface="Open Sauce Bold"/>
                <a:ea typeface="Open Sauce Bold"/>
                <a:cs typeface="Open Sauce Bold"/>
                <a:sym typeface="Open Sauce Bold"/>
              </a:rPr>
              <a:t> </a:t>
            </a:r>
            <a:r>
              <a:rPr lang="en-US" sz="2399" b="1" dirty="0" err="1">
                <a:solidFill>
                  <a:srgbClr val="000000"/>
                </a:solidFill>
                <a:latin typeface="Open Sauce Bold"/>
                <a:ea typeface="Open Sauce Bold"/>
                <a:cs typeface="Open Sauce Bold"/>
                <a:sym typeface="Open Sauce Bold"/>
              </a:rPr>
              <a:t>pozytywne</a:t>
            </a:r>
            <a:r>
              <a:rPr lang="en-US" sz="2399" dirty="0">
                <a:solidFill>
                  <a:srgbClr val="000000"/>
                </a:solidFill>
                <a:latin typeface="Open Sauce"/>
                <a:ea typeface="Open Sauce"/>
                <a:cs typeface="Open Sauce"/>
                <a:sym typeface="Open Sauce"/>
              </a:rPr>
              <a:t>.</a:t>
            </a:r>
          </a:p>
          <a:p>
            <a:pPr marL="518053" lvl="1" indent="-259027" algn="l">
              <a:lnSpc>
                <a:spcPts val="5998"/>
              </a:lnSpc>
              <a:buFont typeface="Arial"/>
              <a:buChar char="•"/>
            </a:pPr>
            <a:r>
              <a:rPr lang="en-US" sz="2399" dirty="0">
                <a:solidFill>
                  <a:srgbClr val="000000"/>
                </a:solidFill>
                <a:latin typeface="Open Sauce"/>
                <a:ea typeface="Open Sauce"/>
                <a:cs typeface="Open Sauce"/>
                <a:sym typeface="Open Sauce"/>
              </a:rPr>
              <a:t>Problem </a:t>
            </a:r>
            <a:r>
              <a:rPr lang="en-US" sz="2399" dirty="0" err="1">
                <a:solidFill>
                  <a:srgbClr val="000000"/>
                </a:solidFill>
                <a:latin typeface="Open Sauce"/>
                <a:ea typeface="Open Sauce"/>
                <a:cs typeface="Open Sauce"/>
                <a:sym typeface="Open Sauce"/>
              </a:rPr>
              <a:t>systemowy</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dotyczy</a:t>
            </a:r>
            <a:r>
              <a:rPr lang="en-US" sz="2399" dirty="0">
                <a:solidFill>
                  <a:srgbClr val="000000"/>
                </a:solidFill>
                <a:latin typeface="Open Sauce"/>
                <a:ea typeface="Open Sauce"/>
                <a:cs typeface="Open Sauce"/>
                <a:sym typeface="Open Sauce"/>
              </a:rPr>
              <a:t> </a:t>
            </a:r>
            <a:r>
              <a:rPr lang="en-US" sz="2399" b="1" dirty="0" err="1">
                <a:solidFill>
                  <a:srgbClr val="000000"/>
                </a:solidFill>
                <a:latin typeface="Open Sauce Bold"/>
                <a:ea typeface="Open Sauce Bold"/>
                <a:cs typeface="Open Sauce Bold"/>
                <a:sym typeface="Open Sauce Bold"/>
              </a:rPr>
              <a:t>zakresu</a:t>
            </a:r>
            <a:r>
              <a:rPr lang="en-US" sz="2399" b="1" dirty="0">
                <a:solidFill>
                  <a:srgbClr val="000000"/>
                </a:solidFill>
                <a:latin typeface="Open Sauce Bold"/>
                <a:ea typeface="Open Sauce Bold"/>
                <a:cs typeface="Open Sauce Bold"/>
                <a:sym typeface="Open Sauce Bold"/>
              </a:rPr>
              <a:t> </a:t>
            </a:r>
            <a:r>
              <a:rPr lang="en-US" sz="2399" b="1" dirty="0" err="1">
                <a:solidFill>
                  <a:srgbClr val="000000"/>
                </a:solidFill>
                <a:latin typeface="Open Sauce Bold"/>
                <a:ea typeface="Open Sauce Bold"/>
                <a:cs typeface="Open Sauce Bold"/>
                <a:sym typeface="Open Sauce Bold"/>
              </a:rPr>
              <a:t>dostępności</a:t>
            </a:r>
            <a:r>
              <a:rPr lang="en-US" sz="2399" dirty="0">
                <a:solidFill>
                  <a:srgbClr val="000000"/>
                </a:solidFill>
                <a:latin typeface="Open Sauce"/>
                <a:ea typeface="Open Sauce"/>
                <a:cs typeface="Open Sauce"/>
                <a:sym typeface="Open Sauce"/>
              </a:rPr>
              <a:t>, a </a:t>
            </a:r>
            <a:r>
              <a:rPr lang="en-US" sz="2399" dirty="0" err="1">
                <a:solidFill>
                  <a:srgbClr val="000000"/>
                </a:solidFill>
                <a:latin typeface="Open Sauce"/>
                <a:ea typeface="Open Sauce"/>
                <a:cs typeface="Open Sauce"/>
                <a:sym typeface="Open Sauce"/>
              </a:rPr>
              <a:t>nie</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warunków</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lokalowych</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czy</a:t>
            </a:r>
            <a:r>
              <a:rPr lang="en-US" sz="2399" dirty="0">
                <a:solidFill>
                  <a:srgbClr val="000000"/>
                </a:solidFill>
                <a:latin typeface="Open Sauce"/>
                <a:ea typeface="Open Sauce"/>
                <a:cs typeface="Open Sauce"/>
                <a:sym typeface="Open Sauce"/>
              </a:rPr>
              <a:t> </a:t>
            </a:r>
            <a:r>
              <a:rPr lang="en-US" sz="2399" dirty="0" err="1">
                <a:solidFill>
                  <a:srgbClr val="000000"/>
                </a:solidFill>
                <a:latin typeface="Open Sauce"/>
                <a:ea typeface="Open Sauce"/>
                <a:cs typeface="Open Sauce"/>
                <a:sym typeface="Open Sauce"/>
              </a:rPr>
              <a:t>organizacyjnych</a:t>
            </a:r>
            <a:r>
              <a:rPr lang="en-US" sz="2399" dirty="0">
                <a:solidFill>
                  <a:srgbClr val="000000"/>
                </a:solidFill>
                <a:latin typeface="Open Sauce"/>
                <a:ea typeface="Open Sauce"/>
                <a:cs typeface="Open Sauce"/>
                <a:sym typeface="Open Sauce"/>
              </a:rPr>
              <a:t>.</a:t>
            </a:r>
          </a:p>
          <a:p>
            <a:pPr algn="l">
              <a:lnSpc>
                <a:spcPts val="3359"/>
              </a:lnSpc>
              <a:spcBef>
                <a:spcPct val="0"/>
              </a:spcBef>
            </a:pPr>
            <a:endParaRPr lang="en-US" sz="2399" dirty="0">
              <a:solidFill>
                <a:srgbClr val="000000"/>
              </a:solidFill>
              <a:latin typeface="Open Sauce"/>
              <a:ea typeface="Open Sauce"/>
              <a:cs typeface="Open Sauce"/>
              <a:sym typeface="Open Sauce"/>
            </a:endParaRPr>
          </a:p>
        </p:txBody>
      </p:sp>
      <p:sp>
        <p:nvSpPr>
          <p:cNvPr id="10" name="Freeform 10" descr="Pielęgniarka pomaga starszej kobiecie na wózku poprzez pchanie wózka."/>
          <p:cNvSpPr/>
          <p:nvPr/>
        </p:nvSpPr>
        <p:spPr>
          <a:xfrm>
            <a:off x="12973679" y="5079351"/>
            <a:ext cx="3279261" cy="327926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l="-40162" r="-9931"/>
            </a:stretch>
          </a:blipFill>
        </p:spPr>
        <p:txBody>
          <a:bodyPr/>
          <a:lstStyle/>
          <a:p>
            <a:endParaRPr lang="pl-PL"/>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a 14">
            <a:extLst>
              <a:ext uri="{FF2B5EF4-FFF2-40B4-BE49-F238E27FC236}">
                <a16:creationId xmlns:a16="http://schemas.microsoft.com/office/drawing/2014/main" id="{79A8B7F1-F744-9519-80A1-ED92077A97F0}"/>
              </a:ext>
            </a:extLst>
          </p:cNvPr>
          <p:cNvGrpSpPr/>
          <p:nvPr/>
        </p:nvGrpSpPr>
        <p:grpSpPr>
          <a:xfrm>
            <a:off x="1028700" y="-1375754"/>
            <a:ext cx="16564511" cy="13038508"/>
            <a:chOff x="1028700" y="-1375754"/>
            <a:chExt cx="16564511" cy="13038508"/>
          </a:xfrm>
        </p:grpSpPr>
        <p:sp>
          <p:nvSpPr>
            <p:cNvPr id="8" name="Freeform 8">
              <a:extLst>
                <a:ext uri="{C183D7F6-B498-43B3-948B-1728B52AA6E4}">
                  <adec:decorative xmlns:adec="http://schemas.microsoft.com/office/drawing/2017/decorative" val="1"/>
                </a:ext>
              </a:extLst>
            </p:cNvPr>
            <p:cNvSpPr/>
            <p:nvPr/>
          </p:nvSpPr>
          <p:spPr>
            <a:xfrm>
              <a:off x="1028700" y="5224042"/>
              <a:ext cx="11251988" cy="4095543"/>
            </a:xfrm>
            <a:custGeom>
              <a:avLst/>
              <a:gdLst/>
              <a:ahLst/>
              <a:cxnLst/>
              <a:rect l="l" t="t" r="r" b="b"/>
              <a:pathLst>
                <a:path w="2963487" h="1078661">
                  <a:moveTo>
                    <a:pt x="34402" y="0"/>
                  </a:moveTo>
                  <a:lnTo>
                    <a:pt x="2929084" y="0"/>
                  </a:lnTo>
                  <a:cubicBezTo>
                    <a:pt x="2948084" y="0"/>
                    <a:pt x="2963487" y="15403"/>
                    <a:pt x="2963487" y="34402"/>
                  </a:cubicBezTo>
                  <a:lnTo>
                    <a:pt x="2963487" y="1044259"/>
                  </a:lnTo>
                  <a:cubicBezTo>
                    <a:pt x="2963487" y="1063259"/>
                    <a:pt x="2948084" y="1078661"/>
                    <a:pt x="2929084" y="1078661"/>
                  </a:cubicBezTo>
                  <a:lnTo>
                    <a:pt x="34402" y="1078661"/>
                  </a:lnTo>
                  <a:cubicBezTo>
                    <a:pt x="15403" y="1078661"/>
                    <a:pt x="0" y="1063259"/>
                    <a:pt x="0" y="1044259"/>
                  </a:cubicBezTo>
                  <a:lnTo>
                    <a:pt x="0" y="34402"/>
                  </a:lnTo>
                  <a:cubicBezTo>
                    <a:pt x="0" y="15403"/>
                    <a:pt x="15403" y="0"/>
                    <a:pt x="34402"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a:off x="16398016" y="-1375754"/>
              <a:ext cx="1195195" cy="13038508"/>
            </a:xfrm>
            <a:custGeom>
              <a:avLst/>
              <a:gdLst/>
              <a:ahLst/>
              <a:cxnLst/>
              <a:rect l="l" t="t" r="r" b="b"/>
              <a:pathLst>
                <a:path w="314784" h="3434010">
                  <a:moveTo>
                    <a:pt x="0" y="0"/>
                  </a:moveTo>
                  <a:lnTo>
                    <a:pt x="314784" y="0"/>
                  </a:lnTo>
                  <a:lnTo>
                    <a:pt x="314784"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a:off x="15958835" y="1624268"/>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grpSp>
      <p:sp>
        <p:nvSpPr>
          <p:cNvPr id="11" name="TextBox 11"/>
          <p:cNvSpPr txBox="1">
            <a:spLocks noGrp="1"/>
          </p:cNvSpPr>
          <p:nvPr>
            <p:ph type="title" idx="4294967295"/>
          </p:nvPr>
        </p:nvSpPr>
        <p:spPr>
          <a:xfrm>
            <a:off x="1028700" y="643870"/>
            <a:ext cx="14671783" cy="74112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036"/>
              </a:lnSpc>
              <a:spcBef>
                <a:spcPts val="0"/>
              </a:spcBef>
              <a:spcAft>
                <a:spcPts val="0"/>
              </a:spcAft>
              <a:buClrTx/>
              <a:buSzTx/>
              <a:buFontTx/>
              <a:buNone/>
              <a:tabLst/>
              <a:defRPr/>
            </a:pPr>
            <a:r>
              <a:rPr kumimoji="0" lang="en-US" sz="464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Zaplecze</a:t>
            </a:r>
            <a:r>
              <a:rPr kumimoji="0" lang="en-US" sz="464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64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lokalowe</a:t>
            </a:r>
            <a:r>
              <a:rPr kumimoji="0" lang="en-US" sz="464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64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domów</a:t>
            </a:r>
            <a:r>
              <a:rPr kumimoji="0" lang="en-US" sz="464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64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pomocy</a:t>
            </a:r>
            <a:r>
              <a:rPr kumimoji="0" lang="en-US" sz="464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64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społecznej</a:t>
            </a:r>
            <a:endParaRPr kumimoji="0" lang="en-US" sz="464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2" name="TextBox 12"/>
          <p:cNvSpPr txBox="1"/>
          <p:nvPr/>
        </p:nvSpPr>
        <p:spPr>
          <a:xfrm>
            <a:off x="828131" y="1693624"/>
            <a:ext cx="11784511" cy="3101793"/>
          </a:xfrm>
          <a:prstGeom prst="rect">
            <a:avLst/>
          </a:prstGeom>
        </p:spPr>
        <p:txBody>
          <a:bodyPr lIns="0" tIns="0" rIns="0" bIns="0" rtlCol="0" anchor="t">
            <a:spAutoFit/>
          </a:bodyPr>
          <a:lstStyle/>
          <a:p>
            <a:pPr marL="417783" lvl="1" indent="-208891" algn="l">
              <a:lnSpc>
                <a:spcPts val="3637"/>
              </a:lnSpc>
              <a:buFont typeface="Arial"/>
              <a:buChar char="•"/>
            </a:pPr>
            <a:r>
              <a:rPr lang="en-US" sz="1935" dirty="0" err="1">
                <a:solidFill>
                  <a:srgbClr val="000000"/>
                </a:solidFill>
                <a:latin typeface="Open Sauce"/>
                <a:ea typeface="Open Sauce"/>
                <a:cs typeface="Open Sauce"/>
                <a:sym typeface="Open Sauce"/>
              </a:rPr>
              <a:t>Warunki</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lokalowe</a:t>
            </a:r>
            <a:r>
              <a:rPr lang="en-US" sz="1935" dirty="0">
                <a:solidFill>
                  <a:srgbClr val="000000"/>
                </a:solidFill>
                <a:latin typeface="Open Sauce"/>
                <a:ea typeface="Open Sauce"/>
                <a:cs typeface="Open Sauce"/>
                <a:sym typeface="Open Sauce"/>
              </a:rPr>
              <a:t> DPS </a:t>
            </a:r>
            <a:r>
              <a:rPr lang="en-US" sz="1935" dirty="0" err="1">
                <a:solidFill>
                  <a:srgbClr val="000000"/>
                </a:solidFill>
                <a:latin typeface="Open Sauce"/>
                <a:ea typeface="Open Sauce"/>
                <a:cs typeface="Open Sauce"/>
                <a:sym typeface="Open Sauce"/>
              </a:rPr>
              <a:t>zostały</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ocenione</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jako</a:t>
            </a:r>
            <a:r>
              <a:rPr lang="en-US" sz="1935" dirty="0">
                <a:solidFill>
                  <a:srgbClr val="000000"/>
                </a:solidFill>
                <a:latin typeface="Open Sauce"/>
                <a:ea typeface="Open Sauce"/>
                <a:cs typeface="Open Sauce"/>
                <a:sym typeface="Open Sauce"/>
              </a:rPr>
              <a:t> </a:t>
            </a:r>
            <a:r>
              <a:rPr lang="en-US" sz="1935" b="1" dirty="0" err="1">
                <a:solidFill>
                  <a:srgbClr val="000000"/>
                </a:solidFill>
                <a:latin typeface="Open Sauce Bold"/>
                <a:ea typeface="Open Sauce Bold"/>
                <a:cs typeface="Open Sauce Bold"/>
                <a:sym typeface="Open Sauce Bold"/>
              </a:rPr>
              <a:t>bardzo</a:t>
            </a:r>
            <a:r>
              <a:rPr lang="en-US" sz="1935" b="1" dirty="0">
                <a:solidFill>
                  <a:srgbClr val="000000"/>
                </a:solidFill>
                <a:latin typeface="Open Sauce Bold"/>
                <a:ea typeface="Open Sauce Bold"/>
                <a:cs typeface="Open Sauce Bold"/>
                <a:sym typeface="Open Sauce Bold"/>
              </a:rPr>
              <a:t> </a:t>
            </a:r>
            <a:r>
              <a:rPr lang="en-US" sz="1935" b="1" dirty="0" err="1">
                <a:solidFill>
                  <a:srgbClr val="000000"/>
                </a:solidFill>
                <a:latin typeface="Open Sauce Bold"/>
                <a:ea typeface="Open Sauce Bold"/>
                <a:cs typeface="Open Sauce Bold"/>
                <a:sym typeface="Open Sauce Bold"/>
              </a:rPr>
              <a:t>dobre</a:t>
            </a:r>
            <a:r>
              <a:rPr lang="en-US" sz="1935" b="1" dirty="0">
                <a:solidFill>
                  <a:srgbClr val="000000"/>
                </a:solidFill>
                <a:latin typeface="Open Sauce Bold"/>
                <a:ea typeface="Open Sauce Bold"/>
                <a:cs typeface="Open Sauce Bold"/>
                <a:sym typeface="Open Sauce Bold"/>
              </a:rPr>
              <a:t> </a:t>
            </a:r>
            <a:r>
              <a:rPr lang="en-US" sz="1935" b="1" dirty="0" err="1">
                <a:solidFill>
                  <a:srgbClr val="000000"/>
                </a:solidFill>
                <a:latin typeface="Open Sauce Bold"/>
                <a:ea typeface="Open Sauce Bold"/>
                <a:cs typeface="Open Sauce Bold"/>
                <a:sym typeface="Open Sauce Bold"/>
              </a:rPr>
              <a:t>lub</a:t>
            </a:r>
            <a:r>
              <a:rPr lang="en-US" sz="1935" b="1" dirty="0">
                <a:solidFill>
                  <a:srgbClr val="000000"/>
                </a:solidFill>
                <a:latin typeface="Open Sauce Bold"/>
                <a:ea typeface="Open Sauce Bold"/>
                <a:cs typeface="Open Sauce Bold"/>
                <a:sym typeface="Open Sauce Bold"/>
              </a:rPr>
              <a:t> </a:t>
            </a:r>
            <a:r>
              <a:rPr lang="en-US" sz="1935" b="1" dirty="0" err="1">
                <a:solidFill>
                  <a:srgbClr val="000000"/>
                </a:solidFill>
                <a:latin typeface="Open Sauce Bold"/>
                <a:ea typeface="Open Sauce Bold"/>
                <a:cs typeface="Open Sauce Bold"/>
                <a:sym typeface="Open Sauce Bold"/>
              </a:rPr>
              <a:t>raczej</a:t>
            </a:r>
            <a:r>
              <a:rPr lang="en-US" sz="1935" b="1" dirty="0">
                <a:solidFill>
                  <a:srgbClr val="000000"/>
                </a:solidFill>
                <a:latin typeface="Open Sauce Bold"/>
                <a:ea typeface="Open Sauce Bold"/>
                <a:cs typeface="Open Sauce Bold"/>
                <a:sym typeface="Open Sauce Bold"/>
              </a:rPr>
              <a:t> </a:t>
            </a:r>
            <a:r>
              <a:rPr lang="en-US" sz="1935" b="1" dirty="0" err="1">
                <a:solidFill>
                  <a:srgbClr val="000000"/>
                </a:solidFill>
                <a:latin typeface="Open Sauce Bold"/>
                <a:ea typeface="Open Sauce Bold"/>
                <a:cs typeface="Open Sauce Bold"/>
                <a:sym typeface="Open Sauce Bold"/>
              </a:rPr>
              <a:t>dobre</a:t>
            </a:r>
            <a:r>
              <a:rPr lang="en-US" sz="1935" b="1" dirty="0">
                <a:solidFill>
                  <a:srgbClr val="000000"/>
                </a:solidFill>
                <a:latin typeface="Open Sauce Bold"/>
                <a:ea typeface="Open Sauce Bold"/>
                <a:cs typeface="Open Sauce Bold"/>
                <a:sym typeface="Open Sauce Bold"/>
              </a:rPr>
              <a:t> w 71,6% </a:t>
            </a:r>
            <a:r>
              <a:rPr lang="en-US" sz="1935" b="1" dirty="0" err="1">
                <a:solidFill>
                  <a:srgbClr val="000000"/>
                </a:solidFill>
                <a:latin typeface="Open Sauce Bold"/>
                <a:ea typeface="Open Sauce Bold"/>
                <a:cs typeface="Open Sauce Bold"/>
                <a:sym typeface="Open Sauce Bold"/>
              </a:rPr>
              <a:t>przypadków</a:t>
            </a:r>
            <a:r>
              <a:rPr lang="en-US" sz="1935" dirty="0">
                <a:solidFill>
                  <a:srgbClr val="000000"/>
                </a:solidFill>
                <a:latin typeface="Open Sauce"/>
                <a:ea typeface="Open Sauce"/>
                <a:cs typeface="Open Sauce"/>
                <a:sym typeface="Open Sauce"/>
              </a:rPr>
              <a:t>.</a:t>
            </a:r>
          </a:p>
          <a:p>
            <a:pPr marL="417783" lvl="1" indent="-208891" algn="l">
              <a:lnSpc>
                <a:spcPts val="3637"/>
              </a:lnSpc>
              <a:buFont typeface="Arial"/>
              <a:buChar char="•"/>
            </a:pPr>
            <a:r>
              <a:rPr lang="en-US" sz="1935" dirty="0" err="1">
                <a:solidFill>
                  <a:srgbClr val="000000"/>
                </a:solidFill>
                <a:latin typeface="Open Sauce"/>
                <a:ea typeface="Open Sauce"/>
                <a:cs typeface="Open Sauce"/>
                <a:sym typeface="Open Sauce"/>
              </a:rPr>
              <a:t>Oceny</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bardzo</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słabe</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wystąpiły</a:t>
            </a:r>
            <a:r>
              <a:rPr lang="en-US" sz="1935" dirty="0">
                <a:solidFill>
                  <a:srgbClr val="000000"/>
                </a:solidFill>
                <a:latin typeface="Open Sauce"/>
                <a:ea typeface="Open Sauce"/>
                <a:cs typeface="Open Sauce"/>
                <a:sym typeface="Open Sauce"/>
              </a:rPr>
              <a:t> </a:t>
            </a:r>
            <a:r>
              <a:rPr lang="en-US" sz="1935" b="1" dirty="0" err="1">
                <a:solidFill>
                  <a:srgbClr val="000000"/>
                </a:solidFill>
                <a:latin typeface="Open Sauce Bold"/>
                <a:ea typeface="Open Sauce Bold"/>
                <a:cs typeface="Open Sauce Bold"/>
                <a:sym typeface="Open Sauce Bold"/>
              </a:rPr>
              <a:t>sporadycznie</a:t>
            </a:r>
            <a:r>
              <a:rPr lang="en-US" sz="1935" b="1" dirty="0">
                <a:solidFill>
                  <a:srgbClr val="000000"/>
                </a:solidFill>
                <a:latin typeface="Open Sauce Bold"/>
                <a:ea typeface="Open Sauce Bold"/>
                <a:cs typeface="Open Sauce Bold"/>
                <a:sym typeface="Open Sauce Bold"/>
              </a:rPr>
              <a:t> (1,0%)</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nie</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odnotowano</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ocen</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raczej</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słabych</a:t>
            </a:r>
            <a:r>
              <a:rPr lang="en-US" sz="1935" dirty="0">
                <a:solidFill>
                  <a:srgbClr val="000000"/>
                </a:solidFill>
                <a:latin typeface="Open Sauce"/>
                <a:ea typeface="Open Sauce"/>
                <a:cs typeface="Open Sauce"/>
                <a:sym typeface="Open Sauce"/>
              </a:rPr>
              <a:t>.</a:t>
            </a:r>
          </a:p>
          <a:p>
            <a:pPr marL="417783" lvl="1" indent="-208891" algn="l">
              <a:lnSpc>
                <a:spcPts val="3637"/>
              </a:lnSpc>
              <a:buFont typeface="Arial"/>
              <a:buChar char="•"/>
            </a:pPr>
            <a:r>
              <a:rPr lang="en-US" sz="1935" b="1" dirty="0">
                <a:solidFill>
                  <a:srgbClr val="000000"/>
                </a:solidFill>
                <a:latin typeface="Open Sauce Bold"/>
                <a:ea typeface="Open Sauce Bold"/>
                <a:cs typeface="Open Sauce Bold"/>
                <a:sym typeface="Open Sauce Bold"/>
              </a:rPr>
              <a:t>22,5% </a:t>
            </a:r>
            <a:r>
              <a:rPr lang="en-US" sz="1935" b="1" dirty="0" err="1">
                <a:solidFill>
                  <a:srgbClr val="000000"/>
                </a:solidFill>
                <a:latin typeface="Open Sauce Bold"/>
                <a:ea typeface="Open Sauce Bold"/>
                <a:cs typeface="Open Sauce Bold"/>
                <a:sym typeface="Open Sauce Bold"/>
              </a:rPr>
              <a:t>odpowiedzi</a:t>
            </a:r>
            <a:r>
              <a:rPr lang="en-US" sz="1935" b="1" dirty="0">
                <a:solidFill>
                  <a:srgbClr val="000000"/>
                </a:solidFill>
                <a:latin typeface="Open Sauce Bold"/>
                <a:ea typeface="Open Sauce Bold"/>
                <a:cs typeface="Open Sauce Bold"/>
                <a:sym typeface="Open Sauce Bold"/>
              </a:rPr>
              <a:t> „</a:t>
            </a:r>
            <a:r>
              <a:rPr lang="en-US" sz="1935" b="1" dirty="0" err="1">
                <a:solidFill>
                  <a:srgbClr val="000000"/>
                </a:solidFill>
                <a:latin typeface="Open Sauce Bold"/>
                <a:ea typeface="Open Sauce Bold"/>
                <a:cs typeface="Open Sauce Bold"/>
                <a:sym typeface="Open Sauce Bold"/>
              </a:rPr>
              <a:t>nie</a:t>
            </a:r>
            <a:r>
              <a:rPr lang="en-US" sz="1935" b="1" dirty="0">
                <a:solidFill>
                  <a:srgbClr val="000000"/>
                </a:solidFill>
                <a:latin typeface="Open Sauce Bold"/>
                <a:ea typeface="Open Sauce Bold"/>
                <a:cs typeface="Open Sauce Bold"/>
                <a:sym typeface="Open Sauce Bold"/>
              </a:rPr>
              <a:t> </a:t>
            </a:r>
            <a:r>
              <a:rPr lang="en-US" sz="1935" b="1" dirty="0" err="1">
                <a:solidFill>
                  <a:srgbClr val="000000"/>
                </a:solidFill>
                <a:latin typeface="Open Sauce Bold"/>
                <a:ea typeface="Open Sauce Bold"/>
                <a:cs typeface="Open Sauce Bold"/>
                <a:sym typeface="Open Sauce Bold"/>
              </a:rPr>
              <a:t>dotyczy</a:t>
            </a:r>
            <a:r>
              <a:rPr lang="en-US" sz="1935" b="1" dirty="0">
                <a:solidFill>
                  <a:srgbClr val="000000"/>
                </a:solidFill>
                <a:latin typeface="Open Sauce Bold"/>
                <a:ea typeface="Open Sauce Bold"/>
                <a:cs typeface="Open Sauce Bold"/>
                <a:sym typeface="Open Sauce Bold"/>
              </a:rPr>
              <a:t>”</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wskazuje</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na</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brak</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bezpośredniego</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kontaktu</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części</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jednostek</a:t>
            </a:r>
            <a:r>
              <a:rPr lang="en-US" sz="1935" dirty="0">
                <a:solidFill>
                  <a:srgbClr val="000000"/>
                </a:solidFill>
                <a:latin typeface="Open Sauce"/>
                <a:ea typeface="Open Sauce"/>
                <a:cs typeface="Open Sauce"/>
                <a:sym typeface="Open Sauce"/>
              </a:rPr>
              <a:t> z </a:t>
            </a:r>
            <a:r>
              <a:rPr lang="en-US" sz="1935" dirty="0" err="1">
                <a:solidFill>
                  <a:srgbClr val="000000"/>
                </a:solidFill>
                <a:latin typeface="Open Sauce"/>
                <a:ea typeface="Open Sauce"/>
                <a:cs typeface="Open Sauce"/>
                <a:sym typeface="Open Sauce"/>
              </a:rPr>
              <a:t>infrastrukturą</a:t>
            </a:r>
            <a:r>
              <a:rPr lang="en-US" sz="1935" dirty="0">
                <a:solidFill>
                  <a:srgbClr val="000000"/>
                </a:solidFill>
                <a:latin typeface="Open Sauce"/>
                <a:ea typeface="Open Sauce"/>
                <a:cs typeface="Open Sauce"/>
                <a:sym typeface="Open Sauce"/>
              </a:rPr>
              <a:t> DPS.</a:t>
            </a:r>
          </a:p>
          <a:p>
            <a:pPr marL="417783" lvl="1" indent="-208891" algn="l">
              <a:lnSpc>
                <a:spcPts val="3637"/>
              </a:lnSpc>
              <a:buFont typeface="Arial"/>
              <a:buChar char="•"/>
            </a:pPr>
            <a:r>
              <a:rPr lang="en-US" sz="1935" dirty="0" err="1">
                <a:solidFill>
                  <a:srgbClr val="000000"/>
                </a:solidFill>
                <a:latin typeface="Open Sauce"/>
                <a:ea typeface="Open Sauce"/>
                <a:cs typeface="Open Sauce"/>
                <a:sym typeface="Open Sauce"/>
              </a:rPr>
              <a:t>Spośród</a:t>
            </a:r>
            <a:r>
              <a:rPr lang="en-US" sz="1935" dirty="0">
                <a:solidFill>
                  <a:srgbClr val="000000"/>
                </a:solidFill>
                <a:latin typeface="Open Sauce"/>
                <a:ea typeface="Open Sauce"/>
                <a:cs typeface="Open Sauce"/>
                <a:sym typeface="Open Sauce"/>
              </a:rPr>
              <a:t> </a:t>
            </a:r>
            <a:r>
              <a:rPr lang="en-US" sz="1935" dirty="0" err="1">
                <a:solidFill>
                  <a:srgbClr val="000000"/>
                </a:solidFill>
                <a:latin typeface="Open Sauce"/>
                <a:ea typeface="Open Sauce"/>
                <a:cs typeface="Open Sauce"/>
                <a:sym typeface="Open Sauce"/>
              </a:rPr>
              <a:t>analizowanych</a:t>
            </a:r>
            <a:r>
              <a:rPr lang="en-US" sz="1935" dirty="0">
                <a:solidFill>
                  <a:srgbClr val="000000"/>
                </a:solidFill>
                <a:latin typeface="Open Sauce"/>
                <a:ea typeface="Open Sauce"/>
                <a:cs typeface="Open Sauce"/>
                <a:sym typeface="Open Sauce"/>
              </a:rPr>
              <a:t> form </a:t>
            </a:r>
            <a:r>
              <a:rPr lang="en-US" sz="1935" dirty="0" err="1">
                <a:solidFill>
                  <a:srgbClr val="000000"/>
                </a:solidFill>
                <a:latin typeface="Open Sauce"/>
                <a:ea typeface="Open Sauce"/>
                <a:cs typeface="Open Sauce"/>
                <a:sym typeface="Open Sauce"/>
              </a:rPr>
              <a:t>wsparcia</a:t>
            </a:r>
            <a:r>
              <a:rPr lang="en-US" sz="1935" dirty="0">
                <a:solidFill>
                  <a:srgbClr val="000000"/>
                </a:solidFill>
                <a:latin typeface="Open Sauce"/>
                <a:ea typeface="Open Sauce"/>
                <a:cs typeface="Open Sauce"/>
                <a:sym typeface="Open Sauce"/>
              </a:rPr>
              <a:t> DPS </a:t>
            </a:r>
            <a:r>
              <a:rPr lang="en-US" sz="1935" dirty="0" err="1">
                <a:solidFill>
                  <a:srgbClr val="000000"/>
                </a:solidFill>
                <a:latin typeface="Open Sauce"/>
                <a:ea typeface="Open Sauce"/>
                <a:cs typeface="Open Sauce"/>
                <a:sym typeface="Open Sauce"/>
              </a:rPr>
              <a:t>uzyskały</a:t>
            </a:r>
            <a:r>
              <a:rPr lang="en-US" sz="1935" dirty="0">
                <a:solidFill>
                  <a:srgbClr val="000000"/>
                </a:solidFill>
                <a:latin typeface="Open Sauce"/>
                <a:ea typeface="Open Sauce"/>
                <a:cs typeface="Open Sauce"/>
                <a:sym typeface="Open Sauce"/>
              </a:rPr>
              <a:t> </a:t>
            </a:r>
            <a:r>
              <a:rPr lang="en-US" sz="1935" b="1" dirty="0" err="1">
                <a:solidFill>
                  <a:srgbClr val="000000"/>
                </a:solidFill>
                <a:latin typeface="Open Sauce Bold"/>
                <a:ea typeface="Open Sauce Bold"/>
                <a:cs typeface="Open Sauce Bold"/>
                <a:sym typeface="Open Sauce Bold"/>
              </a:rPr>
              <a:t>najwyższe</a:t>
            </a:r>
            <a:r>
              <a:rPr lang="en-US" sz="1935" b="1" dirty="0">
                <a:solidFill>
                  <a:srgbClr val="000000"/>
                </a:solidFill>
                <a:latin typeface="Open Sauce Bold"/>
                <a:ea typeface="Open Sauce Bold"/>
                <a:cs typeface="Open Sauce Bold"/>
                <a:sym typeface="Open Sauce Bold"/>
              </a:rPr>
              <a:t> </a:t>
            </a:r>
            <a:r>
              <a:rPr lang="en-US" sz="1935" b="1" dirty="0" err="1">
                <a:solidFill>
                  <a:srgbClr val="000000"/>
                </a:solidFill>
                <a:latin typeface="Open Sauce Bold"/>
                <a:ea typeface="Open Sauce Bold"/>
                <a:cs typeface="Open Sauce Bold"/>
                <a:sym typeface="Open Sauce Bold"/>
              </a:rPr>
              <a:t>oceny</a:t>
            </a:r>
            <a:r>
              <a:rPr lang="en-US" sz="1935" b="1" dirty="0">
                <a:solidFill>
                  <a:srgbClr val="000000"/>
                </a:solidFill>
                <a:latin typeface="Open Sauce Bold"/>
                <a:ea typeface="Open Sauce Bold"/>
                <a:cs typeface="Open Sauce Bold"/>
                <a:sym typeface="Open Sauce Bold"/>
              </a:rPr>
              <a:t> </a:t>
            </a:r>
            <a:r>
              <a:rPr lang="en-US" sz="1935" b="1" dirty="0" err="1">
                <a:solidFill>
                  <a:srgbClr val="000000"/>
                </a:solidFill>
                <a:latin typeface="Open Sauce Bold"/>
                <a:ea typeface="Open Sauce Bold"/>
                <a:cs typeface="Open Sauce Bold"/>
                <a:sym typeface="Open Sauce Bold"/>
              </a:rPr>
              <a:t>warunków</a:t>
            </a:r>
            <a:r>
              <a:rPr lang="en-US" sz="1935" b="1" dirty="0">
                <a:solidFill>
                  <a:srgbClr val="000000"/>
                </a:solidFill>
                <a:latin typeface="Open Sauce Bold"/>
                <a:ea typeface="Open Sauce Bold"/>
                <a:cs typeface="Open Sauce Bold"/>
                <a:sym typeface="Open Sauce Bold"/>
              </a:rPr>
              <a:t> </a:t>
            </a:r>
            <a:r>
              <a:rPr lang="en-US" sz="1935" b="1" dirty="0" err="1">
                <a:solidFill>
                  <a:srgbClr val="000000"/>
                </a:solidFill>
                <a:latin typeface="Open Sauce Bold"/>
                <a:ea typeface="Open Sauce Bold"/>
                <a:cs typeface="Open Sauce Bold"/>
                <a:sym typeface="Open Sauce Bold"/>
              </a:rPr>
              <a:t>lokalowych</a:t>
            </a:r>
            <a:r>
              <a:rPr lang="en-US" sz="1935" dirty="0">
                <a:solidFill>
                  <a:srgbClr val="000000"/>
                </a:solidFill>
                <a:latin typeface="Open Sauce"/>
                <a:ea typeface="Open Sauce"/>
                <a:cs typeface="Open Sauce"/>
                <a:sym typeface="Open Sauce"/>
              </a:rPr>
              <a:t>.</a:t>
            </a:r>
          </a:p>
          <a:p>
            <a:pPr algn="l">
              <a:lnSpc>
                <a:spcPts val="2709"/>
              </a:lnSpc>
              <a:spcBef>
                <a:spcPct val="0"/>
              </a:spcBef>
            </a:pPr>
            <a:endParaRPr lang="en-US" sz="1935" dirty="0">
              <a:solidFill>
                <a:srgbClr val="000000"/>
              </a:solidFill>
              <a:latin typeface="Open Sauce"/>
              <a:ea typeface="Open Sauce"/>
              <a:cs typeface="Open Sauce"/>
              <a:sym typeface="Open Sauce"/>
            </a:endParaRPr>
          </a:p>
        </p:txBody>
      </p:sp>
      <p:sp>
        <p:nvSpPr>
          <p:cNvPr id="13" name="TextBox 13"/>
          <p:cNvSpPr txBox="1"/>
          <p:nvPr/>
        </p:nvSpPr>
        <p:spPr>
          <a:xfrm>
            <a:off x="1435921" y="5582606"/>
            <a:ext cx="7708079" cy="481945"/>
          </a:xfrm>
          <a:prstGeom prst="rect">
            <a:avLst/>
          </a:prstGeom>
        </p:spPr>
        <p:txBody>
          <a:bodyPr lIns="0" tIns="0" rIns="0" bIns="0" rtlCol="0" anchor="t">
            <a:spAutoFit/>
          </a:bodyPr>
          <a:lstStyle/>
          <a:p>
            <a:pPr algn="l">
              <a:lnSpc>
                <a:spcPts val="3997"/>
              </a:lnSpc>
              <a:spcBef>
                <a:spcPct val="0"/>
              </a:spcBef>
            </a:pPr>
            <a:r>
              <a:rPr lang="en-US" sz="2855" b="1">
                <a:solidFill>
                  <a:srgbClr val="FFFFFF"/>
                </a:solidFill>
                <a:latin typeface="Open Sauce Bold"/>
                <a:ea typeface="Open Sauce Bold"/>
                <a:cs typeface="Open Sauce Bold"/>
                <a:sym typeface="Open Sauce Bold"/>
              </a:rPr>
              <a:t>Profil odbiorców opieki instytucjonalnej</a:t>
            </a:r>
          </a:p>
        </p:txBody>
      </p:sp>
      <p:sp>
        <p:nvSpPr>
          <p:cNvPr id="14" name="TextBox 14"/>
          <p:cNvSpPr txBox="1"/>
          <p:nvPr/>
        </p:nvSpPr>
        <p:spPr>
          <a:xfrm>
            <a:off x="1280007" y="6081372"/>
            <a:ext cx="10427563" cy="2928879"/>
          </a:xfrm>
          <a:prstGeom prst="rect">
            <a:avLst/>
          </a:prstGeom>
        </p:spPr>
        <p:txBody>
          <a:bodyPr lIns="0" tIns="0" rIns="0" bIns="0" rtlCol="0" anchor="t">
            <a:spAutoFit/>
          </a:bodyPr>
          <a:lstStyle/>
          <a:p>
            <a:pPr marL="332767" lvl="1" indent="-166384" algn="l">
              <a:lnSpc>
                <a:spcPts val="3853"/>
              </a:lnSpc>
              <a:buFont typeface="Arial"/>
              <a:buChar char="•"/>
            </a:pPr>
            <a:r>
              <a:rPr lang="en-US" sz="1900" dirty="0">
                <a:solidFill>
                  <a:srgbClr val="FFFFFF"/>
                </a:solidFill>
                <a:latin typeface="Open Sauce"/>
                <a:ea typeface="Open Sauce"/>
                <a:cs typeface="Open Sauce"/>
                <a:sym typeface="Open Sauce"/>
              </a:rPr>
              <a:t>Z </a:t>
            </a:r>
            <a:r>
              <a:rPr lang="en-US" sz="1900" dirty="0" err="1">
                <a:solidFill>
                  <a:srgbClr val="FFFFFF"/>
                </a:solidFill>
                <a:latin typeface="Open Sauce"/>
                <a:ea typeface="Open Sauce"/>
                <a:cs typeface="Open Sauce"/>
                <a:sym typeface="Open Sauce"/>
              </a:rPr>
              <a:t>opieki</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całodobowej</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korzystają</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głównie</a:t>
            </a:r>
            <a:r>
              <a:rPr lang="en-US" sz="1900" dirty="0">
                <a:solidFill>
                  <a:srgbClr val="FFFFFF"/>
                </a:solidFill>
                <a:latin typeface="Open Sauce"/>
                <a:ea typeface="Open Sauce"/>
                <a:cs typeface="Open Sauce"/>
                <a:sym typeface="Open Sauce"/>
              </a:rPr>
              <a:t> </a:t>
            </a:r>
            <a:r>
              <a:rPr lang="en-US" sz="1900" b="1" dirty="0" err="1">
                <a:solidFill>
                  <a:srgbClr val="FFFFFF"/>
                </a:solidFill>
                <a:latin typeface="Open Sauce Bold"/>
                <a:ea typeface="Open Sauce Bold"/>
                <a:cs typeface="Open Sauce Bold"/>
                <a:sym typeface="Open Sauce Bold"/>
              </a:rPr>
              <a:t>osoby</a:t>
            </a:r>
            <a:r>
              <a:rPr lang="en-US" sz="1900" b="1" dirty="0">
                <a:solidFill>
                  <a:srgbClr val="FFFFFF"/>
                </a:solidFill>
                <a:latin typeface="Open Sauce Bold"/>
                <a:ea typeface="Open Sauce Bold"/>
                <a:cs typeface="Open Sauce Bold"/>
                <a:sym typeface="Open Sauce Bold"/>
              </a:rPr>
              <a:t> w </a:t>
            </a:r>
            <a:r>
              <a:rPr lang="en-US" sz="1900" b="1" dirty="0" err="1">
                <a:solidFill>
                  <a:srgbClr val="FFFFFF"/>
                </a:solidFill>
                <a:latin typeface="Open Sauce Bold"/>
                <a:ea typeface="Open Sauce Bold"/>
                <a:cs typeface="Open Sauce Bold"/>
                <a:sym typeface="Open Sauce Bold"/>
              </a:rPr>
              <a:t>bardzo</a:t>
            </a:r>
            <a:r>
              <a:rPr lang="en-US" sz="1900" b="1" dirty="0">
                <a:solidFill>
                  <a:srgbClr val="FFFFFF"/>
                </a:solidFill>
                <a:latin typeface="Open Sauce Bold"/>
                <a:ea typeface="Open Sauce Bold"/>
                <a:cs typeface="Open Sauce Bold"/>
                <a:sym typeface="Open Sauce Bold"/>
              </a:rPr>
              <a:t> </a:t>
            </a:r>
            <a:r>
              <a:rPr lang="en-US" sz="1900" b="1" dirty="0" err="1">
                <a:solidFill>
                  <a:srgbClr val="FFFFFF"/>
                </a:solidFill>
                <a:latin typeface="Open Sauce Bold"/>
                <a:ea typeface="Open Sauce Bold"/>
                <a:cs typeface="Open Sauce Bold"/>
                <a:sym typeface="Open Sauce Bold"/>
              </a:rPr>
              <a:t>zaawansowanym</a:t>
            </a:r>
            <a:r>
              <a:rPr lang="en-US" sz="1900" b="1" dirty="0">
                <a:solidFill>
                  <a:srgbClr val="FFFFFF"/>
                </a:solidFill>
                <a:latin typeface="Open Sauce Bold"/>
                <a:ea typeface="Open Sauce Bold"/>
                <a:cs typeface="Open Sauce Bold"/>
                <a:sym typeface="Open Sauce Bold"/>
              </a:rPr>
              <a:t> </a:t>
            </a:r>
            <a:r>
              <a:rPr lang="en-US" sz="1900" b="1" dirty="0" err="1">
                <a:solidFill>
                  <a:srgbClr val="FFFFFF"/>
                </a:solidFill>
                <a:latin typeface="Open Sauce Bold"/>
                <a:ea typeface="Open Sauce Bold"/>
                <a:cs typeface="Open Sauce Bold"/>
                <a:sym typeface="Open Sauce Bold"/>
              </a:rPr>
              <a:t>wieku</a:t>
            </a:r>
            <a:r>
              <a:rPr lang="en-US" sz="1900" b="1" dirty="0">
                <a:solidFill>
                  <a:srgbClr val="FFFFFF"/>
                </a:solidFill>
                <a:latin typeface="Open Sauce Bold"/>
                <a:ea typeface="Open Sauce Bold"/>
                <a:cs typeface="Open Sauce Bold"/>
                <a:sym typeface="Open Sauce Bold"/>
              </a:rPr>
              <a:t>.</a:t>
            </a:r>
          </a:p>
          <a:p>
            <a:pPr marL="332767" lvl="1" indent="-166384" algn="l">
              <a:lnSpc>
                <a:spcPts val="3853"/>
              </a:lnSpc>
              <a:buFont typeface="Arial"/>
              <a:buChar char="•"/>
            </a:pPr>
            <a:r>
              <a:rPr lang="en-US" sz="1900" dirty="0" err="1">
                <a:solidFill>
                  <a:srgbClr val="FFFFFF"/>
                </a:solidFill>
                <a:latin typeface="Open Sauce"/>
                <a:ea typeface="Open Sauce"/>
                <a:cs typeface="Open Sauce"/>
                <a:sym typeface="Open Sauce"/>
              </a:rPr>
              <a:t>Dominują</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osoby</a:t>
            </a:r>
            <a:r>
              <a:rPr lang="en-US" sz="1900" b="1" dirty="0">
                <a:solidFill>
                  <a:srgbClr val="FFFFFF"/>
                </a:solidFill>
                <a:latin typeface="Open Sauce Bold"/>
                <a:ea typeface="Open Sauce Bold"/>
                <a:cs typeface="Open Sauce Bold"/>
                <a:sym typeface="Open Sauce Bold"/>
              </a:rPr>
              <a:t> </a:t>
            </a:r>
            <a:r>
              <a:rPr lang="en-US" sz="1900" b="1" dirty="0" err="1">
                <a:solidFill>
                  <a:srgbClr val="FFFFFF"/>
                </a:solidFill>
                <a:latin typeface="Open Sauce Bold"/>
                <a:ea typeface="Open Sauce Bold"/>
                <a:cs typeface="Open Sauce Bold"/>
                <a:sym typeface="Open Sauce Bold"/>
              </a:rPr>
              <a:t>przewlekle</a:t>
            </a:r>
            <a:r>
              <a:rPr lang="en-US" sz="1900" b="1" dirty="0">
                <a:solidFill>
                  <a:srgbClr val="FFFFFF"/>
                </a:solidFill>
                <a:latin typeface="Open Sauce Bold"/>
                <a:ea typeface="Open Sauce Bold"/>
                <a:cs typeface="Open Sauce Bold"/>
                <a:sym typeface="Open Sauce Bold"/>
              </a:rPr>
              <a:t> chore, </a:t>
            </a:r>
            <a:r>
              <a:rPr lang="en-US" sz="1900" dirty="0" err="1">
                <a:solidFill>
                  <a:srgbClr val="FFFFFF"/>
                </a:solidFill>
                <a:latin typeface="Open Sauce"/>
                <a:ea typeface="Open Sauce"/>
                <a:cs typeface="Open Sauce"/>
                <a:sym typeface="Open Sauce"/>
              </a:rPr>
              <a:t>często</a:t>
            </a:r>
            <a:r>
              <a:rPr lang="en-US" sz="1900" b="1" dirty="0">
                <a:solidFill>
                  <a:srgbClr val="FFFFFF"/>
                </a:solidFill>
                <a:latin typeface="Open Sauce Bold"/>
                <a:ea typeface="Open Sauce Bold"/>
                <a:cs typeface="Open Sauce Bold"/>
                <a:sym typeface="Open Sauce Bold"/>
              </a:rPr>
              <a:t> z </a:t>
            </a:r>
            <a:r>
              <a:rPr lang="en-US" sz="1900" b="1" dirty="0" err="1">
                <a:solidFill>
                  <a:srgbClr val="FFFFFF"/>
                </a:solidFill>
                <a:latin typeface="Open Sauce Bold"/>
                <a:ea typeface="Open Sauce Bold"/>
                <a:cs typeface="Open Sauce Bold"/>
                <a:sym typeface="Open Sauce Bold"/>
              </a:rPr>
              <a:t>zaburzeniami</a:t>
            </a:r>
            <a:r>
              <a:rPr lang="en-US" sz="1900" b="1" dirty="0">
                <a:solidFill>
                  <a:srgbClr val="FFFFFF"/>
                </a:solidFill>
                <a:latin typeface="Open Sauce Bold"/>
                <a:ea typeface="Open Sauce Bold"/>
                <a:cs typeface="Open Sauce Bold"/>
                <a:sym typeface="Open Sauce Bold"/>
              </a:rPr>
              <a:t> </a:t>
            </a:r>
            <a:r>
              <a:rPr lang="en-US" sz="1900" b="1" dirty="0" err="1">
                <a:solidFill>
                  <a:srgbClr val="FFFFFF"/>
                </a:solidFill>
                <a:latin typeface="Open Sauce Bold"/>
                <a:ea typeface="Open Sauce Bold"/>
                <a:cs typeface="Open Sauce Bold"/>
                <a:sym typeface="Open Sauce Bold"/>
              </a:rPr>
              <a:t>poznawczymi</a:t>
            </a:r>
            <a:r>
              <a:rPr lang="en-US" sz="1900" b="1" dirty="0">
                <a:solidFill>
                  <a:srgbClr val="FFFFFF"/>
                </a:solidFill>
                <a:latin typeface="Open Sauce Bold"/>
                <a:ea typeface="Open Sauce Bold"/>
                <a:cs typeface="Open Sauce Bold"/>
                <a:sym typeface="Open Sauce Bold"/>
              </a:rPr>
              <a:t>.</a:t>
            </a:r>
          </a:p>
          <a:p>
            <a:pPr marL="332767" lvl="1" indent="-166384" algn="l">
              <a:lnSpc>
                <a:spcPts val="3853"/>
              </a:lnSpc>
              <a:buFont typeface="Arial"/>
              <a:buChar char="•"/>
            </a:pPr>
            <a:r>
              <a:rPr lang="en-US" sz="1900" dirty="0" err="1">
                <a:solidFill>
                  <a:srgbClr val="FFFFFF"/>
                </a:solidFill>
                <a:latin typeface="Open Sauce"/>
                <a:ea typeface="Open Sauce"/>
                <a:cs typeface="Open Sauce"/>
                <a:sym typeface="Open Sauce"/>
              </a:rPr>
              <a:t>Wysoki</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poziom</a:t>
            </a:r>
            <a:r>
              <a:rPr lang="en-US" sz="1900" dirty="0">
                <a:solidFill>
                  <a:srgbClr val="FFFFFF"/>
                </a:solidFill>
                <a:latin typeface="Open Sauce"/>
                <a:ea typeface="Open Sauce"/>
                <a:cs typeface="Open Sauce"/>
                <a:sym typeface="Open Sauce"/>
              </a:rPr>
              <a:t> </a:t>
            </a:r>
            <a:r>
              <a:rPr lang="en-US" sz="1900" b="1" dirty="0" err="1">
                <a:solidFill>
                  <a:srgbClr val="FFFFFF"/>
                </a:solidFill>
                <a:latin typeface="Open Sauce Bold"/>
                <a:ea typeface="Open Sauce Bold"/>
                <a:cs typeface="Open Sauce Bold"/>
                <a:sym typeface="Open Sauce Bold"/>
              </a:rPr>
              <a:t>niesamodzielności</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i</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potrzeba</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pomocy</a:t>
            </a:r>
            <a:r>
              <a:rPr lang="en-US" sz="1900" dirty="0">
                <a:solidFill>
                  <a:srgbClr val="FFFFFF"/>
                </a:solidFill>
                <a:latin typeface="Open Sauce"/>
                <a:ea typeface="Open Sauce"/>
                <a:cs typeface="Open Sauce"/>
                <a:sym typeface="Open Sauce"/>
              </a:rPr>
              <a:t> w </a:t>
            </a:r>
            <a:r>
              <a:rPr lang="en-US" sz="1900" dirty="0" err="1">
                <a:solidFill>
                  <a:srgbClr val="FFFFFF"/>
                </a:solidFill>
                <a:latin typeface="Open Sauce"/>
                <a:ea typeface="Open Sauce"/>
                <a:cs typeface="Open Sauce"/>
                <a:sym typeface="Open Sauce"/>
              </a:rPr>
              <a:t>podstawowych</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czynnościach</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dnia</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codziennego</a:t>
            </a:r>
            <a:r>
              <a:rPr lang="en-US" sz="1900" dirty="0">
                <a:solidFill>
                  <a:srgbClr val="FFFFFF"/>
                </a:solidFill>
                <a:latin typeface="Open Sauce"/>
                <a:ea typeface="Open Sauce"/>
                <a:cs typeface="Open Sauce"/>
                <a:sym typeface="Open Sauce"/>
              </a:rPr>
              <a:t>.</a:t>
            </a:r>
          </a:p>
          <a:p>
            <a:pPr marL="332767" lvl="1" indent="-166384" algn="l">
              <a:lnSpc>
                <a:spcPts val="3853"/>
              </a:lnSpc>
              <a:buFont typeface="Arial"/>
              <a:buChar char="•"/>
            </a:pPr>
            <a:r>
              <a:rPr lang="en-US" sz="1900" dirty="0" err="1">
                <a:solidFill>
                  <a:srgbClr val="FFFFFF"/>
                </a:solidFill>
                <a:latin typeface="Open Sauce"/>
                <a:ea typeface="Open Sauce"/>
                <a:cs typeface="Open Sauce"/>
                <a:sym typeface="Open Sauce"/>
              </a:rPr>
              <a:t>Zauważalna</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zmiana</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profilu</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nowych</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mieszkańców</a:t>
            </a:r>
            <a:r>
              <a:rPr lang="en-US" sz="1900" dirty="0">
                <a:solidFill>
                  <a:srgbClr val="FFFFFF"/>
                </a:solidFill>
                <a:latin typeface="Open Sauce"/>
                <a:ea typeface="Open Sauce"/>
                <a:cs typeface="Open Sauce"/>
                <a:sym typeface="Open Sauce"/>
              </a:rPr>
              <a:t> w </a:t>
            </a:r>
            <a:r>
              <a:rPr lang="en-US" sz="1900" dirty="0" err="1">
                <a:solidFill>
                  <a:srgbClr val="FFFFFF"/>
                </a:solidFill>
                <a:latin typeface="Open Sauce"/>
                <a:ea typeface="Open Sauce"/>
                <a:cs typeface="Open Sauce"/>
                <a:sym typeface="Open Sauce"/>
              </a:rPr>
              <a:t>kierunku</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osób</a:t>
            </a:r>
            <a:r>
              <a:rPr lang="en-US" sz="1900" b="1" dirty="0">
                <a:solidFill>
                  <a:srgbClr val="FFFFFF"/>
                </a:solidFill>
                <a:latin typeface="Open Sauce Bold"/>
                <a:ea typeface="Open Sauce Bold"/>
                <a:cs typeface="Open Sauce Bold"/>
                <a:sym typeface="Open Sauce Bold"/>
              </a:rPr>
              <a:t> </a:t>
            </a:r>
            <a:r>
              <a:rPr lang="en-US" sz="1900" b="1" dirty="0" err="1">
                <a:solidFill>
                  <a:srgbClr val="FFFFFF"/>
                </a:solidFill>
                <a:latin typeface="Open Sauce Bold"/>
                <a:ea typeface="Open Sauce Bold"/>
                <a:cs typeface="Open Sauce Bold"/>
                <a:sym typeface="Open Sauce Bold"/>
              </a:rPr>
              <a:t>kierowanych</a:t>
            </a:r>
            <a:r>
              <a:rPr lang="en-US" sz="1900" b="1" dirty="0">
                <a:solidFill>
                  <a:srgbClr val="FFFFFF"/>
                </a:solidFill>
                <a:latin typeface="Open Sauce Bold"/>
                <a:ea typeface="Open Sauce Bold"/>
                <a:cs typeface="Open Sauce Bold"/>
                <a:sym typeface="Open Sauce Bold"/>
              </a:rPr>
              <a:t> </a:t>
            </a:r>
            <a:r>
              <a:rPr lang="en-US" sz="1900" b="1" dirty="0" err="1">
                <a:solidFill>
                  <a:srgbClr val="FFFFFF"/>
                </a:solidFill>
                <a:latin typeface="Open Sauce Bold"/>
                <a:ea typeface="Open Sauce Bold"/>
                <a:cs typeface="Open Sauce Bold"/>
                <a:sym typeface="Open Sauce Bold"/>
              </a:rPr>
              <a:t>bezpośrednio</a:t>
            </a:r>
            <a:r>
              <a:rPr lang="en-US" sz="1900" b="1" dirty="0">
                <a:solidFill>
                  <a:srgbClr val="FFFFFF"/>
                </a:solidFill>
                <a:latin typeface="Open Sauce Bold"/>
                <a:ea typeface="Open Sauce Bold"/>
                <a:cs typeface="Open Sauce Bold"/>
                <a:sym typeface="Open Sauce Bold"/>
              </a:rPr>
              <a:t> ze </a:t>
            </a:r>
            <a:r>
              <a:rPr lang="en-US" sz="1900" b="1" dirty="0" err="1">
                <a:solidFill>
                  <a:srgbClr val="FFFFFF"/>
                </a:solidFill>
                <a:latin typeface="Open Sauce Bold"/>
                <a:ea typeface="Open Sauce Bold"/>
                <a:cs typeface="Open Sauce Bold"/>
                <a:sym typeface="Open Sauce Bold"/>
              </a:rPr>
              <a:t>szpitali</a:t>
            </a:r>
            <a:r>
              <a:rPr lang="en-US" sz="1900" b="1" dirty="0">
                <a:solidFill>
                  <a:srgbClr val="FFFFFF"/>
                </a:solidFill>
                <a:latin typeface="Open Sauce Bold"/>
                <a:ea typeface="Open Sauce Bold"/>
                <a:cs typeface="Open Sauce Bold"/>
                <a:sym typeface="Open Sauce Bold"/>
              </a:rPr>
              <a:t>,</a:t>
            </a:r>
            <a:r>
              <a:rPr lang="en-US" sz="1900" dirty="0">
                <a:solidFill>
                  <a:srgbClr val="FFFFFF"/>
                </a:solidFill>
                <a:latin typeface="Open Sauce"/>
                <a:ea typeface="Open Sauce"/>
                <a:cs typeface="Open Sauce"/>
                <a:sym typeface="Open Sauce"/>
              </a:rPr>
              <a:t> w </a:t>
            </a:r>
            <a:r>
              <a:rPr lang="en-US" sz="1900" dirty="0" err="1">
                <a:solidFill>
                  <a:srgbClr val="FFFFFF"/>
                </a:solidFill>
                <a:latin typeface="Open Sauce"/>
                <a:ea typeface="Open Sauce"/>
                <a:cs typeface="Open Sauce"/>
                <a:sym typeface="Open Sauce"/>
              </a:rPr>
              <a:t>ciężkim</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stanie</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zdrowia</a:t>
            </a:r>
            <a:r>
              <a:rPr lang="en-US" sz="1900" dirty="0">
                <a:solidFill>
                  <a:srgbClr val="FFFFFF"/>
                </a:solidFill>
                <a:latin typeface="Open Sauce"/>
                <a:ea typeface="Open Sauce"/>
                <a:cs typeface="Open Sauce"/>
                <a:sym typeface="Open Sauce"/>
              </a:rPr>
              <a:t>.</a:t>
            </a:r>
          </a:p>
        </p:txBody>
      </p:sp>
      <p:pic>
        <p:nvPicPr>
          <p:cNvPr id="3" name="Picture 3" descr="Zbliżenie na splecione dłonie dwóch osób. Jasne oświetlenie podkreśla bliskość i ludzki wymiar usług opiekuńczych świadczonych w miejscu zamieszkania."/>
          <p:cNvPicPr>
            <a:picLocks noChangeAspect="1"/>
          </p:cNvPicPr>
          <p:nvPr/>
        </p:nvPicPr>
        <p:blipFill>
          <a:blip r:embed="rId4"/>
          <a:srcRect l="23479" r="23479"/>
          <a:stretch>
            <a:fillRect/>
          </a:stretch>
        </p:blipFill>
        <p:spPr>
          <a:xfrm>
            <a:off x="12813211" y="3059800"/>
            <a:ext cx="4446089" cy="5584708"/>
          </a:xfrm>
          <a:prstGeom prst="rect">
            <a:avLst/>
          </a:prstGeom>
        </p:spPr>
      </p:pic>
    </p:spTree>
  </p:cSld>
  <p:clrMapOvr>
    <a:masterClrMapping/>
  </p:clrMapOvr>
  <p:transition>
    <p:push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a 14">
            <a:extLst>
              <a:ext uri="{FF2B5EF4-FFF2-40B4-BE49-F238E27FC236}">
                <a16:creationId xmlns:a16="http://schemas.microsoft.com/office/drawing/2014/main" id="{D7ACF455-7F6A-0FC3-F337-A89D4F952647}"/>
              </a:ext>
              <a:ext uri="{C183D7F6-B498-43B3-948B-1728B52AA6E4}">
                <adec:decorative xmlns:adec="http://schemas.microsoft.com/office/drawing/2017/decorative" val="1"/>
              </a:ext>
            </a:extLst>
          </p:cNvPr>
          <p:cNvGrpSpPr/>
          <p:nvPr/>
        </p:nvGrpSpPr>
        <p:grpSpPr>
          <a:xfrm>
            <a:off x="363282" y="-3403659"/>
            <a:ext cx="23183977" cy="16010568"/>
            <a:chOff x="363282" y="-3403659"/>
            <a:chExt cx="23183977" cy="16010568"/>
          </a:xfrm>
        </p:grpSpPr>
        <p:sp>
          <p:nvSpPr>
            <p:cNvPr id="2" name="Freeform 2">
              <a:extLst>
                <a:ext uri="{C183D7F6-B498-43B3-948B-1728B52AA6E4}">
                  <adec:decorative xmlns:adec="http://schemas.microsoft.com/office/drawing/2017/decorative" val="1"/>
                </a:ext>
              </a:extLst>
            </p:cNvPr>
            <p:cNvSpPr/>
            <p:nvPr/>
          </p:nvSpPr>
          <p:spPr>
            <a:xfrm rot="1911603">
              <a:off x="3314235" y="-3403659"/>
              <a:ext cx="20233024" cy="10799376"/>
            </a:xfrm>
            <a:custGeom>
              <a:avLst/>
              <a:gdLst/>
              <a:ahLst/>
              <a:cxnLst/>
              <a:rect l="l" t="t" r="r" b="b"/>
              <a:pathLst>
                <a:path w="20233024" h="10799376">
                  <a:moveTo>
                    <a:pt x="0" y="0"/>
                  </a:moveTo>
                  <a:lnTo>
                    <a:pt x="20233023" y="0"/>
                  </a:lnTo>
                  <a:lnTo>
                    <a:pt x="20233023" y="10799376"/>
                  </a:lnTo>
                  <a:lnTo>
                    <a:pt x="0" y="10799376"/>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4" name="Freeform 4">
              <a:extLst>
                <a:ext uri="{C183D7F6-B498-43B3-948B-1728B52AA6E4}">
                  <adec:decorative xmlns:adec="http://schemas.microsoft.com/office/drawing/2017/decorative" val="1"/>
                </a:ext>
              </a:extLst>
            </p:cNvPr>
            <p:cNvSpPr/>
            <p:nvPr/>
          </p:nvSpPr>
          <p:spPr>
            <a:xfrm rot="5400000">
              <a:off x="12126259" y="3151375"/>
              <a:ext cx="3643349" cy="13038508"/>
            </a:xfrm>
            <a:custGeom>
              <a:avLst/>
              <a:gdLst/>
              <a:ahLst/>
              <a:cxnLst/>
              <a:rect l="l" t="t" r="r" b="b"/>
              <a:pathLst>
                <a:path w="959565" h="3434010">
                  <a:moveTo>
                    <a:pt x="0" y="0"/>
                  </a:moveTo>
                  <a:lnTo>
                    <a:pt x="959565" y="0"/>
                  </a:lnTo>
                  <a:lnTo>
                    <a:pt x="959565"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a:off x="13430746" y="-431599"/>
              <a:ext cx="5265679" cy="13038508"/>
            </a:xfrm>
            <a:custGeom>
              <a:avLst/>
              <a:gdLst/>
              <a:ahLst/>
              <a:cxnLst/>
              <a:rect l="l" t="t" r="r" b="b"/>
              <a:pathLst>
                <a:path w="1386846" h="3434010">
                  <a:moveTo>
                    <a:pt x="0" y="0"/>
                  </a:moveTo>
                  <a:lnTo>
                    <a:pt x="1386846" y="0"/>
                  </a:lnTo>
                  <a:lnTo>
                    <a:pt x="1386846"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dirty="0"/>
            </a:p>
          </p:txBody>
        </p:sp>
        <p:sp>
          <p:nvSpPr>
            <p:cNvPr id="14" name="Freeform 14">
              <a:extLst>
                <a:ext uri="{C183D7F6-B498-43B3-948B-1728B52AA6E4}">
                  <adec:decorative xmlns:adec="http://schemas.microsoft.com/office/drawing/2017/decorative" val="1"/>
                </a:ext>
              </a:extLst>
            </p:cNvPr>
            <p:cNvSpPr/>
            <p:nvPr/>
          </p:nvSpPr>
          <p:spPr>
            <a:xfrm>
              <a:off x="363282" y="6990075"/>
              <a:ext cx="1330836" cy="1330836"/>
            </a:xfrm>
            <a:custGeom>
              <a:avLst/>
              <a:gdLst/>
              <a:ahLst/>
              <a:cxnLst/>
              <a:rect l="l" t="t" r="r" b="b"/>
              <a:pathLst>
                <a:path w="1330836" h="1330836">
                  <a:moveTo>
                    <a:pt x="0" y="0"/>
                  </a:moveTo>
                  <a:lnTo>
                    <a:pt x="1330836" y="0"/>
                  </a:lnTo>
                  <a:lnTo>
                    <a:pt x="1330836" y="1330836"/>
                  </a:lnTo>
                  <a:lnTo>
                    <a:pt x="0" y="13308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grpSp>
      <p:sp>
        <p:nvSpPr>
          <p:cNvPr id="11" name="TextBox 11"/>
          <p:cNvSpPr txBox="1">
            <a:spLocks noGrp="1"/>
          </p:cNvSpPr>
          <p:nvPr>
            <p:ph type="title" idx="4294967295"/>
          </p:nvPr>
        </p:nvSpPr>
        <p:spPr>
          <a:xfrm>
            <a:off x="1028700" y="697421"/>
            <a:ext cx="11880412" cy="176147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188"/>
              </a:lnSpc>
              <a:spcBef>
                <a:spcPts val="0"/>
              </a:spcBef>
              <a:spcAft>
                <a:spcPts val="0"/>
              </a:spcAft>
              <a:buClrTx/>
              <a:buSzTx/>
              <a:buFontTx/>
              <a:buNone/>
              <a:tabLst/>
              <a:defRPr/>
            </a:pPr>
            <a:r>
              <a:rPr kumimoji="0" lang="en-US" sz="492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Ograniczona</a:t>
            </a:r>
            <a:r>
              <a:rPr kumimoji="0" lang="en-US" sz="492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92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realna</a:t>
            </a:r>
            <a:r>
              <a:rPr kumimoji="0" lang="en-US" sz="492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92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dostępność</a:t>
            </a:r>
            <a:r>
              <a:rPr kumimoji="0" lang="en-US" sz="492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92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opieki</a:t>
            </a:r>
            <a:r>
              <a:rPr kumimoji="0" lang="en-US" sz="492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92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całodobowej</a:t>
            </a:r>
            <a:endParaRPr kumimoji="0" lang="en-US" sz="492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2" name="TextBox 12"/>
          <p:cNvSpPr txBox="1"/>
          <p:nvPr/>
        </p:nvSpPr>
        <p:spPr>
          <a:xfrm>
            <a:off x="869392" y="3179313"/>
            <a:ext cx="13557562" cy="2804596"/>
          </a:xfrm>
          <a:prstGeom prst="rect">
            <a:avLst/>
          </a:prstGeom>
        </p:spPr>
        <p:txBody>
          <a:bodyPr lIns="0" tIns="0" rIns="0" bIns="0" rtlCol="0" anchor="t">
            <a:spAutoFit/>
          </a:bodyPr>
          <a:lstStyle/>
          <a:p>
            <a:pPr marL="492678" lvl="1" indent="-246339" algn="l">
              <a:lnSpc>
                <a:spcPts val="5704"/>
              </a:lnSpc>
              <a:buFont typeface="Arial"/>
              <a:buChar char="•"/>
            </a:pPr>
            <a:r>
              <a:rPr lang="en-US" sz="2281" dirty="0" err="1">
                <a:solidFill>
                  <a:srgbClr val="000000"/>
                </a:solidFill>
                <a:latin typeface="Open Sauce"/>
                <a:ea typeface="Open Sauce"/>
                <a:cs typeface="Open Sauce"/>
                <a:sym typeface="Open Sauce"/>
              </a:rPr>
              <a:t>Placówki</a:t>
            </a:r>
            <a:r>
              <a:rPr lang="en-US" sz="2281" dirty="0">
                <a:solidFill>
                  <a:srgbClr val="000000"/>
                </a:solidFill>
                <a:latin typeface="Open Sauce"/>
                <a:ea typeface="Open Sauce"/>
                <a:cs typeface="Open Sauce"/>
                <a:sym typeface="Open Sauce"/>
              </a:rPr>
              <a:t> </a:t>
            </a:r>
            <a:r>
              <a:rPr lang="en-US" sz="2281" dirty="0" err="1">
                <a:solidFill>
                  <a:srgbClr val="000000"/>
                </a:solidFill>
                <a:latin typeface="Open Sauce"/>
                <a:ea typeface="Open Sauce"/>
                <a:cs typeface="Open Sauce"/>
                <a:sym typeface="Open Sauce"/>
              </a:rPr>
              <a:t>całodobowe</a:t>
            </a:r>
            <a:r>
              <a:rPr lang="en-US" sz="2281" dirty="0">
                <a:solidFill>
                  <a:srgbClr val="000000"/>
                </a:solidFill>
                <a:latin typeface="Open Sauce"/>
                <a:ea typeface="Open Sauce"/>
                <a:cs typeface="Open Sauce"/>
                <a:sym typeface="Open Sauce"/>
              </a:rPr>
              <a:t> </a:t>
            </a:r>
            <a:r>
              <a:rPr lang="en-US" sz="2281" dirty="0" err="1">
                <a:solidFill>
                  <a:srgbClr val="000000"/>
                </a:solidFill>
                <a:latin typeface="Open Sauce"/>
                <a:ea typeface="Open Sauce"/>
                <a:cs typeface="Open Sauce"/>
                <a:sym typeface="Open Sauce"/>
              </a:rPr>
              <a:t>funkcjonują</a:t>
            </a:r>
            <a:r>
              <a:rPr lang="en-US" sz="2281" dirty="0">
                <a:solidFill>
                  <a:srgbClr val="000000"/>
                </a:solidFill>
                <a:latin typeface="Open Sauce"/>
                <a:ea typeface="Open Sauce"/>
                <a:cs typeface="Open Sauce"/>
                <a:sym typeface="Open Sauce"/>
              </a:rPr>
              <a:t> </a:t>
            </a:r>
            <a:r>
              <a:rPr lang="en-US" sz="2281" dirty="0" err="1">
                <a:solidFill>
                  <a:srgbClr val="000000"/>
                </a:solidFill>
                <a:latin typeface="Open Sauce"/>
                <a:ea typeface="Open Sauce"/>
                <a:cs typeface="Open Sauce"/>
                <a:sym typeface="Open Sauce"/>
              </a:rPr>
              <a:t>przy</a:t>
            </a:r>
            <a:r>
              <a:rPr lang="en-US" sz="2281" dirty="0">
                <a:solidFill>
                  <a:srgbClr val="000000"/>
                </a:solidFill>
                <a:latin typeface="Open Sauce"/>
                <a:ea typeface="Open Sauce"/>
                <a:cs typeface="Open Sauce"/>
                <a:sym typeface="Open Sauce"/>
              </a:rPr>
              <a:t> </a:t>
            </a:r>
            <a:r>
              <a:rPr lang="en-US" sz="2281" b="1" dirty="0" err="1">
                <a:solidFill>
                  <a:srgbClr val="000000"/>
                </a:solidFill>
                <a:latin typeface="Open Sauce Bold"/>
                <a:ea typeface="Open Sauce Bold"/>
                <a:cs typeface="Open Sauce Bold"/>
                <a:sym typeface="Open Sauce Bold"/>
              </a:rPr>
              <a:t>stałym</a:t>
            </a:r>
            <a:r>
              <a:rPr lang="en-US" sz="2281" b="1" dirty="0">
                <a:solidFill>
                  <a:srgbClr val="000000"/>
                </a:solidFill>
                <a:latin typeface="Open Sauce Bold"/>
                <a:ea typeface="Open Sauce Bold"/>
                <a:cs typeface="Open Sauce Bold"/>
                <a:sym typeface="Open Sauce Bold"/>
              </a:rPr>
              <a:t> </a:t>
            </a:r>
            <a:r>
              <a:rPr lang="en-US" sz="2281" b="1" dirty="0" err="1">
                <a:solidFill>
                  <a:srgbClr val="000000"/>
                </a:solidFill>
                <a:latin typeface="Open Sauce Bold"/>
                <a:ea typeface="Open Sauce Bold"/>
                <a:cs typeface="Open Sauce Bold"/>
                <a:sym typeface="Open Sauce Bold"/>
              </a:rPr>
              <a:t>pełnym</a:t>
            </a:r>
            <a:r>
              <a:rPr lang="en-US" sz="2281" b="1" dirty="0">
                <a:solidFill>
                  <a:srgbClr val="000000"/>
                </a:solidFill>
                <a:latin typeface="Open Sauce Bold"/>
                <a:ea typeface="Open Sauce Bold"/>
                <a:cs typeface="Open Sauce Bold"/>
                <a:sym typeface="Open Sauce Bold"/>
              </a:rPr>
              <a:t> </a:t>
            </a:r>
            <a:r>
              <a:rPr lang="en-US" sz="2281" b="1" dirty="0" err="1">
                <a:solidFill>
                  <a:srgbClr val="000000"/>
                </a:solidFill>
                <a:latin typeface="Open Sauce Bold"/>
                <a:ea typeface="Open Sauce Bold"/>
                <a:cs typeface="Open Sauce Bold"/>
                <a:sym typeface="Open Sauce Bold"/>
              </a:rPr>
              <a:t>obłożeniu</a:t>
            </a:r>
            <a:r>
              <a:rPr lang="en-US" sz="2281" dirty="0">
                <a:solidFill>
                  <a:srgbClr val="000000"/>
                </a:solidFill>
                <a:latin typeface="Open Sauce"/>
                <a:ea typeface="Open Sauce"/>
                <a:cs typeface="Open Sauce"/>
                <a:sym typeface="Open Sauce"/>
              </a:rPr>
              <a:t>.</a:t>
            </a:r>
          </a:p>
          <a:p>
            <a:pPr marL="492678" lvl="1" indent="-246339" algn="l">
              <a:lnSpc>
                <a:spcPts val="5704"/>
              </a:lnSpc>
              <a:buFont typeface="Arial"/>
              <a:buChar char="•"/>
            </a:pPr>
            <a:r>
              <a:rPr lang="en-US" sz="2281" dirty="0" err="1">
                <a:solidFill>
                  <a:srgbClr val="000000"/>
                </a:solidFill>
                <a:latin typeface="Open Sauce"/>
                <a:ea typeface="Open Sauce"/>
                <a:cs typeface="Open Sauce"/>
                <a:sym typeface="Open Sauce"/>
              </a:rPr>
              <a:t>Rotacja</a:t>
            </a:r>
            <a:r>
              <a:rPr lang="en-US" sz="2281" dirty="0">
                <a:solidFill>
                  <a:srgbClr val="000000"/>
                </a:solidFill>
                <a:latin typeface="Open Sauce"/>
                <a:ea typeface="Open Sauce"/>
                <a:cs typeface="Open Sauce"/>
                <a:sym typeface="Open Sauce"/>
              </a:rPr>
              <a:t> </a:t>
            </a:r>
            <a:r>
              <a:rPr lang="en-US" sz="2281" dirty="0" err="1">
                <a:solidFill>
                  <a:srgbClr val="000000"/>
                </a:solidFill>
                <a:latin typeface="Open Sauce"/>
                <a:ea typeface="Open Sauce"/>
                <a:cs typeface="Open Sauce"/>
                <a:sym typeface="Open Sauce"/>
              </a:rPr>
              <a:t>miejsc</a:t>
            </a:r>
            <a:r>
              <a:rPr lang="en-US" sz="2281" dirty="0">
                <a:solidFill>
                  <a:srgbClr val="000000"/>
                </a:solidFill>
                <a:latin typeface="Open Sauce"/>
                <a:ea typeface="Open Sauce"/>
                <a:cs typeface="Open Sauce"/>
                <a:sym typeface="Open Sauce"/>
              </a:rPr>
              <a:t> jest </a:t>
            </a:r>
            <a:r>
              <a:rPr lang="en-US" sz="2281" b="1" dirty="0" err="1">
                <a:solidFill>
                  <a:srgbClr val="000000"/>
                </a:solidFill>
                <a:latin typeface="Open Sauce Bold"/>
                <a:ea typeface="Open Sauce Bold"/>
                <a:cs typeface="Open Sauce Bold"/>
                <a:sym typeface="Open Sauce Bold"/>
              </a:rPr>
              <a:t>minimalna</a:t>
            </a:r>
            <a:r>
              <a:rPr lang="en-US" sz="2281" dirty="0">
                <a:solidFill>
                  <a:srgbClr val="000000"/>
                </a:solidFill>
                <a:latin typeface="Open Sauce"/>
                <a:ea typeface="Open Sauce"/>
                <a:cs typeface="Open Sauce"/>
                <a:sym typeface="Open Sauce"/>
              </a:rPr>
              <a:t>, a </a:t>
            </a:r>
            <a:r>
              <a:rPr lang="en-US" sz="2281" dirty="0" err="1">
                <a:solidFill>
                  <a:srgbClr val="000000"/>
                </a:solidFill>
                <a:latin typeface="Open Sauce"/>
                <a:ea typeface="Open Sauce"/>
                <a:cs typeface="Open Sauce"/>
                <a:sym typeface="Open Sauce"/>
              </a:rPr>
              <a:t>kolejki</a:t>
            </a:r>
            <a:r>
              <a:rPr lang="en-US" sz="2281" dirty="0">
                <a:solidFill>
                  <a:srgbClr val="000000"/>
                </a:solidFill>
                <a:latin typeface="Open Sauce"/>
                <a:ea typeface="Open Sauce"/>
                <a:cs typeface="Open Sauce"/>
                <a:sym typeface="Open Sauce"/>
              </a:rPr>
              <a:t> </a:t>
            </a:r>
            <a:r>
              <a:rPr lang="en-US" sz="2281" dirty="0" err="1">
                <a:solidFill>
                  <a:srgbClr val="000000"/>
                </a:solidFill>
                <a:latin typeface="Open Sauce"/>
                <a:ea typeface="Open Sauce"/>
                <a:cs typeface="Open Sauce"/>
                <a:sym typeface="Open Sauce"/>
              </a:rPr>
              <a:t>oczekujących</a:t>
            </a:r>
            <a:r>
              <a:rPr lang="en-US" sz="2281" dirty="0">
                <a:solidFill>
                  <a:srgbClr val="000000"/>
                </a:solidFill>
                <a:latin typeface="Open Sauce"/>
                <a:ea typeface="Open Sauce"/>
                <a:cs typeface="Open Sauce"/>
                <a:sym typeface="Open Sauce"/>
              </a:rPr>
              <a:t> </a:t>
            </a:r>
            <a:r>
              <a:rPr lang="en-US" sz="2281" dirty="0" err="1">
                <a:solidFill>
                  <a:srgbClr val="000000"/>
                </a:solidFill>
                <a:latin typeface="Open Sauce"/>
                <a:ea typeface="Open Sauce"/>
                <a:cs typeface="Open Sauce"/>
                <a:sym typeface="Open Sauce"/>
              </a:rPr>
              <a:t>mają</a:t>
            </a:r>
            <a:r>
              <a:rPr lang="en-US" sz="2281" dirty="0">
                <a:solidFill>
                  <a:srgbClr val="000000"/>
                </a:solidFill>
                <a:latin typeface="Open Sauce"/>
                <a:ea typeface="Open Sauce"/>
                <a:cs typeface="Open Sauce"/>
                <a:sym typeface="Open Sauce"/>
              </a:rPr>
              <a:t> </a:t>
            </a:r>
            <a:r>
              <a:rPr lang="en-US" sz="2281" dirty="0" err="1">
                <a:solidFill>
                  <a:srgbClr val="000000"/>
                </a:solidFill>
                <a:latin typeface="Open Sauce"/>
                <a:ea typeface="Open Sauce"/>
                <a:cs typeface="Open Sauce"/>
                <a:sym typeface="Open Sauce"/>
              </a:rPr>
              <a:t>charakter</a:t>
            </a:r>
            <a:r>
              <a:rPr lang="en-US" sz="2281" dirty="0">
                <a:solidFill>
                  <a:srgbClr val="000000"/>
                </a:solidFill>
                <a:latin typeface="Open Sauce"/>
                <a:ea typeface="Open Sauce"/>
                <a:cs typeface="Open Sauce"/>
                <a:sym typeface="Open Sauce"/>
              </a:rPr>
              <a:t> </a:t>
            </a:r>
            <a:r>
              <a:rPr lang="en-US" sz="2281" dirty="0" err="1">
                <a:solidFill>
                  <a:srgbClr val="000000"/>
                </a:solidFill>
                <a:latin typeface="Open Sauce"/>
                <a:ea typeface="Open Sauce"/>
                <a:cs typeface="Open Sauce"/>
                <a:sym typeface="Open Sauce"/>
              </a:rPr>
              <a:t>trwały</a:t>
            </a:r>
            <a:r>
              <a:rPr lang="en-US" sz="2281" dirty="0">
                <a:solidFill>
                  <a:srgbClr val="000000"/>
                </a:solidFill>
                <a:latin typeface="Open Sauce"/>
                <a:ea typeface="Open Sauce"/>
                <a:cs typeface="Open Sauce"/>
                <a:sym typeface="Open Sauce"/>
              </a:rPr>
              <a:t>.</a:t>
            </a:r>
          </a:p>
          <a:p>
            <a:pPr marL="492678" lvl="1" indent="-246339" algn="l">
              <a:lnSpc>
                <a:spcPts val="5704"/>
              </a:lnSpc>
              <a:buFont typeface="Arial"/>
              <a:buChar char="•"/>
            </a:pPr>
            <a:r>
              <a:rPr lang="en-US" sz="2281" dirty="0">
                <a:solidFill>
                  <a:srgbClr val="000000"/>
                </a:solidFill>
                <a:latin typeface="Open Sauce"/>
                <a:ea typeface="Open Sauce"/>
                <a:cs typeface="Open Sauce"/>
                <a:sym typeface="Open Sauce"/>
              </a:rPr>
              <a:t>Brak </a:t>
            </a:r>
            <a:r>
              <a:rPr lang="en-US" sz="2281" dirty="0" err="1">
                <a:solidFill>
                  <a:srgbClr val="000000"/>
                </a:solidFill>
                <a:latin typeface="Open Sauce"/>
                <a:ea typeface="Open Sauce"/>
                <a:cs typeface="Open Sauce"/>
                <a:sym typeface="Open Sauce"/>
              </a:rPr>
              <a:t>systemowych</a:t>
            </a:r>
            <a:r>
              <a:rPr lang="en-US" sz="2281" dirty="0">
                <a:solidFill>
                  <a:srgbClr val="000000"/>
                </a:solidFill>
                <a:latin typeface="Open Sauce"/>
                <a:ea typeface="Open Sauce"/>
                <a:cs typeface="Open Sauce"/>
                <a:sym typeface="Open Sauce"/>
              </a:rPr>
              <a:t> </a:t>
            </a:r>
            <a:r>
              <a:rPr lang="en-US" sz="2281" dirty="0" err="1">
                <a:solidFill>
                  <a:srgbClr val="000000"/>
                </a:solidFill>
                <a:latin typeface="Open Sauce"/>
                <a:ea typeface="Open Sauce"/>
                <a:cs typeface="Open Sauce"/>
                <a:sym typeface="Open Sauce"/>
              </a:rPr>
              <a:t>rozwiązań</a:t>
            </a:r>
            <a:r>
              <a:rPr lang="en-US" sz="2281" dirty="0">
                <a:solidFill>
                  <a:srgbClr val="000000"/>
                </a:solidFill>
                <a:latin typeface="Open Sauce"/>
                <a:ea typeface="Open Sauce"/>
                <a:cs typeface="Open Sauce"/>
                <a:sym typeface="Open Sauce"/>
              </a:rPr>
              <a:t> </a:t>
            </a:r>
            <a:r>
              <a:rPr lang="en-US" sz="2281" b="1" dirty="0" err="1">
                <a:solidFill>
                  <a:srgbClr val="000000"/>
                </a:solidFill>
                <a:latin typeface="Open Sauce Bold"/>
                <a:ea typeface="Open Sauce Bold"/>
                <a:cs typeface="Open Sauce Bold"/>
                <a:sym typeface="Open Sauce Bold"/>
              </a:rPr>
              <a:t>opieki</a:t>
            </a:r>
            <a:r>
              <a:rPr lang="en-US" sz="2281" b="1" dirty="0">
                <a:solidFill>
                  <a:srgbClr val="000000"/>
                </a:solidFill>
                <a:latin typeface="Open Sauce Bold"/>
                <a:ea typeface="Open Sauce Bold"/>
                <a:cs typeface="Open Sauce Bold"/>
                <a:sym typeface="Open Sauce Bold"/>
              </a:rPr>
              <a:t> </a:t>
            </a:r>
            <a:r>
              <a:rPr lang="en-US" sz="2281" b="1" dirty="0" err="1">
                <a:solidFill>
                  <a:srgbClr val="000000"/>
                </a:solidFill>
                <a:latin typeface="Open Sauce Bold"/>
                <a:ea typeface="Open Sauce Bold"/>
                <a:cs typeface="Open Sauce Bold"/>
                <a:sym typeface="Open Sauce Bold"/>
              </a:rPr>
              <a:t>interwencyjnej</a:t>
            </a:r>
            <a:r>
              <a:rPr lang="en-US" sz="2281" dirty="0">
                <a:solidFill>
                  <a:srgbClr val="000000"/>
                </a:solidFill>
                <a:latin typeface="Open Sauce"/>
                <a:ea typeface="Open Sauce"/>
                <a:cs typeface="Open Sauce"/>
                <a:sym typeface="Open Sauce"/>
              </a:rPr>
              <a:t>.</a:t>
            </a:r>
          </a:p>
          <a:p>
            <a:pPr marL="492678" lvl="1" indent="-246339" algn="l">
              <a:lnSpc>
                <a:spcPts val="5704"/>
              </a:lnSpc>
              <a:buFont typeface="Arial"/>
              <a:buChar char="•"/>
            </a:pPr>
            <a:r>
              <a:rPr lang="en-US" sz="2281" dirty="0" err="1">
                <a:solidFill>
                  <a:srgbClr val="000000"/>
                </a:solidFill>
                <a:latin typeface="Open Sauce"/>
                <a:ea typeface="Open Sauce"/>
                <a:cs typeface="Open Sauce"/>
                <a:sym typeface="Open Sauce"/>
              </a:rPr>
              <a:t>Dostęp</a:t>
            </a:r>
            <a:r>
              <a:rPr lang="en-US" sz="2281" dirty="0">
                <a:solidFill>
                  <a:srgbClr val="000000"/>
                </a:solidFill>
                <a:latin typeface="Open Sauce"/>
                <a:ea typeface="Open Sauce"/>
                <a:cs typeface="Open Sauce"/>
                <a:sym typeface="Open Sauce"/>
              </a:rPr>
              <a:t> do </a:t>
            </a:r>
            <a:r>
              <a:rPr lang="en-US" sz="2281" dirty="0" err="1">
                <a:solidFill>
                  <a:srgbClr val="000000"/>
                </a:solidFill>
                <a:latin typeface="Open Sauce"/>
                <a:ea typeface="Open Sauce"/>
                <a:cs typeface="Open Sauce"/>
                <a:sym typeface="Open Sauce"/>
              </a:rPr>
              <a:t>opieki</a:t>
            </a:r>
            <a:r>
              <a:rPr lang="en-US" sz="2281" dirty="0">
                <a:solidFill>
                  <a:srgbClr val="000000"/>
                </a:solidFill>
                <a:latin typeface="Open Sauce"/>
                <a:ea typeface="Open Sauce"/>
                <a:cs typeface="Open Sauce"/>
                <a:sym typeface="Open Sauce"/>
              </a:rPr>
              <a:t> po </a:t>
            </a:r>
            <a:r>
              <a:rPr lang="en-US" sz="2281" dirty="0" err="1">
                <a:solidFill>
                  <a:srgbClr val="000000"/>
                </a:solidFill>
                <a:latin typeface="Open Sauce"/>
                <a:ea typeface="Open Sauce"/>
                <a:cs typeface="Open Sauce"/>
                <a:sym typeface="Open Sauce"/>
              </a:rPr>
              <a:t>hospitalizacji</a:t>
            </a:r>
            <a:r>
              <a:rPr lang="en-US" sz="2281" dirty="0">
                <a:solidFill>
                  <a:srgbClr val="000000"/>
                </a:solidFill>
                <a:latin typeface="Open Sauce"/>
                <a:ea typeface="Open Sauce"/>
                <a:cs typeface="Open Sauce"/>
                <a:sym typeface="Open Sauce"/>
              </a:rPr>
              <a:t> jest </a:t>
            </a:r>
            <a:r>
              <a:rPr lang="en-US" sz="2281" b="1" dirty="0" err="1">
                <a:solidFill>
                  <a:srgbClr val="000000"/>
                </a:solidFill>
                <a:latin typeface="Open Sauce Bold"/>
                <a:ea typeface="Open Sauce Bold"/>
                <a:cs typeface="Open Sauce Bold"/>
                <a:sym typeface="Open Sauce Bold"/>
              </a:rPr>
              <a:t>ograniczony</a:t>
            </a:r>
            <a:r>
              <a:rPr lang="en-US" sz="2281" b="1" dirty="0">
                <a:solidFill>
                  <a:srgbClr val="000000"/>
                </a:solidFill>
                <a:latin typeface="Open Sauce Bold"/>
                <a:ea typeface="Open Sauce Bold"/>
                <a:cs typeface="Open Sauce Bold"/>
                <a:sym typeface="Open Sauce Bold"/>
              </a:rPr>
              <a:t> </a:t>
            </a:r>
            <a:r>
              <a:rPr lang="en-US" sz="2281" b="1" dirty="0" err="1">
                <a:solidFill>
                  <a:srgbClr val="000000"/>
                </a:solidFill>
                <a:latin typeface="Open Sauce Bold"/>
                <a:ea typeface="Open Sauce Bold"/>
                <a:cs typeface="Open Sauce Bold"/>
                <a:sym typeface="Open Sauce Bold"/>
              </a:rPr>
              <a:t>i</a:t>
            </a:r>
            <a:r>
              <a:rPr lang="en-US" sz="2281" b="1" dirty="0">
                <a:solidFill>
                  <a:srgbClr val="000000"/>
                </a:solidFill>
                <a:latin typeface="Open Sauce Bold"/>
                <a:ea typeface="Open Sauce Bold"/>
                <a:cs typeface="Open Sauce Bold"/>
                <a:sym typeface="Open Sauce Bold"/>
              </a:rPr>
              <a:t> </a:t>
            </a:r>
            <a:r>
              <a:rPr lang="en-US" sz="2281" b="1" dirty="0" err="1">
                <a:solidFill>
                  <a:srgbClr val="000000"/>
                </a:solidFill>
                <a:latin typeface="Open Sauce Bold"/>
                <a:ea typeface="Open Sauce Bold"/>
                <a:cs typeface="Open Sauce Bold"/>
                <a:sym typeface="Open Sauce Bold"/>
              </a:rPr>
              <a:t>zależny</a:t>
            </a:r>
            <a:r>
              <a:rPr lang="en-US" sz="2281" b="1" dirty="0">
                <a:solidFill>
                  <a:srgbClr val="000000"/>
                </a:solidFill>
                <a:latin typeface="Open Sauce Bold"/>
                <a:ea typeface="Open Sauce Bold"/>
                <a:cs typeface="Open Sauce Bold"/>
                <a:sym typeface="Open Sauce Bold"/>
              </a:rPr>
              <a:t> od </a:t>
            </a:r>
            <a:r>
              <a:rPr lang="en-US" sz="2281" b="1" dirty="0" err="1">
                <a:solidFill>
                  <a:srgbClr val="000000"/>
                </a:solidFill>
                <a:latin typeface="Open Sauce Bold"/>
                <a:ea typeface="Open Sauce Bold"/>
                <a:cs typeface="Open Sauce Bold"/>
                <a:sym typeface="Open Sauce Bold"/>
              </a:rPr>
              <a:t>zdarzeń</a:t>
            </a:r>
            <a:r>
              <a:rPr lang="en-US" sz="2281" b="1" dirty="0">
                <a:solidFill>
                  <a:srgbClr val="000000"/>
                </a:solidFill>
                <a:latin typeface="Open Sauce Bold"/>
                <a:ea typeface="Open Sauce Bold"/>
                <a:cs typeface="Open Sauce Bold"/>
                <a:sym typeface="Open Sauce Bold"/>
              </a:rPr>
              <a:t> </a:t>
            </a:r>
            <a:r>
              <a:rPr lang="en-US" sz="2281" b="1" dirty="0" err="1">
                <a:solidFill>
                  <a:srgbClr val="000000"/>
                </a:solidFill>
                <a:latin typeface="Open Sauce Bold"/>
                <a:ea typeface="Open Sauce Bold"/>
                <a:cs typeface="Open Sauce Bold"/>
                <a:sym typeface="Open Sauce Bold"/>
              </a:rPr>
              <a:t>losowych</a:t>
            </a:r>
            <a:r>
              <a:rPr lang="en-US" sz="2281" dirty="0">
                <a:solidFill>
                  <a:srgbClr val="000000"/>
                </a:solidFill>
                <a:latin typeface="Open Sauce"/>
                <a:ea typeface="Open Sauce"/>
                <a:cs typeface="Open Sauce"/>
                <a:sym typeface="Open Sauce"/>
              </a:rPr>
              <a:t>.</a:t>
            </a:r>
          </a:p>
        </p:txBody>
      </p:sp>
      <p:pic>
        <p:nvPicPr>
          <p:cNvPr id="10" name="Picture 10" descr="Pielęgniarka pomaga starszej kobiecie wstać z kanapy, podtrzymując ją pod ramię. "/>
          <p:cNvPicPr>
            <a:picLocks noChangeAspect="1"/>
          </p:cNvPicPr>
          <p:nvPr/>
        </p:nvPicPr>
        <p:blipFill>
          <a:blip r:embed="rId6"/>
          <a:srcRect l="15345" r="15345"/>
          <a:stretch>
            <a:fillRect/>
          </a:stretch>
        </p:blipFill>
        <p:spPr>
          <a:xfrm>
            <a:off x="13717605" y="2680105"/>
            <a:ext cx="3723366" cy="3585924"/>
          </a:xfrm>
          <a:prstGeom prst="rect">
            <a:avLst/>
          </a:prstGeom>
        </p:spPr>
      </p:pic>
    </p:spTree>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a 15">
            <a:extLst>
              <a:ext uri="{FF2B5EF4-FFF2-40B4-BE49-F238E27FC236}">
                <a16:creationId xmlns:a16="http://schemas.microsoft.com/office/drawing/2014/main" id="{42150B25-EC82-48C9-D8A2-7DDA1DAE95AC}"/>
              </a:ext>
              <a:ext uri="{C183D7F6-B498-43B3-948B-1728B52AA6E4}">
                <adec:decorative xmlns:adec="http://schemas.microsoft.com/office/drawing/2017/decorative" val="1"/>
              </a:ext>
            </a:extLst>
          </p:cNvPr>
          <p:cNvGrpSpPr/>
          <p:nvPr/>
        </p:nvGrpSpPr>
        <p:grpSpPr>
          <a:xfrm>
            <a:off x="-1837138" y="-589549"/>
            <a:ext cx="23033100" cy="11904590"/>
            <a:chOff x="-1837138" y="-589549"/>
            <a:chExt cx="23033100" cy="11904590"/>
          </a:xfrm>
        </p:grpSpPr>
        <p:sp>
          <p:nvSpPr>
            <p:cNvPr id="3" name="Freeform 3">
              <a:extLst>
                <a:ext uri="{C183D7F6-B498-43B3-948B-1728B52AA6E4}">
                  <adec:decorative xmlns:adec="http://schemas.microsoft.com/office/drawing/2017/decorative" val="1"/>
                </a:ext>
              </a:extLst>
            </p:cNvPr>
            <p:cNvSpPr/>
            <p:nvPr/>
          </p:nvSpPr>
          <p:spPr>
            <a:xfrm rot="16200000">
              <a:off x="8459511" y="-7059792"/>
              <a:ext cx="4063274" cy="21409628"/>
            </a:xfrm>
            <a:custGeom>
              <a:avLst/>
              <a:gdLst/>
              <a:ahLst/>
              <a:cxnLst/>
              <a:rect l="l" t="t" r="r" b="b"/>
              <a:pathLst>
                <a:path w="1070163" h="5638750">
                  <a:moveTo>
                    <a:pt x="0" y="0"/>
                  </a:moveTo>
                  <a:lnTo>
                    <a:pt x="1070163" y="0"/>
                  </a:lnTo>
                  <a:lnTo>
                    <a:pt x="1070163" y="5638750"/>
                  </a:lnTo>
                  <a:lnTo>
                    <a:pt x="0" y="5638750"/>
                  </a:lnTo>
                  <a:close/>
                </a:path>
              </a:pathLst>
            </a:custGeom>
            <a:gradFill rotWithShape="1">
              <a:gsLst>
                <a:gs pos="0">
                  <a:srgbClr val="0B5285">
                    <a:alpha val="100000"/>
                  </a:srgbClr>
                </a:gs>
                <a:gs pos="50000">
                  <a:srgbClr val="0B5285">
                    <a:alpha val="71000"/>
                  </a:srgbClr>
                </a:gs>
                <a:gs pos="100000">
                  <a:srgbClr val="0B51AE">
                    <a:alpha val="0"/>
                  </a:srgbClr>
                </a:gs>
              </a:gsLst>
              <a:lin ang="5400000"/>
            </a:grad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a:off x="-1837138" y="5676659"/>
              <a:ext cx="21582325" cy="5638382"/>
            </a:xfrm>
            <a:custGeom>
              <a:avLst/>
              <a:gdLst/>
              <a:ahLst/>
              <a:cxnLst/>
              <a:rect l="l" t="t" r="r" b="b"/>
              <a:pathLst>
                <a:path w="21582325" h="5638382">
                  <a:moveTo>
                    <a:pt x="0" y="0"/>
                  </a:moveTo>
                  <a:lnTo>
                    <a:pt x="21582326" y="0"/>
                  </a:lnTo>
                  <a:lnTo>
                    <a:pt x="21582326" y="5638383"/>
                  </a:lnTo>
                  <a:lnTo>
                    <a:pt x="0" y="5638383"/>
                  </a:lnTo>
                  <a:lnTo>
                    <a:pt x="0" y="0"/>
                  </a:lnTo>
                  <a:close/>
                </a:path>
              </a:pathLst>
            </a:custGeom>
            <a:blipFill>
              <a:blip r:embed="rId2">
                <a:alphaModFix amt="4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a:off x="1028700" y="5838584"/>
              <a:ext cx="9658350" cy="882365"/>
            </a:xfrm>
            <a:custGeom>
              <a:avLst/>
              <a:gdLst/>
              <a:ahLst/>
              <a:cxnLst/>
              <a:rect l="l" t="t" r="r" b="b"/>
              <a:pathLst>
                <a:path w="2543763" h="232392">
                  <a:moveTo>
                    <a:pt x="80158" y="0"/>
                  </a:moveTo>
                  <a:lnTo>
                    <a:pt x="2463605" y="0"/>
                  </a:lnTo>
                  <a:cubicBezTo>
                    <a:pt x="2484864" y="0"/>
                    <a:pt x="2505253" y="8445"/>
                    <a:pt x="2520285" y="23478"/>
                  </a:cubicBezTo>
                  <a:cubicBezTo>
                    <a:pt x="2535318" y="38510"/>
                    <a:pt x="2543763" y="58899"/>
                    <a:pt x="2543763" y="80158"/>
                  </a:cubicBezTo>
                  <a:lnTo>
                    <a:pt x="2543763" y="152235"/>
                  </a:lnTo>
                  <a:cubicBezTo>
                    <a:pt x="2543763" y="196505"/>
                    <a:pt x="2507875" y="232392"/>
                    <a:pt x="2463605" y="232392"/>
                  </a:cubicBezTo>
                  <a:lnTo>
                    <a:pt x="80158" y="232392"/>
                  </a:lnTo>
                  <a:cubicBezTo>
                    <a:pt x="58899" y="232392"/>
                    <a:pt x="38510" y="223947"/>
                    <a:pt x="23478" y="208915"/>
                  </a:cubicBezTo>
                  <a:cubicBezTo>
                    <a:pt x="8445" y="193882"/>
                    <a:pt x="0" y="173494"/>
                    <a:pt x="0" y="152235"/>
                  </a:cubicBezTo>
                  <a:lnTo>
                    <a:pt x="0" y="80158"/>
                  </a:lnTo>
                  <a:cubicBezTo>
                    <a:pt x="0" y="58899"/>
                    <a:pt x="8445" y="38510"/>
                    <a:pt x="23478" y="23478"/>
                  </a:cubicBezTo>
                  <a:cubicBezTo>
                    <a:pt x="38510" y="8445"/>
                    <a:pt x="58899" y="0"/>
                    <a:pt x="80158" y="0"/>
                  </a:cubicBezTo>
                  <a:close/>
                </a:path>
              </a:pathLst>
            </a:custGeom>
            <a:ln w="76200" cap="rnd">
              <a:solidFill>
                <a:srgbClr val="0F5995"/>
              </a:solidFill>
              <a:prstDash val="solid"/>
              <a:round/>
            </a:ln>
          </p:spPr>
          <p:txBody>
            <a:bodyPr/>
            <a:lstStyle/>
            <a:p>
              <a:endParaRPr lang="pl-PL"/>
            </a:p>
          </p:txBody>
        </p:sp>
        <p:sp>
          <p:nvSpPr>
            <p:cNvPr id="9" name="Freeform 9">
              <a:extLst>
                <a:ext uri="{C183D7F6-B498-43B3-948B-1728B52AA6E4}">
                  <adec:decorative xmlns:adec="http://schemas.microsoft.com/office/drawing/2017/decorative" val="1"/>
                </a:ext>
              </a:extLst>
            </p:cNvPr>
            <p:cNvSpPr/>
            <p:nvPr/>
          </p:nvSpPr>
          <p:spPr>
            <a:xfrm flipH="1" flipV="1">
              <a:off x="13308772" y="-589549"/>
              <a:ext cx="6469920" cy="2474326"/>
            </a:xfrm>
            <a:custGeom>
              <a:avLst/>
              <a:gdLst/>
              <a:ahLst/>
              <a:cxnLst/>
              <a:rect l="l" t="t" r="r" b="b"/>
              <a:pathLst>
                <a:path w="6469920" h="2474326">
                  <a:moveTo>
                    <a:pt x="6469920" y="2474326"/>
                  </a:moveTo>
                  <a:lnTo>
                    <a:pt x="0" y="2474326"/>
                  </a:lnTo>
                  <a:lnTo>
                    <a:pt x="0" y="0"/>
                  </a:lnTo>
                  <a:lnTo>
                    <a:pt x="6469920" y="0"/>
                  </a:lnTo>
                  <a:lnTo>
                    <a:pt x="6469920" y="2474326"/>
                  </a:lnTo>
                  <a:close/>
                </a:path>
              </a:pathLst>
            </a:custGeom>
            <a:blipFill>
              <a:blip r:embed="rId4">
                <a:extLst>
                  <a:ext uri="{96DAC541-7B7A-43D3-8B79-37D633B846F1}">
                    <asvg:svgBlip xmlns:asvg="http://schemas.microsoft.com/office/drawing/2016/SVG/main" r:embed="rId5"/>
                  </a:ext>
                </a:extLst>
              </a:blip>
              <a:stretch>
                <a:fillRect t="-79322" b="-82160"/>
              </a:stretch>
            </a:blipFill>
          </p:spPr>
          <p:txBody>
            <a:bodyPr/>
            <a:lstStyle/>
            <a:p>
              <a:endParaRPr lang="pl-PL"/>
            </a:p>
          </p:txBody>
        </p:sp>
      </p:grpSp>
      <p:sp>
        <p:nvSpPr>
          <p:cNvPr id="10" name="TextBox 10"/>
          <p:cNvSpPr txBox="1">
            <a:spLocks noGrp="1"/>
          </p:cNvSpPr>
          <p:nvPr>
            <p:ph type="title" idx="4294967295"/>
          </p:nvPr>
        </p:nvSpPr>
        <p:spPr>
          <a:xfrm>
            <a:off x="903153" y="660610"/>
            <a:ext cx="15515032" cy="6980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635"/>
              </a:lnSpc>
              <a:spcBef>
                <a:spcPts val="0"/>
              </a:spcBef>
              <a:spcAft>
                <a:spcPts val="0"/>
              </a:spcAft>
              <a:buClrTx/>
              <a:buSzTx/>
              <a:buFontTx/>
              <a:buNone/>
              <a:tabLst/>
              <a:defRPr/>
            </a:pPr>
            <a:r>
              <a:rPr kumimoji="0" lang="en-US" sz="433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Ocena</a:t>
            </a:r>
            <a:r>
              <a:rPr kumimoji="0" lang="en-US" sz="433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33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kompetencji</a:t>
            </a:r>
            <a:r>
              <a:rPr kumimoji="0" lang="en-US" sz="433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33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kadry</a:t>
            </a:r>
            <a:r>
              <a:rPr kumimoji="0" lang="en-US" sz="433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w </a:t>
            </a:r>
            <a:r>
              <a:rPr kumimoji="0" lang="en-US" sz="433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funkcjonujących</a:t>
            </a:r>
            <a:r>
              <a:rPr kumimoji="0" lang="en-US" sz="433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33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usługach</a:t>
            </a:r>
            <a:endParaRPr kumimoji="0" lang="en-US" sz="433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1" name="TextBox 11"/>
          <p:cNvSpPr txBox="1"/>
          <p:nvPr/>
        </p:nvSpPr>
        <p:spPr>
          <a:xfrm>
            <a:off x="1028700" y="1713327"/>
            <a:ext cx="11815166" cy="1538883"/>
          </a:xfrm>
          <a:prstGeom prst="rect">
            <a:avLst/>
          </a:prstGeom>
        </p:spPr>
        <p:txBody>
          <a:bodyPr lIns="0" tIns="0" rIns="0" bIns="0" rtlCol="0" anchor="t">
            <a:spAutoFit/>
          </a:bodyPr>
          <a:lstStyle/>
          <a:p>
            <a:pPr marL="422597" lvl="1" indent="-211298" algn="just">
              <a:lnSpc>
                <a:spcPts val="4169"/>
              </a:lnSpc>
              <a:buFont typeface="Arial"/>
              <a:buChar char="•"/>
            </a:pPr>
            <a:r>
              <a:rPr lang="en-US" sz="1957" dirty="0">
                <a:solidFill>
                  <a:srgbClr val="FFFFFF"/>
                </a:solidFill>
                <a:latin typeface="Open Sauce"/>
                <a:ea typeface="Open Sauce"/>
                <a:cs typeface="Open Sauce"/>
                <a:sym typeface="Open Sauce"/>
              </a:rPr>
              <a:t>W DPS </a:t>
            </a:r>
            <a:r>
              <a:rPr lang="en-US" sz="1957" dirty="0" err="1">
                <a:solidFill>
                  <a:srgbClr val="FFFFFF"/>
                </a:solidFill>
                <a:latin typeface="Open Sauce"/>
                <a:ea typeface="Open Sauce"/>
                <a:cs typeface="Open Sauce"/>
                <a:sym typeface="Open Sauce"/>
              </a:rPr>
              <a:t>oceny</a:t>
            </a:r>
            <a:r>
              <a:rPr lang="en-US" sz="1957" b="1" dirty="0">
                <a:solidFill>
                  <a:srgbClr val="FFFFFF"/>
                </a:solidFill>
                <a:latin typeface="Open Sauce Bold"/>
                <a:ea typeface="Open Sauce Bold"/>
                <a:cs typeface="Open Sauce Bold"/>
                <a:sym typeface="Open Sauce Bold"/>
              </a:rPr>
              <a:t> „</a:t>
            </a:r>
            <a:r>
              <a:rPr lang="en-US" sz="1957" b="1" dirty="0" err="1">
                <a:solidFill>
                  <a:srgbClr val="FFFFFF"/>
                </a:solidFill>
                <a:latin typeface="Open Sauce Bold"/>
                <a:ea typeface="Open Sauce Bold"/>
                <a:cs typeface="Open Sauce Bold"/>
                <a:sym typeface="Open Sauce Bold"/>
              </a:rPr>
              <a:t>bardzo</a:t>
            </a:r>
            <a:r>
              <a:rPr lang="en-US" sz="1957" b="1" dirty="0">
                <a:solidFill>
                  <a:srgbClr val="FFFFFF"/>
                </a:solidFill>
                <a:latin typeface="Open Sauce Bold"/>
                <a:ea typeface="Open Sauce Bold"/>
                <a:cs typeface="Open Sauce Bold"/>
                <a:sym typeface="Open Sauce Bold"/>
              </a:rPr>
              <a:t> </a:t>
            </a:r>
            <a:r>
              <a:rPr lang="en-US" sz="1957" b="1" dirty="0" err="1">
                <a:solidFill>
                  <a:srgbClr val="FFFFFF"/>
                </a:solidFill>
                <a:latin typeface="Open Sauce Bold"/>
                <a:ea typeface="Open Sauce Bold"/>
                <a:cs typeface="Open Sauce Bold"/>
                <a:sym typeface="Open Sauce Bold"/>
              </a:rPr>
              <a:t>wysokie</a:t>
            </a:r>
            <a:r>
              <a:rPr lang="en-US" sz="1957" b="1" dirty="0">
                <a:solidFill>
                  <a:srgbClr val="FFFFFF"/>
                </a:solidFill>
                <a:latin typeface="Open Sauce Bold"/>
                <a:ea typeface="Open Sauce Bold"/>
                <a:cs typeface="Open Sauce Bold"/>
                <a:sym typeface="Open Sauce Bold"/>
              </a:rPr>
              <a:t>” </a:t>
            </a:r>
            <a:r>
              <a:rPr lang="en-US" sz="1957" b="1" dirty="0" err="1">
                <a:solidFill>
                  <a:srgbClr val="FFFFFF"/>
                </a:solidFill>
                <a:latin typeface="Open Sauce Bold"/>
                <a:ea typeface="Open Sauce Bold"/>
                <a:cs typeface="Open Sauce Bold"/>
                <a:sym typeface="Open Sauce Bold"/>
              </a:rPr>
              <a:t>i</a:t>
            </a:r>
            <a:r>
              <a:rPr lang="en-US" sz="1957" b="1" dirty="0">
                <a:solidFill>
                  <a:srgbClr val="FFFFFF"/>
                </a:solidFill>
                <a:latin typeface="Open Sauce Bold"/>
                <a:ea typeface="Open Sauce Bold"/>
                <a:cs typeface="Open Sauce Bold"/>
                <a:sym typeface="Open Sauce Bold"/>
              </a:rPr>
              <a:t> „</a:t>
            </a:r>
            <a:r>
              <a:rPr lang="en-US" sz="1957" b="1" dirty="0" err="1">
                <a:solidFill>
                  <a:srgbClr val="FFFFFF"/>
                </a:solidFill>
                <a:latin typeface="Open Sauce Bold"/>
                <a:ea typeface="Open Sauce Bold"/>
                <a:cs typeface="Open Sauce Bold"/>
                <a:sym typeface="Open Sauce Bold"/>
              </a:rPr>
              <a:t>wysokie</a:t>
            </a:r>
            <a:r>
              <a:rPr lang="en-US" sz="1957" b="1" dirty="0">
                <a:solidFill>
                  <a:srgbClr val="FFFFFF"/>
                </a:solidFill>
                <a:latin typeface="Open Sauce Bold"/>
                <a:ea typeface="Open Sauce Bold"/>
                <a:cs typeface="Open Sauce Bold"/>
                <a:sym typeface="Open Sauce Bold"/>
              </a:rPr>
              <a:t>” </a:t>
            </a:r>
            <a:r>
              <a:rPr lang="en-US" sz="1957" b="1" dirty="0" err="1">
                <a:solidFill>
                  <a:srgbClr val="FFFFFF"/>
                </a:solidFill>
                <a:latin typeface="Open Sauce Bold"/>
                <a:ea typeface="Open Sauce Bold"/>
                <a:cs typeface="Open Sauce Bold"/>
                <a:sym typeface="Open Sauce Bold"/>
              </a:rPr>
              <a:t>stanowią</a:t>
            </a:r>
            <a:r>
              <a:rPr lang="en-US" sz="1957" b="1" dirty="0">
                <a:solidFill>
                  <a:srgbClr val="FFFFFF"/>
                </a:solidFill>
                <a:latin typeface="Open Sauce Bold"/>
                <a:ea typeface="Open Sauce Bold"/>
                <a:cs typeface="Open Sauce Bold"/>
                <a:sym typeface="Open Sauce Bold"/>
              </a:rPr>
              <a:t> 69,7%.</a:t>
            </a:r>
          </a:p>
          <a:p>
            <a:pPr marL="422597" lvl="1" indent="-211298">
              <a:lnSpc>
                <a:spcPts val="4169"/>
              </a:lnSpc>
              <a:buFont typeface="Arial"/>
              <a:buChar char="•"/>
            </a:pPr>
            <a:r>
              <a:rPr lang="en-US" sz="1957" dirty="0">
                <a:solidFill>
                  <a:srgbClr val="FFFFFF"/>
                </a:solidFill>
                <a:latin typeface="Open Sauce"/>
                <a:ea typeface="Open Sauce"/>
                <a:cs typeface="Open Sauce"/>
                <a:sym typeface="Open Sauce"/>
              </a:rPr>
              <a:t>Nie </a:t>
            </a:r>
            <a:r>
              <a:rPr lang="en-US" sz="1957" dirty="0" err="1">
                <a:solidFill>
                  <a:srgbClr val="FFFFFF"/>
                </a:solidFill>
                <a:latin typeface="Open Sauce"/>
                <a:ea typeface="Open Sauce"/>
                <a:cs typeface="Open Sauce"/>
                <a:sym typeface="Open Sauce"/>
              </a:rPr>
              <a:t>odnotowano</a:t>
            </a:r>
            <a:r>
              <a:rPr lang="en-US" sz="1957" dirty="0">
                <a:solidFill>
                  <a:srgbClr val="FFFFFF"/>
                </a:solidFill>
                <a:latin typeface="Open Sauce"/>
                <a:ea typeface="Open Sauce"/>
                <a:cs typeface="Open Sauce"/>
                <a:sym typeface="Open Sauce"/>
              </a:rPr>
              <a:t> </a:t>
            </a:r>
            <a:r>
              <a:rPr lang="en-US" sz="1957" dirty="0" err="1">
                <a:solidFill>
                  <a:srgbClr val="FFFFFF"/>
                </a:solidFill>
                <a:latin typeface="Open Sauce"/>
                <a:ea typeface="Open Sauce"/>
                <a:cs typeface="Open Sauce"/>
                <a:sym typeface="Open Sauce"/>
              </a:rPr>
              <a:t>ocen</a:t>
            </a:r>
            <a:r>
              <a:rPr lang="en-US" sz="1957" b="1" dirty="0">
                <a:solidFill>
                  <a:srgbClr val="FFFFFF"/>
                </a:solidFill>
                <a:latin typeface="Open Sauce Bold"/>
                <a:ea typeface="Open Sauce Bold"/>
                <a:cs typeface="Open Sauce Bold"/>
                <a:sym typeface="Open Sauce Bold"/>
              </a:rPr>
              <a:t> </a:t>
            </a:r>
            <a:r>
              <a:rPr lang="en-US" sz="1957" b="1" dirty="0" err="1">
                <a:solidFill>
                  <a:srgbClr val="FFFFFF"/>
                </a:solidFill>
                <a:latin typeface="Open Sauce Bold"/>
                <a:ea typeface="Open Sauce Bold"/>
                <a:cs typeface="Open Sauce Bold"/>
                <a:sym typeface="Open Sauce Bold"/>
              </a:rPr>
              <a:t>niskich</a:t>
            </a:r>
            <a:r>
              <a:rPr lang="en-US" sz="1957" b="1" dirty="0">
                <a:solidFill>
                  <a:srgbClr val="FFFFFF"/>
                </a:solidFill>
                <a:latin typeface="Open Sauce Bold"/>
                <a:ea typeface="Open Sauce Bold"/>
                <a:cs typeface="Open Sauce Bold"/>
                <a:sym typeface="Open Sauce Bold"/>
              </a:rPr>
              <a:t> ani </a:t>
            </a:r>
            <a:r>
              <a:rPr lang="en-US" sz="1957" b="1" dirty="0" err="1">
                <a:solidFill>
                  <a:srgbClr val="FFFFFF"/>
                </a:solidFill>
                <a:latin typeface="Open Sauce Bold"/>
                <a:ea typeface="Open Sauce Bold"/>
                <a:cs typeface="Open Sauce Bold"/>
                <a:sym typeface="Open Sauce Bold"/>
              </a:rPr>
              <a:t>bardzo</a:t>
            </a:r>
            <a:r>
              <a:rPr lang="en-US" sz="1957" b="1" dirty="0">
                <a:solidFill>
                  <a:srgbClr val="FFFFFF"/>
                </a:solidFill>
                <a:latin typeface="Open Sauce Bold"/>
                <a:ea typeface="Open Sauce Bold"/>
                <a:cs typeface="Open Sauce Bold"/>
                <a:sym typeface="Open Sauce Bold"/>
              </a:rPr>
              <a:t> </a:t>
            </a:r>
            <a:r>
              <a:rPr lang="en-US" sz="1957" b="1" dirty="0" err="1">
                <a:solidFill>
                  <a:srgbClr val="FFFFFF"/>
                </a:solidFill>
                <a:latin typeface="Open Sauce Bold"/>
                <a:ea typeface="Open Sauce Bold"/>
                <a:cs typeface="Open Sauce Bold"/>
                <a:sym typeface="Open Sauce Bold"/>
              </a:rPr>
              <a:t>niskich</a:t>
            </a:r>
            <a:r>
              <a:rPr lang="en-US" sz="1957" dirty="0">
                <a:solidFill>
                  <a:srgbClr val="FFFFFF"/>
                </a:solidFill>
                <a:latin typeface="Open Sauce"/>
                <a:ea typeface="Open Sauce"/>
                <a:cs typeface="Open Sauce"/>
                <a:sym typeface="Open Sauce"/>
              </a:rPr>
              <a:t> </a:t>
            </a:r>
            <a:r>
              <a:rPr lang="en-US" sz="1957" dirty="0" err="1">
                <a:solidFill>
                  <a:srgbClr val="FFFFFF"/>
                </a:solidFill>
                <a:latin typeface="Open Sauce"/>
                <a:ea typeface="Open Sauce"/>
                <a:cs typeface="Open Sauce"/>
                <a:sym typeface="Open Sauce"/>
              </a:rPr>
              <a:t>dla</a:t>
            </a:r>
            <a:r>
              <a:rPr lang="en-US" sz="1957" dirty="0">
                <a:solidFill>
                  <a:srgbClr val="FFFFFF"/>
                </a:solidFill>
                <a:latin typeface="Open Sauce"/>
                <a:ea typeface="Open Sauce"/>
                <a:cs typeface="Open Sauce"/>
                <a:sym typeface="Open Sauce"/>
              </a:rPr>
              <a:t> DPS.</a:t>
            </a:r>
          </a:p>
          <a:p>
            <a:pPr marL="422597" lvl="1" indent="-211298" algn="just">
              <a:lnSpc>
                <a:spcPts val="4169"/>
              </a:lnSpc>
              <a:spcBef>
                <a:spcPct val="0"/>
              </a:spcBef>
              <a:buFont typeface="Arial"/>
              <a:buChar char="•"/>
            </a:pPr>
            <a:r>
              <a:rPr lang="en-US" sz="1957" dirty="0" err="1">
                <a:solidFill>
                  <a:srgbClr val="FFFFFF"/>
                </a:solidFill>
                <a:latin typeface="Open Sauce"/>
                <a:ea typeface="Open Sauce"/>
                <a:cs typeface="Open Sauce"/>
                <a:sym typeface="Open Sauce"/>
              </a:rPr>
              <a:t>Wysokie</a:t>
            </a:r>
            <a:r>
              <a:rPr lang="en-US" sz="1957" dirty="0">
                <a:solidFill>
                  <a:srgbClr val="FFFFFF"/>
                </a:solidFill>
                <a:latin typeface="Open Sauce"/>
                <a:ea typeface="Open Sauce"/>
                <a:cs typeface="Open Sauce"/>
                <a:sym typeface="Open Sauce"/>
              </a:rPr>
              <a:t> </a:t>
            </a:r>
            <a:r>
              <a:rPr lang="en-US" sz="1957" dirty="0" err="1">
                <a:solidFill>
                  <a:srgbClr val="FFFFFF"/>
                </a:solidFill>
                <a:latin typeface="Open Sauce"/>
                <a:ea typeface="Open Sauce"/>
                <a:cs typeface="Open Sauce"/>
                <a:sym typeface="Open Sauce"/>
              </a:rPr>
              <a:t>oceny</a:t>
            </a:r>
            <a:r>
              <a:rPr lang="en-US" sz="1957" dirty="0">
                <a:solidFill>
                  <a:srgbClr val="FFFFFF"/>
                </a:solidFill>
                <a:latin typeface="Open Sauce"/>
                <a:ea typeface="Open Sauce"/>
                <a:cs typeface="Open Sauce"/>
                <a:sym typeface="Open Sauce"/>
              </a:rPr>
              <a:t> </a:t>
            </a:r>
            <a:r>
              <a:rPr lang="en-US" sz="1957" dirty="0" err="1">
                <a:solidFill>
                  <a:srgbClr val="FFFFFF"/>
                </a:solidFill>
                <a:latin typeface="Open Sauce"/>
                <a:ea typeface="Open Sauce"/>
                <a:cs typeface="Open Sauce"/>
                <a:sym typeface="Open Sauce"/>
              </a:rPr>
              <a:t>dotyczą</a:t>
            </a:r>
            <a:r>
              <a:rPr lang="en-US" sz="1957" dirty="0">
                <a:solidFill>
                  <a:srgbClr val="FFFFFF"/>
                </a:solidFill>
                <a:latin typeface="Open Sauce"/>
                <a:ea typeface="Open Sauce"/>
                <a:cs typeface="Open Sauce"/>
                <a:sym typeface="Open Sauce"/>
              </a:rPr>
              <a:t> </a:t>
            </a:r>
            <a:r>
              <a:rPr lang="en-US" sz="1957" dirty="0" err="1">
                <a:solidFill>
                  <a:srgbClr val="FFFFFF"/>
                </a:solidFill>
                <a:latin typeface="Open Sauce"/>
                <a:ea typeface="Open Sauce"/>
                <a:cs typeface="Open Sauce"/>
                <a:sym typeface="Open Sauce"/>
              </a:rPr>
              <a:t>także</a:t>
            </a:r>
            <a:r>
              <a:rPr lang="en-US" sz="1957" dirty="0">
                <a:solidFill>
                  <a:srgbClr val="FFFFFF"/>
                </a:solidFill>
                <a:latin typeface="Open Sauce"/>
                <a:ea typeface="Open Sauce"/>
                <a:cs typeface="Open Sauce"/>
                <a:sym typeface="Open Sauce"/>
              </a:rPr>
              <a:t>:</a:t>
            </a:r>
          </a:p>
        </p:txBody>
      </p:sp>
      <p:sp>
        <p:nvSpPr>
          <p:cNvPr id="14" name="TextBox 14"/>
          <p:cNvSpPr txBox="1"/>
          <p:nvPr/>
        </p:nvSpPr>
        <p:spPr>
          <a:xfrm>
            <a:off x="1804658" y="3467100"/>
            <a:ext cx="9771713" cy="1259450"/>
          </a:xfrm>
          <a:prstGeom prst="rect">
            <a:avLst/>
          </a:prstGeom>
        </p:spPr>
        <p:txBody>
          <a:bodyPr lIns="0" tIns="0" rIns="0" bIns="0" rtlCol="0" anchor="t">
            <a:spAutoFit/>
          </a:bodyPr>
          <a:lstStyle/>
          <a:p>
            <a:pPr>
              <a:lnSpc>
                <a:spcPts val="3448"/>
              </a:lnSpc>
            </a:pPr>
            <a:r>
              <a:rPr lang="en-US" b="1" dirty="0">
                <a:solidFill>
                  <a:srgbClr val="FFFFFF"/>
                </a:solidFill>
                <a:latin typeface="Open Sauce Bold"/>
                <a:ea typeface="Open Sauce Bold"/>
                <a:cs typeface="Open Sauce Bold"/>
                <a:sym typeface="Open Sauce Bold"/>
              </a:rPr>
              <a:t>- </a:t>
            </a:r>
            <a:r>
              <a:rPr lang="en-US" dirty="0" err="1">
                <a:solidFill>
                  <a:srgbClr val="FFFFFF"/>
                </a:solidFill>
                <a:latin typeface="Open Sauce"/>
                <a:ea typeface="Open Sauce"/>
                <a:cs typeface="Open Sauce"/>
                <a:sym typeface="Open Sauce"/>
              </a:rPr>
              <a:t>usług</a:t>
            </a:r>
            <a:r>
              <a:rPr lang="en-US" dirty="0">
                <a:solidFill>
                  <a:srgbClr val="FFFFFF"/>
                </a:solidFill>
                <a:latin typeface="Open Sauce"/>
                <a:ea typeface="Open Sauce"/>
                <a:cs typeface="Open Sauce"/>
                <a:sym typeface="Open Sauce"/>
              </a:rPr>
              <a:t> </a:t>
            </a:r>
            <a:r>
              <a:rPr lang="en-US" dirty="0" err="1">
                <a:solidFill>
                  <a:srgbClr val="FFFFFF"/>
                </a:solidFill>
                <a:latin typeface="Open Sauce"/>
                <a:ea typeface="Open Sauce"/>
                <a:cs typeface="Open Sauce"/>
                <a:sym typeface="Open Sauce"/>
              </a:rPr>
              <a:t>opiekuńczych</a:t>
            </a:r>
            <a:r>
              <a:rPr lang="en-US" dirty="0">
                <a:solidFill>
                  <a:srgbClr val="FFFFFF"/>
                </a:solidFill>
                <a:latin typeface="Open Sauce"/>
                <a:ea typeface="Open Sauce"/>
                <a:cs typeface="Open Sauce"/>
                <a:sym typeface="Open Sauce"/>
              </a:rPr>
              <a:t> w </a:t>
            </a:r>
            <a:r>
              <a:rPr lang="en-US" dirty="0" err="1">
                <a:solidFill>
                  <a:srgbClr val="FFFFFF"/>
                </a:solidFill>
                <a:latin typeface="Open Sauce"/>
                <a:ea typeface="Open Sauce"/>
                <a:cs typeface="Open Sauce"/>
                <a:sym typeface="Open Sauce"/>
              </a:rPr>
              <a:t>miejscu</a:t>
            </a:r>
            <a:r>
              <a:rPr lang="en-US" dirty="0">
                <a:solidFill>
                  <a:srgbClr val="FFFFFF"/>
                </a:solidFill>
                <a:latin typeface="Open Sauce"/>
                <a:ea typeface="Open Sauce"/>
                <a:cs typeface="Open Sauce"/>
                <a:sym typeface="Open Sauce"/>
              </a:rPr>
              <a:t> </a:t>
            </a:r>
            <a:r>
              <a:rPr lang="en-US" dirty="0" err="1">
                <a:solidFill>
                  <a:srgbClr val="FFFFFF"/>
                </a:solidFill>
                <a:latin typeface="Open Sauce"/>
                <a:ea typeface="Open Sauce"/>
                <a:cs typeface="Open Sauce"/>
                <a:sym typeface="Open Sauce"/>
              </a:rPr>
              <a:t>zamieszkania</a:t>
            </a:r>
            <a:r>
              <a:rPr lang="en-US" b="1" dirty="0">
                <a:solidFill>
                  <a:srgbClr val="FFFFFF"/>
                </a:solidFill>
                <a:latin typeface="Open Sauce Bold"/>
                <a:ea typeface="Open Sauce Bold"/>
                <a:cs typeface="Open Sauce Bold"/>
                <a:sym typeface="Open Sauce Bold"/>
              </a:rPr>
              <a:t> – 59,8%,</a:t>
            </a:r>
          </a:p>
          <a:p>
            <a:pPr>
              <a:lnSpc>
                <a:spcPts val="3448"/>
              </a:lnSpc>
            </a:pPr>
            <a:r>
              <a:rPr lang="en-US" dirty="0">
                <a:solidFill>
                  <a:srgbClr val="FFFFFF"/>
                </a:solidFill>
                <a:latin typeface="Open Sauce"/>
                <a:ea typeface="Open Sauce"/>
                <a:cs typeface="Open Sauce"/>
                <a:sym typeface="Open Sauce"/>
              </a:rPr>
              <a:t>- </a:t>
            </a:r>
            <a:r>
              <a:rPr lang="en-US" dirty="0" err="1">
                <a:solidFill>
                  <a:srgbClr val="FFFFFF"/>
                </a:solidFill>
                <a:latin typeface="Open Sauce"/>
                <a:ea typeface="Open Sauce"/>
                <a:cs typeface="Open Sauce"/>
                <a:sym typeface="Open Sauce"/>
              </a:rPr>
              <a:t>usług</a:t>
            </a:r>
            <a:r>
              <a:rPr lang="en-US" dirty="0">
                <a:solidFill>
                  <a:srgbClr val="FFFFFF"/>
                </a:solidFill>
                <a:latin typeface="Open Sauce"/>
                <a:ea typeface="Open Sauce"/>
                <a:cs typeface="Open Sauce"/>
                <a:sym typeface="Open Sauce"/>
              </a:rPr>
              <a:t> </a:t>
            </a:r>
            <a:r>
              <a:rPr lang="en-US" dirty="0" err="1">
                <a:solidFill>
                  <a:srgbClr val="FFFFFF"/>
                </a:solidFill>
                <a:latin typeface="Open Sauce"/>
                <a:ea typeface="Open Sauce"/>
                <a:cs typeface="Open Sauce"/>
                <a:sym typeface="Open Sauce"/>
              </a:rPr>
              <a:t>asystenckich</a:t>
            </a:r>
            <a:r>
              <a:rPr lang="en-US" dirty="0">
                <a:solidFill>
                  <a:srgbClr val="FFFFFF"/>
                </a:solidFill>
                <a:latin typeface="Open Sauce"/>
                <a:ea typeface="Open Sauce"/>
                <a:cs typeface="Open Sauce"/>
                <a:sym typeface="Open Sauce"/>
              </a:rPr>
              <a:t> </a:t>
            </a:r>
            <a:r>
              <a:rPr lang="en-US" b="1" dirty="0">
                <a:solidFill>
                  <a:srgbClr val="FFFFFF"/>
                </a:solidFill>
                <a:latin typeface="Open Sauce Bold"/>
                <a:ea typeface="Open Sauce Bold"/>
                <a:cs typeface="Open Sauce Bold"/>
                <a:sym typeface="Open Sauce Bold"/>
              </a:rPr>
              <a:t>– 54,9%,</a:t>
            </a:r>
          </a:p>
          <a:p>
            <a:pPr>
              <a:lnSpc>
                <a:spcPts val="3448"/>
              </a:lnSpc>
            </a:pPr>
            <a:r>
              <a:rPr lang="en-US" dirty="0">
                <a:solidFill>
                  <a:srgbClr val="FFFFFF"/>
                </a:solidFill>
                <a:latin typeface="Open Sauce"/>
                <a:ea typeface="Open Sauce"/>
                <a:cs typeface="Open Sauce"/>
                <a:sym typeface="Open Sauce"/>
              </a:rPr>
              <a:t>- </a:t>
            </a:r>
            <a:r>
              <a:rPr lang="en-US" dirty="0" err="1">
                <a:solidFill>
                  <a:srgbClr val="FFFFFF"/>
                </a:solidFill>
                <a:latin typeface="Open Sauce"/>
                <a:ea typeface="Open Sauce"/>
                <a:cs typeface="Open Sauce"/>
                <a:sym typeface="Open Sauce"/>
              </a:rPr>
              <a:t>środowiskowych</a:t>
            </a:r>
            <a:r>
              <a:rPr lang="en-US" dirty="0">
                <a:solidFill>
                  <a:srgbClr val="FFFFFF"/>
                </a:solidFill>
                <a:latin typeface="Open Sauce"/>
                <a:ea typeface="Open Sauce"/>
                <a:cs typeface="Open Sauce"/>
                <a:sym typeface="Open Sauce"/>
              </a:rPr>
              <a:t> </a:t>
            </a:r>
            <a:r>
              <a:rPr lang="en-US" dirty="0" err="1">
                <a:solidFill>
                  <a:srgbClr val="FFFFFF"/>
                </a:solidFill>
                <a:latin typeface="Open Sauce"/>
                <a:ea typeface="Open Sauce"/>
                <a:cs typeface="Open Sauce"/>
                <a:sym typeface="Open Sauce"/>
              </a:rPr>
              <a:t>domów</a:t>
            </a:r>
            <a:r>
              <a:rPr lang="en-US" dirty="0">
                <a:solidFill>
                  <a:srgbClr val="FFFFFF"/>
                </a:solidFill>
                <a:latin typeface="Open Sauce"/>
                <a:ea typeface="Open Sauce"/>
                <a:cs typeface="Open Sauce"/>
                <a:sym typeface="Open Sauce"/>
              </a:rPr>
              <a:t> </a:t>
            </a:r>
            <a:r>
              <a:rPr lang="en-US" dirty="0" err="1">
                <a:solidFill>
                  <a:srgbClr val="FFFFFF"/>
                </a:solidFill>
                <a:latin typeface="Open Sauce"/>
                <a:ea typeface="Open Sauce"/>
                <a:cs typeface="Open Sauce"/>
                <a:sym typeface="Open Sauce"/>
              </a:rPr>
              <a:t>samopomocy</a:t>
            </a:r>
            <a:r>
              <a:rPr lang="en-US" dirty="0">
                <a:solidFill>
                  <a:srgbClr val="FFFFFF"/>
                </a:solidFill>
                <a:latin typeface="Open Sauce"/>
                <a:ea typeface="Open Sauce"/>
                <a:cs typeface="Open Sauce"/>
                <a:sym typeface="Open Sauce"/>
              </a:rPr>
              <a:t> </a:t>
            </a:r>
            <a:r>
              <a:rPr lang="en-US" b="1" dirty="0">
                <a:solidFill>
                  <a:srgbClr val="FFFFFF"/>
                </a:solidFill>
                <a:latin typeface="Open Sauce Bold"/>
                <a:ea typeface="Open Sauce Bold"/>
                <a:cs typeface="Open Sauce Bold"/>
                <a:sym typeface="Open Sauce Bold"/>
              </a:rPr>
              <a:t>– 50,0%.</a:t>
            </a:r>
          </a:p>
        </p:txBody>
      </p:sp>
      <p:sp>
        <p:nvSpPr>
          <p:cNvPr id="15" name="TextBox 15"/>
          <p:cNvSpPr txBox="1"/>
          <p:nvPr/>
        </p:nvSpPr>
        <p:spPr>
          <a:xfrm>
            <a:off x="1076126" y="4831418"/>
            <a:ext cx="11815166" cy="464140"/>
          </a:xfrm>
          <a:prstGeom prst="rect">
            <a:avLst/>
          </a:prstGeom>
        </p:spPr>
        <p:txBody>
          <a:bodyPr lIns="0" tIns="0" rIns="0" bIns="0" rtlCol="0" anchor="t">
            <a:spAutoFit/>
          </a:bodyPr>
          <a:lstStyle/>
          <a:p>
            <a:pPr marL="422597" lvl="1" indent="-211298">
              <a:lnSpc>
                <a:spcPts val="4169"/>
              </a:lnSpc>
              <a:spcBef>
                <a:spcPct val="0"/>
              </a:spcBef>
              <a:buFont typeface="Arial"/>
              <a:buChar char="•"/>
            </a:pPr>
            <a:r>
              <a:rPr lang="en-US" sz="1957" dirty="0" err="1">
                <a:solidFill>
                  <a:srgbClr val="FFFFFF"/>
                </a:solidFill>
                <a:latin typeface="Open Sauce"/>
                <a:ea typeface="Open Sauce"/>
                <a:cs typeface="Open Sauce"/>
                <a:sym typeface="Open Sauce"/>
              </a:rPr>
              <a:t>Jakość</a:t>
            </a:r>
            <a:r>
              <a:rPr lang="en-US" sz="1957" dirty="0">
                <a:solidFill>
                  <a:srgbClr val="FFFFFF"/>
                </a:solidFill>
                <a:latin typeface="Open Sauce"/>
                <a:ea typeface="Open Sauce"/>
                <a:cs typeface="Open Sauce"/>
                <a:sym typeface="Open Sauce"/>
              </a:rPr>
              <a:t> </a:t>
            </a:r>
            <a:r>
              <a:rPr lang="en-US" sz="1957" dirty="0" err="1">
                <a:solidFill>
                  <a:srgbClr val="FFFFFF"/>
                </a:solidFill>
                <a:latin typeface="Open Sauce"/>
                <a:ea typeface="Open Sauce"/>
                <a:cs typeface="Open Sauce"/>
                <a:sym typeface="Open Sauce"/>
              </a:rPr>
              <a:t>przygotowania</a:t>
            </a:r>
            <a:r>
              <a:rPr lang="en-US" sz="1957" dirty="0">
                <a:solidFill>
                  <a:srgbClr val="FFFFFF"/>
                </a:solidFill>
                <a:latin typeface="Open Sauce"/>
                <a:ea typeface="Open Sauce"/>
                <a:cs typeface="Open Sauce"/>
                <a:sym typeface="Open Sauce"/>
              </a:rPr>
              <a:t> </a:t>
            </a:r>
            <a:r>
              <a:rPr lang="en-US" sz="1957" dirty="0" err="1">
                <a:solidFill>
                  <a:srgbClr val="FFFFFF"/>
                </a:solidFill>
                <a:latin typeface="Open Sauce"/>
                <a:ea typeface="Open Sauce"/>
                <a:cs typeface="Open Sauce"/>
                <a:sym typeface="Open Sauce"/>
              </a:rPr>
              <a:t>personelu</a:t>
            </a:r>
            <a:r>
              <a:rPr lang="en-US" sz="1957" dirty="0">
                <a:solidFill>
                  <a:srgbClr val="FFFFFF"/>
                </a:solidFill>
                <a:latin typeface="Open Sauce"/>
                <a:ea typeface="Open Sauce"/>
                <a:cs typeface="Open Sauce"/>
                <a:sym typeface="Open Sauce"/>
              </a:rPr>
              <a:t> </a:t>
            </a:r>
            <a:r>
              <a:rPr lang="en-US" sz="1957" dirty="0" err="1">
                <a:solidFill>
                  <a:srgbClr val="FFFFFF"/>
                </a:solidFill>
                <a:latin typeface="Open Sauce"/>
                <a:ea typeface="Open Sauce"/>
                <a:cs typeface="Open Sauce"/>
                <a:sym typeface="Open Sauce"/>
              </a:rPr>
              <a:t>nie</a:t>
            </a:r>
            <a:r>
              <a:rPr lang="en-US" sz="1957" dirty="0">
                <a:solidFill>
                  <a:srgbClr val="FFFFFF"/>
                </a:solidFill>
                <a:latin typeface="Open Sauce"/>
                <a:ea typeface="Open Sauce"/>
                <a:cs typeface="Open Sauce"/>
                <a:sym typeface="Open Sauce"/>
              </a:rPr>
              <a:t> </a:t>
            </a:r>
            <a:r>
              <a:rPr lang="en-US" sz="1957" dirty="0" err="1">
                <a:solidFill>
                  <a:srgbClr val="FFFFFF"/>
                </a:solidFill>
                <a:latin typeface="Open Sauce"/>
                <a:ea typeface="Open Sauce"/>
                <a:cs typeface="Open Sauce"/>
                <a:sym typeface="Open Sauce"/>
              </a:rPr>
              <a:t>stanowi</a:t>
            </a:r>
            <a:r>
              <a:rPr lang="en-US" sz="1957" dirty="0">
                <a:solidFill>
                  <a:srgbClr val="FFFFFF"/>
                </a:solidFill>
                <a:latin typeface="Open Sauce"/>
                <a:ea typeface="Open Sauce"/>
                <a:cs typeface="Open Sauce"/>
                <a:sym typeface="Open Sauce"/>
              </a:rPr>
              <a:t> </a:t>
            </a:r>
            <a:r>
              <a:rPr lang="en-US" sz="1957" b="1" dirty="0" err="1">
                <a:solidFill>
                  <a:srgbClr val="FFFFFF"/>
                </a:solidFill>
                <a:latin typeface="Open Sauce Bold"/>
                <a:ea typeface="Open Sauce Bold"/>
                <a:cs typeface="Open Sauce Bold"/>
                <a:sym typeface="Open Sauce Bold"/>
              </a:rPr>
              <a:t>głównego</a:t>
            </a:r>
            <a:r>
              <a:rPr lang="en-US" sz="1957" b="1" dirty="0">
                <a:solidFill>
                  <a:srgbClr val="FFFFFF"/>
                </a:solidFill>
                <a:latin typeface="Open Sauce Bold"/>
                <a:ea typeface="Open Sauce Bold"/>
                <a:cs typeface="Open Sauce Bold"/>
                <a:sym typeface="Open Sauce Bold"/>
              </a:rPr>
              <a:t> </a:t>
            </a:r>
            <a:r>
              <a:rPr lang="en-US" sz="1957" b="1" dirty="0" err="1">
                <a:solidFill>
                  <a:srgbClr val="FFFFFF"/>
                </a:solidFill>
                <a:latin typeface="Open Sauce Bold"/>
                <a:ea typeface="Open Sauce Bold"/>
                <a:cs typeface="Open Sauce Bold"/>
                <a:sym typeface="Open Sauce Bold"/>
              </a:rPr>
              <a:t>problemu</a:t>
            </a:r>
            <a:r>
              <a:rPr lang="en-US" sz="1957" b="1" dirty="0">
                <a:solidFill>
                  <a:srgbClr val="FFFFFF"/>
                </a:solidFill>
                <a:latin typeface="Open Sauce Bold"/>
                <a:ea typeface="Open Sauce Bold"/>
                <a:cs typeface="Open Sauce Bold"/>
                <a:sym typeface="Open Sauce Bold"/>
              </a:rPr>
              <a:t> </a:t>
            </a:r>
            <a:r>
              <a:rPr lang="en-US" sz="1957" b="1" dirty="0" err="1">
                <a:solidFill>
                  <a:srgbClr val="FFFFFF"/>
                </a:solidFill>
                <a:latin typeface="Open Sauce Bold"/>
                <a:ea typeface="Open Sauce Bold"/>
                <a:cs typeface="Open Sauce Bold"/>
                <a:sym typeface="Open Sauce Bold"/>
              </a:rPr>
              <a:t>systemowego</a:t>
            </a:r>
            <a:r>
              <a:rPr lang="en-US" sz="1957" b="1" dirty="0">
                <a:solidFill>
                  <a:srgbClr val="FFFFFF"/>
                </a:solidFill>
                <a:latin typeface="Open Sauce Bold"/>
                <a:ea typeface="Open Sauce Bold"/>
                <a:cs typeface="Open Sauce Bold"/>
                <a:sym typeface="Open Sauce Bold"/>
              </a:rPr>
              <a:t>.</a:t>
            </a:r>
          </a:p>
        </p:txBody>
      </p:sp>
      <p:sp>
        <p:nvSpPr>
          <p:cNvPr id="12" name="TextBox 12"/>
          <p:cNvSpPr txBox="1"/>
          <p:nvPr/>
        </p:nvSpPr>
        <p:spPr>
          <a:xfrm>
            <a:off x="1354239" y="6036387"/>
            <a:ext cx="8483183" cy="439134"/>
          </a:xfrm>
          <a:prstGeom prst="rect">
            <a:avLst/>
          </a:prstGeom>
        </p:spPr>
        <p:txBody>
          <a:bodyPr lIns="0" tIns="0" rIns="0" bIns="0" rtlCol="0" anchor="t">
            <a:spAutoFit/>
          </a:bodyPr>
          <a:lstStyle/>
          <a:p>
            <a:pPr algn="l">
              <a:lnSpc>
                <a:spcPts val="3620"/>
              </a:lnSpc>
              <a:spcBef>
                <a:spcPct val="0"/>
              </a:spcBef>
            </a:pPr>
            <a:r>
              <a:rPr lang="en-US" sz="2586" b="1" dirty="0" err="1">
                <a:solidFill>
                  <a:srgbClr val="000000"/>
                </a:solidFill>
                <a:latin typeface="Open Sauce Bold"/>
                <a:ea typeface="Open Sauce Bold"/>
                <a:cs typeface="Open Sauce Bold"/>
                <a:sym typeface="Open Sauce Bold"/>
              </a:rPr>
              <a:t>Modele</a:t>
            </a:r>
            <a:r>
              <a:rPr lang="en-US" sz="2586" b="1" dirty="0">
                <a:solidFill>
                  <a:srgbClr val="000000"/>
                </a:solidFill>
                <a:latin typeface="Open Sauce Bold"/>
                <a:ea typeface="Open Sauce Bold"/>
                <a:cs typeface="Open Sauce Bold"/>
                <a:sym typeface="Open Sauce Bold"/>
              </a:rPr>
              <a:t> </a:t>
            </a:r>
            <a:r>
              <a:rPr lang="en-US" sz="2586" b="1" dirty="0" err="1">
                <a:solidFill>
                  <a:srgbClr val="000000"/>
                </a:solidFill>
                <a:latin typeface="Open Sauce Bold"/>
                <a:ea typeface="Open Sauce Bold"/>
                <a:cs typeface="Open Sauce Bold"/>
                <a:sym typeface="Open Sauce Bold"/>
              </a:rPr>
              <a:t>kadrowe</a:t>
            </a:r>
            <a:r>
              <a:rPr lang="en-US" sz="2586" b="1" dirty="0">
                <a:solidFill>
                  <a:srgbClr val="000000"/>
                </a:solidFill>
                <a:latin typeface="Open Sauce Bold"/>
                <a:ea typeface="Open Sauce Bold"/>
                <a:cs typeface="Open Sauce Bold"/>
                <a:sym typeface="Open Sauce Bold"/>
              </a:rPr>
              <a:t> </a:t>
            </a:r>
            <a:r>
              <a:rPr lang="en-US" sz="2586" b="1" dirty="0" err="1">
                <a:solidFill>
                  <a:srgbClr val="000000"/>
                </a:solidFill>
                <a:latin typeface="Open Sauce Bold"/>
                <a:ea typeface="Open Sauce Bold"/>
                <a:cs typeface="Open Sauce Bold"/>
                <a:sym typeface="Open Sauce Bold"/>
              </a:rPr>
              <a:t>i</a:t>
            </a:r>
            <a:r>
              <a:rPr lang="en-US" sz="2586" b="1" dirty="0">
                <a:solidFill>
                  <a:srgbClr val="000000"/>
                </a:solidFill>
                <a:latin typeface="Open Sauce Bold"/>
                <a:ea typeface="Open Sauce Bold"/>
                <a:cs typeface="Open Sauce Bold"/>
                <a:sym typeface="Open Sauce Bold"/>
              </a:rPr>
              <a:t> </a:t>
            </a:r>
            <a:r>
              <a:rPr lang="en-US" sz="2586" b="1" dirty="0" err="1">
                <a:solidFill>
                  <a:srgbClr val="000000"/>
                </a:solidFill>
                <a:latin typeface="Open Sauce Bold"/>
                <a:ea typeface="Open Sauce Bold"/>
                <a:cs typeface="Open Sauce Bold"/>
                <a:sym typeface="Open Sauce Bold"/>
              </a:rPr>
              <a:t>deficyt</a:t>
            </a:r>
            <a:r>
              <a:rPr lang="en-US" sz="2586" b="1" dirty="0">
                <a:solidFill>
                  <a:srgbClr val="000000"/>
                </a:solidFill>
                <a:latin typeface="Open Sauce Bold"/>
                <a:ea typeface="Open Sauce Bold"/>
                <a:cs typeface="Open Sauce Bold"/>
                <a:sym typeface="Open Sauce Bold"/>
              </a:rPr>
              <a:t> </a:t>
            </a:r>
            <a:r>
              <a:rPr lang="en-US" sz="2586" b="1" dirty="0" err="1">
                <a:solidFill>
                  <a:srgbClr val="000000"/>
                </a:solidFill>
                <a:latin typeface="Open Sauce Bold"/>
                <a:ea typeface="Open Sauce Bold"/>
                <a:cs typeface="Open Sauce Bold"/>
                <a:sym typeface="Open Sauce Bold"/>
              </a:rPr>
              <a:t>personelu</a:t>
            </a:r>
            <a:endParaRPr lang="en-US" sz="2586" b="1" dirty="0">
              <a:solidFill>
                <a:srgbClr val="000000"/>
              </a:solidFill>
              <a:latin typeface="Open Sauce Bold"/>
              <a:ea typeface="Open Sauce Bold"/>
              <a:cs typeface="Open Sauce Bold"/>
              <a:sym typeface="Open Sauce Bold"/>
            </a:endParaRPr>
          </a:p>
        </p:txBody>
      </p:sp>
      <p:sp>
        <p:nvSpPr>
          <p:cNvPr id="13" name="TextBox 13"/>
          <p:cNvSpPr txBox="1"/>
          <p:nvPr/>
        </p:nvSpPr>
        <p:spPr>
          <a:xfrm>
            <a:off x="1028700" y="6930499"/>
            <a:ext cx="14070038" cy="2416781"/>
          </a:xfrm>
          <a:prstGeom prst="rect">
            <a:avLst/>
          </a:prstGeom>
        </p:spPr>
        <p:txBody>
          <a:bodyPr lIns="0" tIns="0" rIns="0" bIns="0" rtlCol="0" anchor="t">
            <a:spAutoFit/>
          </a:bodyPr>
          <a:lstStyle/>
          <a:p>
            <a:pPr marL="377873" lvl="1" indent="-188937" algn="l">
              <a:lnSpc>
                <a:spcPts val="3920"/>
              </a:lnSpc>
              <a:buFont typeface="Arial"/>
              <a:buChar char="•"/>
            </a:pPr>
            <a:r>
              <a:rPr lang="en-US" sz="1750" dirty="0">
                <a:solidFill>
                  <a:srgbClr val="000000"/>
                </a:solidFill>
                <a:latin typeface="Open Sauce"/>
                <a:ea typeface="Open Sauce"/>
                <a:cs typeface="Open Sauce"/>
                <a:sym typeface="Open Sauce"/>
              </a:rPr>
              <a:t>W DPS </a:t>
            </a:r>
            <a:r>
              <a:rPr lang="en-US" sz="1750" dirty="0" err="1">
                <a:solidFill>
                  <a:srgbClr val="000000"/>
                </a:solidFill>
                <a:latin typeface="Open Sauce"/>
                <a:ea typeface="Open Sauce"/>
                <a:cs typeface="Open Sauce"/>
                <a:sym typeface="Open Sauce"/>
              </a:rPr>
              <a:t>funkcjonuje</a:t>
            </a:r>
            <a:r>
              <a:rPr lang="en-US" sz="1750" b="1" dirty="0">
                <a:solidFill>
                  <a:srgbClr val="000000"/>
                </a:solidFill>
                <a:latin typeface="Open Sauce Bold"/>
                <a:ea typeface="Open Sauce Bold"/>
                <a:cs typeface="Open Sauce Bold"/>
                <a:sym typeface="Open Sauce Bold"/>
              </a:rPr>
              <a:t> </a:t>
            </a:r>
            <a:r>
              <a:rPr lang="en-US" sz="1750" b="1" dirty="0" err="1">
                <a:solidFill>
                  <a:srgbClr val="000000"/>
                </a:solidFill>
                <a:latin typeface="Open Sauce Bold"/>
                <a:ea typeface="Open Sauce Bold"/>
                <a:cs typeface="Open Sauce Bold"/>
                <a:sym typeface="Open Sauce Bold"/>
              </a:rPr>
              <a:t>stała</a:t>
            </a:r>
            <a:r>
              <a:rPr lang="en-US" sz="1750" b="1" dirty="0">
                <a:solidFill>
                  <a:srgbClr val="000000"/>
                </a:solidFill>
                <a:latin typeface="Open Sauce Bold"/>
                <a:ea typeface="Open Sauce Bold"/>
                <a:cs typeface="Open Sauce Bold"/>
                <a:sym typeface="Open Sauce Bold"/>
              </a:rPr>
              <a:t> </a:t>
            </a:r>
            <a:r>
              <a:rPr lang="en-US" sz="1750" b="1" dirty="0" err="1">
                <a:solidFill>
                  <a:srgbClr val="000000"/>
                </a:solidFill>
                <a:latin typeface="Open Sauce Bold"/>
                <a:ea typeface="Open Sauce Bold"/>
                <a:cs typeface="Open Sauce Bold"/>
                <a:sym typeface="Open Sauce Bold"/>
              </a:rPr>
              <a:t>kadra</a:t>
            </a:r>
            <a:r>
              <a:rPr lang="en-US" sz="1750" b="1" dirty="0">
                <a:solidFill>
                  <a:srgbClr val="000000"/>
                </a:solidFill>
                <a:latin typeface="Open Sauce Bold"/>
                <a:ea typeface="Open Sauce Bold"/>
                <a:cs typeface="Open Sauce Bold"/>
                <a:sym typeface="Open Sauce Bold"/>
              </a:rPr>
              <a:t> </a:t>
            </a:r>
            <a:r>
              <a:rPr lang="en-US" sz="1750" b="1" dirty="0" err="1">
                <a:solidFill>
                  <a:srgbClr val="000000"/>
                </a:solidFill>
                <a:latin typeface="Open Sauce Bold"/>
                <a:ea typeface="Open Sauce Bold"/>
                <a:cs typeface="Open Sauce Bold"/>
                <a:sym typeface="Open Sauce Bold"/>
              </a:rPr>
              <a:t>całodobowa</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oparta</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na</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opiekunach</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i</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pielęgniarkach</a:t>
            </a:r>
            <a:r>
              <a:rPr lang="en-US" sz="1750" dirty="0">
                <a:solidFill>
                  <a:srgbClr val="000000"/>
                </a:solidFill>
                <a:latin typeface="Open Sauce"/>
                <a:ea typeface="Open Sauce"/>
                <a:cs typeface="Open Sauce"/>
                <a:sym typeface="Open Sauce"/>
              </a:rPr>
              <a:t>.</a:t>
            </a:r>
          </a:p>
          <a:p>
            <a:pPr marL="377873" lvl="1" indent="-188937" algn="l">
              <a:lnSpc>
                <a:spcPts val="3920"/>
              </a:lnSpc>
              <a:buFont typeface="Arial"/>
              <a:buChar char="•"/>
            </a:pPr>
            <a:r>
              <a:rPr lang="en-US" sz="1750" dirty="0" err="1">
                <a:solidFill>
                  <a:srgbClr val="000000"/>
                </a:solidFill>
                <a:latin typeface="Open Sauce"/>
                <a:ea typeface="Open Sauce"/>
                <a:cs typeface="Open Sauce"/>
                <a:sym typeface="Open Sauce"/>
              </a:rPr>
              <a:t>Powtarzający</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się</a:t>
            </a:r>
            <a:r>
              <a:rPr lang="en-US" sz="1750" dirty="0">
                <a:solidFill>
                  <a:srgbClr val="000000"/>
                </a:solidFill>
                <a:latin typeface="Open Sauce"/>
                <a:ea typeface="Open Sauce"/>
                <a:cs typeface="Open Sauce"/>
                <a:sym typeface="Open Sauce"/>
              </a:rPr>
              <a:t> </a:t>
            </a:r>
            <a:r>
              <a:rPr lang="en-US" sz="1750" b="1" dirty="0" err="1">
                <a:solidFill>
                  <a:srgbClr val="000000"/>
                </a:solidFill>
                <a:latin typeface="Open Sauce Bold"/>
                <a:ea typeface="Open Sauce Bold"/>
                <a:cs typeface="Open Sauce Bold"/>
                <a:sym typeface="Open Sauce Bold"/>
              </a:rPr>
              <a:t>niedobór</a:t>
            </a:r>
            <a:r>
              <a:rPr lang="en-US" sz="1750" b="1" dirty="0">
                <a:solidFill>
                  <a:srgbClr val="000000"/>
                </a:solidFill>
                <a:latin typeface="Open Sauce Bold"/>
                <a:ea typeface="Open Sauce Bold"/>
                <a:cs typeface="Open Sauce Bold"/>
                <a:sym typeface="Open Sauce Bold"/>
              </a:rPr>
              <a:t> </a:t>
            </a:r>
            <a:r>
              <a:rPr lang="en-US" sz="1750" b="1" dirty="0" err="1">
                <a:solidFill>
                  <a:srgbClr val="000000"/>
                </a:solidFill>
                <a:latin typeface="Open Sauce Bold"/>
                <a:ea typeface="Open Sauce Bold"/>
                <a:cs typeface="Open Sauce Bold"/>
                <a:sym typeface="Open Sauce Bold"/>
              </a:rPr>
              <a:t>pielęgniarek</a:t>
            </a:r>
            <a:r>
              <a:rPr lang="en-US" sz="1750" b="1" dirty="0">
                <a:solidFill>
                  <a:srgbClr val="000000"/>
                </a:solidFill>
                <a:latin typeface="Open Sauce Bold"/>
                <a:ea typeface="Open Sauce Bold"/>
                <a:cs typeface="Open Sauce Bold"/>
                <a:sym typeface="Open Sauce Bold"/>
              </a:rPr>
              <a:t>.</a:t>
            </a:r>
          </a:p>
          <a:p>
            <a:pPr marL="377873" lvl="1" indent="-188937" algn="l">
              <a:lnSpc>
                <a:spcPts val="3920"/>
              </a:lnSpc>
              <a:buFont typeface="Arial"/>
              <a:buChar char="•"/>
            </a:pPr>
            <a:r>
              <a:rPr lang="en-US" sz="1750" dirty="0">
                <a:solidFill>
                  <a:srgbClr val="000000"/>
                </a:solidFill>
                <a:latin typeface="Open Sauce"/>
                <a:ea typeface="Open Sauce"/>
                <a:cs typeface="Open Sauce"/>
                <a:sym typeface="Open Sauce"/>
              </a:rPr>
              <a:t>W </a:t>
            </a:r>
            <a:r>
              <a:rPr lang="en-US" sz="1750" dirty="0" err="1">
                <a:solidFill>
                  <a:srgbClr val="000000"/>
                </a:solidFill>
                <a:latin typeface="Open Sauce"/>
                <a:ea typeface="Open Sauce"/>
                <a:cs typeface="Open Sauce"/>
                <a:sym typeface="Open Sauce"/>
              </a:rPr>
              <a:t>placówkach</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prywatnych</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opieka</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medyczna</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i</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rehabilitacja</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mają</a:t>
            </a:r>
            <a:r>
              <a:rPr lang="en-US" sz="1750" dirty="0">
                <a:solidFill>
                  <a:srgbClr val="000000"/>
                </a:solidFill>
                <a:latin typeface="Open Sauce"/>
                <a:ea typeface="Open Sauce"/>
                <a:cs typeface="Open Sauce"/>
                <a:sym typeface="Open Sauce"/>
              </a:rPr>
              <a:t> </a:t>
            </a:r>
            <a:r>
              <a:rPr lang="en-US" sz="1750" b="1" dirty="0" err="1">
                <a:solidFill>
                  <a:srgbClr val="000000"/>
                </a:solidFill>
                <a:latin typeface="Open Sauce Bold"/>
                <a:ea typeface="Open Sauce Bold"/>
                <a:cs typeface="Open Sauce Bold"/>
                <a:sym typeface="Open Sauce Bold"/>
              </a:rPr>
              <a:t>charakter</a:t>
            </a:r>
            <a:r>
              <a:rPr lang="en-US" sz="1750" b="1" dirty="0">
                <a:solidFill>
                  <a:srgbClr val="000000"/>
                </a:solidFill>
                <a:latin typeface="Open Sauce Bold"/>
                <a:ea typeface="Open Sauce Bold"/>
                <a:cs typeface="Open Sauce Bold"/>
                <a:sym typeface="Open Sauce Bold"/>
              </a:rPr>
              <a:t> </a:t>
            </a:r>
            <a:r>
              <a:rPr lang="en-US" sz="1750" b="1" dirty="0" err="1">
                <a:solidFill>
                  <a:srgbClr val="000000"/>
                </a:solidFill>
                <a:latin typeface="Open Sauce Bold"/>
                <a:ea typeface="Open Sauce Bold"/>
                <a:cs typeface="Open Sauce Bold"/>
                <a:sym typeface="Open Sauce Bold"/>
              </a:rPr>
              <a:t>dojazdowy</a:t>
            </a:r>
            <a:r>
              <a:rPr lang="en-US" sz="1750" b="1" dirty="0">
                <a:solidFill>
                  <a:srgbClr val="000000"/>
                </a:solidFill>
                <a:latin typeface="Open Sauce Bold"/>
                <a:ea typeface="Open Sauce Bold"/>
                <a:cs typeface="Open Sauce Bold"/>
                <a:sym typeface="Open Sauce Bold"/>
              </a:rPr>
              <a:t>.</a:t>
            </a:r>
          </a:p>
          <a:p>
            <a:pPr marL="377873" lvl="1" indent="-188937" algn="l">
              <a:lnSpc>
                <a:spcPts val="3920"/>
              </a:lnSpc>
              <a:buFont typeface="Arial"/>
              <a:buChar char="•"/>
            </a:pPr>
            <a:r>
              <a:rPr lang="en-US" sz="1750" dirty="0">
                <a:solidFill>
                  <a:srgbClr val="000000"/>
                </a:solidFill>
                <a:latin typeface="Open Sauce"/>
                <a:ea typeface="Open Sauce"/>
                <a:cs typeface="Open Sauce"/>
                <a:sym typeface="Open Sauce"/>
              </a:rPr>
              <a:t>W </a:t>
            </a:r>
            <a:r>
              <a:rPr lang="en-US" sz="1750" dirty="0" err="1">
                <a:solidFill>
                  <a:srgbClr val="000000"/>
                </a:solidFill>
                <a:latin typeface="Open Sauce"/>
                <a:ea typeface="Open Sauce"/>
                <a:cs typeface="Open Sauce"/>
                <a:sym typeface="Open Sauce"/>
              </a:rPr>
              <a:t>organizacjach</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pozarządowych</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wsparcie</a:t>
            </a:r>
            <a:r>
              <a:rPr lang="en-US" sz="1750" dirty="0">
                <a:solidFill>
                  <a:srgbClr val="000000"/>
                </a:solidFill>
                <a:latin typeface="Open Sauce"/>
                <a:ea typeface="Open Sauce"/>
                <a:cs typeface="Open Sauce"/>
                <a:sym typeface="Open Sauce"/>
              </a:rPr>
              <a:t> jest </a:t>
            </a:r>
            <a:r>
              <a:rPr lang="en-US" sz="1750" b="1" dirty="0" err="1">
                <a:solidFill>
                  <a:srgbClr val="000000"/>
                </a:solidFill>
                <a:latin typeface="Open Sauce Bold"/>
                <a:ea typeface="Open Sauce Bold"/>
                <a:cs typeface="Open Sauce Bold"/>
                <a:sym typeface="Open Sauce Bold"/>
              </a:rPr>
              <a:t>godzinowe</a:t>
            </a:r>
            <a:r>
              <a:rPr lang="en-US" sz="1750" b="1" dirty="0">
                <a:solidFill>
                  <a:srgbClr val="000000"/>
                </a:solidFill>
                <a:latin typeface="Open Sauce Bold"/>
                <a:ea typeface="Open Sauce Bold"/>
                <a:cs typeface="Open Sauce Bold"/>
                <a:sym typeface="Open Sauce Bold"/>
              </a:rPr>
              <a:t>,</a:t>
            </a:r>
            <a:r>
              <a:rPr lang="en-US" sz="1750" dirty="0">
                <a:solidFill>
                  <a:srgbClr val="000000"/>
                </a:solidFill>
                <a:latin typeface="Open Sauce"/>
                <a:ea typeface="Open Sauce"/>
                <a:cs typeface="Open Sauce"/>
                <a:sym typeface="Open Sauce"/>
              </a:rPr>
              <a:t> bez </a:t>
            </a:r>
            <a:r>
              <a:rPr lang="en-US" sz="1750" dirty="0" err="1">
                <a:solidFill>
                  <a:srgbClr val="000000"/>
                </a:solidFill>
                <a:latin typeface="Open Sauce"/>
                <a:ea typeface="Open Sauce"/>
                <a:cs typeface="Open Sauce"/>
                <a:sym typeface="Open Sauce"/>
              </a:rPr>
              <a:t>stałej</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obecności</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personelu</a:t>
            </a:r>
            <a:r>
              <a:rPr lang="en-US" sz="1750" dirty="0">
                <a:solidFill>
                  <a:srgbClr val="000000"/>
                </a:solidFill>
                <a:latin typeface="Open Sauce"/>
                <a:ea typeface="Open Sauce"/>
                <a:cs typeface="Open Sauce"/>
                <a:sym typeface="Open Sauce"/>
              </a:rPr>
              <a:t>.</a:t>
            </a:r>
          </a:p>
          <a:p>
            <a:pPr marL="377873" lvl="1" indent="-188937" algn="l">
              <a:lnSpc>
                <a:spcPts val="3920"/>
              </a:lnSpc>
              <a:buFont typeface="Arial"/>
              <a:buChar char="•"/>
            </a:pPr>
            <a:r>
              <a:rPr lang="en-US" sz="1750" dirty="0">
                <a:solidFill>
                  <a:srgbClr val="000000"/>
                </a:solidFill>
                <a:latin typeface="Open Sauce"/>
                <a:ea typeface="Open Sauce"/>
                <a:cs typeface="Open Sauce"/>
                <a:sym typeface="Open Sauce"/>
              </a:rPr>
              <a:t>We </a:t>
            </a:r>
            <a:r>
              <a:rPr lang="en-US" sz="1750" dirty="0" err="1">
                <a:solidFill>
                  <a:srgbClr val="000000"/>
                </a:solidFill>
                <a:latin typeface="Open Sauce"/>
                <a:ea typeface="Open Sauce"/>
                <a:cs typeface="Open Sauce"/>
                <a:sym typeface="Open Sauce"/>
              </a:rPr>
              <a:t>wszystkich</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typach</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podmiotów</a:t>
            </a:r>
            <a:r>
              <a:rPr lang="en-US" sz="1750" dirty="0">
                <a:solidFill>
                  <a:srgbClr val="000000"/>
                </a:solidFill>
                <a:latin typeface="Open Sauce"/>
                <a:ea typeface="Open Sauce"/>
                <a:cs typeface="Open Sauce"/>
                <a:sym typeface="Open Sauce"/>
              </a:rPr>
              <a:t> </a:t>
            </a:r>
            <a:r>
              <a:rPr lang="en-US" sz="1750" dirty="0" err="1">
                <a:solidFill>
                  <a:srgbClr val="000000"/>
                </a:solidFill>
                <a:latin typeface="Open Sauce"/>
                <a:ea typeface="Open Sauce"/>
                <a:cs typeface="Open Sauce"/>
                <a:sym typeface="Open Sauce"/>
              </a:rPr>
              <a:t>występują</a:t>
            </a:r>
            <a:r>
              <a:rPr lang="en-US" sz="1750" dirty="0">
                <a:solidFill>
                  <a:srgbClr val="000000"/>
                </a:solidFill>
                <a:latin typeface="Open Sauce"/>
                <a:ea typeface="Open Sauce"/>
                <a:cs typeface="Open Sauce"/>
                <a:sym typeface="Open Sauce"/>
              </a:rPr>
              <a:t> </a:t>
            </a:r>
            <a:r>
              <a:rPr lang="en-US" sz="1750" b="1" dirty="0" err="1">
                <a:solidFill>
                  <a:srgbClr val="000000"/>
                </a:solidFill>
                <a:latin typeface="Open Sauce Bold"/>
                <a:ea typeface="Open Sauce Bold"/>
                <a:cs typeface="Open Sauce Bold"/>
                <a:sym typeface="Open Sauce Bold"/>
              </a:rPr>
              <a:t>trudności</a:t>
            </a:r>
            <a:r>
              <a:rPr lang="en-US" sz="1750" b="1" dirty="0">
                <a:solidFill>
                  <a:srgbClr val="000000"/>
                </a:solidFill>
                <a:latin typeface="Open Sauce Bold"/>
                <a:ea typeface="Open Sauce Bold"/>
                <a:cs typeface="Open Sauce Bold"/>
                <a:sym typeface="Open Sauce Bold"/>
              </a:rPr>
              <a:t> w </a:t>
            </a:r>
            <a:r>
              <a:rPr lang="en-US" sz="1750" b="1" dirty="0" err="1">
                <a:solidFill>
                  <a:srgbClr val="000000"/>
                </a:solidFill>
                <a:latin typeface="Open Sauce Bold"/>
                <a:ea typeface="Open Sauce Bold"/>
                <a:cs typeface="Open Sauce Bold"/>
                <a:sym typeface="Open Sauce Bold"/>
              </a:rPr>
              <a:t>pozyskaniu</a:t>
            </a:r>
            <a:r>
              <a:rPr lang="en-US" sz="1750" b="1" dirty="0">
                <a:solidFill>
                  <a:srgbClr val="000000"/>
                </a:solidFill>
                <a:latin typeface="Open Sauce Bold"/>
                <a:ea typeface="Open Sauce Bold"/>
                <a:cs typeface="Open Sauce Bold"/>
                <a:sym typeface="Open Sauce Bold"/>
              </a:rPr>
              <a:t> </a:t>
            </a:r>
            <a:r>
              <a:rPr lang="en-US" sz="1750" b="1" dirty="0" err="1">
                <a:solidFill>
                  <a:srgbClr val="000000"/>
                </a:solidFill>
                <a:latin typeface="Open Sauce Bold"/>
                <a:ea typeface="Open Sauce Bold"/>
                <a:cs typeface="Open Sauce Bold"/>
                <a:sym typeface="Open Sauce Bold"/>
              </a:rPr>
              <a:t>wykwalifikowanych</a:t>
            </a:r>
            <a:r>
              <a:rPr lang="en-US" sz="1750" b="1" dirty="0">
                <a:solidFill>
                  <a:srgbClr val="000000"/>
                </a:solidFill>
                <a:latin typeface="Open Sauce Bold"/>
                <a:ea typeface="Open Sauce Bold"/>
                <a:cs typeface="Open Sauce Bold"/>
                <a:sym typeface="Open Sauce Bold"/>
              </a:rPr>
              <a:t> </a:t>
            </a:r>
            <a:r>
              <a:rPr lang="en-US" sz="1750" b="1" dirty="0" err="1">
                <a:solidFill>
                  <a:srgbClr val="000000"/>
                </a:solidFill>
                <a:latin typeface="Open Sauce Bold"/>
                <a:ea typeface="Open Sauce Bold"/>
                <a:cs typeface="Open Sauce Bold"/>
                <a:sym typeface="Open Sauce Bold"/>
              </a:rPr>
              <a:t>pracowników</a:t>
            </a:r>
            <a:r>
              <a:rPr lang="en-US" sz="1750" b="1" dirty="0">
                <a:solidFill>
                  <a:srgbClr val="000000"/>
                </a:solidFill>
                <a:latin typeface="Open Sauce Bold"/>
                <a:ea typeface="Open Sauce Bold"/>
                <a:cs typeface="Open Sauce Bold"/>
                <a:sym typeface="Open Sauce Bold"/>
              </a:rPr>
              <a:t>.</a:t>
            </a:r>
          </a:p>
        </p:txBody>
      </p:sp>
    </p:spTree>
  </p:cSld>
  <p:clrMapOvr>
    <a:masterClrMapping/>
  </p:clrMapOvr>
  <p:transition>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a 13">
            <a:extLst>
              <a:ext uri="{FF2B5EF4-FFF2-40B4-BE49-F238E27FC236}">
                <a16:creationId xmlns:a16="http://schemas.microsoft.com/office/drawing/2014/main" id="{F9D77E82-AA81-F862-6C57-55738B2B31B0}"/>
              </a:ext>
              <a:ext uri="{C183D7F6-B498-43B3-948B-1728B52AA6E4}">
                <adec:decorative xmlns:adec="http://schemas.microsoft.com/office/drawing/2017/decorative" val="1"/>
              </a:ext>
            </a:extLst>
          </p:cNvPr>
          <p:cNvGrpSpPr/>
          <p:nvPr/>
        </p:nvGrpSpPr>
        <p:grpSpPr>
          <a:xfrm>
            <a:off x="-140352" y="-423025"/>
            <a:ext cx="20233024" cy="13038508"/>
            <a:chOff x="-140352" y="-423025"/>
            <a:chExt cx="20233024" cy="13038508"/>
          </a:xfrm>
        </p:grpSpPr>
        <p:sp>
          <p:nvSpPr>
            <p:cNvPr id="2" name="Freeform 2">
              <a:extLst>
                <a:ext uri="{C183D7F6-B498-43B3-948B-1728B52AA6E4}">
                  <adec:decorative xmlns:adec="http://schemas.microsoft.com/office/drawing/2017/decorative" val="1"/>
                </a:ext>
              </a:extLst>
            </p:cNvPr>
            <p:cNvSpPr/>
            <p:nvPr/>
          </p:nvSpPr>
          <p:spPr>
            <a:xfrm>
              <a:off x="-140352" y="-256188"/>
              <a:ext cx="20233024" cy="10799376"/>
            </a:xfrm>
            <a:custGeom>
              <a:avLst/>
              <a:gdLst/>
              <a:ahLst/>
              <a:cxnLst/>
              <a:rect l="l" t="t" r="r" b="b"/>
              <a:pathLst>
                <a:path w="20233024" h="10799376">
                  <a:moveTo>
                    <a:pt x="0" y="0"/>
                  </a:moveTo>
                  <a:lnTo>
                    <a:pt x="20233024" y="0"/>
                  </a:lnTo>
                  <a:lnTo>
                    <a:pt x="20233024" y="10799376"/>
                  </a:lnTo>
                  <a:lnTo>
                    <a:pt x="0" y="10799376"/>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6" name="Freeform 6">
              <a:extLst>
                <a:ext uri="{C183D7F6-B498-43B3-948B-1728B52AA6E4}">
                  <adec:decorative xmlns:adec="http://schemas.microsoft.com/office/drawing/2017/decorative" val="1"/>
                </a:ext>
              </a:extLst>
            </p:cNvPr>
            <p:cNvSpPr/>
            <p:nvPr/>
          </p:nvSpPr>
          <p:spPr>
            <a:xfrm>
              <a:off x="903153" y="3252004"/>
              <a:ext cx="12256184" cy="5330161"/>
            </a:xfrm>
            <a:custGeom>
              <a:avLst/>
              <a:gdLst/>
              <a:ahLst/>
              <a:cxnLst/>
              <a:rect l="l" t="t" r="r" b="b"/>
              <a:pathLst>
                <a:path w="3227966" h="1403828">
                  <a:moveTo>
                    <a:pt x="39795" y="0"/>
                  </a:moveTo>
                  <a:lnTo>
                    <a:pt x="3188171" y="0"/>
                  </a:lnTo>
                  <a:cubicBezTo>
                    <a:pt x="3198725" y="0"/>
                    <a:pt x="3208847" y="4193"/>
                    <a:pt x="3216310" y="11656"/>
                  </a:cubicBezTo>
                  <a:cubicBezTo>
                    <a:pt x="3223773" y="19119"/>
                    <a:pt x="3227966" y="29241"/>
                    <a:pt x="3227966" y="39795"/>
                  </a:cubicBezTo>
                  <a:lnTo>
                    <a:pt x="3227966" y="1364033"/>
                  </a:lnTo>
                  <a:cubicBezTo>
                    <a:pt x="3227966" y="1374587"/>
                    <a:pt x="3223773" y="1384709"/>
                    <a:pt x="3216310" y="1392173"/>
                  </a:cubicBezTo>
                  <a:cubicBezTo>
                    <a:pt x="3208847" y="1399636"/>
                    <a:pt x="3198725" y="1403828"/>
                    <a:pt x="3188171" y="1403828"/>
                  </a:cubicBezTo>
                  <a:lnTo>
                    <a:pt x="39795" y="1403828"/>
                  </a:lnTo>
                  <a:cubicBezTo>
                    <a:pt x="29241" y="1403828"/>
                    <a:pt x="19119" y="1399636"/>
                    <a:pt x="11656" y="1392173"/>
                  </a:cubicBezTo>
                  <a:cubicBezTo>
                    <a:pt x="4193" y="1384709"/>
                    <a:pt x="0" y="1374587"/>
                    <a:pt x="0" y="1364033"/>
                  </a:cubicBezTo>
                  <a:lnTo>
                    <a:pt x="0" y="39795"/>
                  </a:lnTo>
                  <a:cubicBezTo>
                    <a:pt x="0" y="29241"/>
                    <a:pt x="4193" y="19119"/>
                    <a:pt x="11656" y="11656"/>
                  </a:cubicBezTo>
                  <a:cubicBezTo>
                    <a:pt x="19119" y="4193"/>
                    <a:pt x="29241" y="0"/>
                    <a:pt x="39795"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9" name="Freeform 9">
              <a:extLst>
                <a:ext uri="{C183D7F6-B498-43B3-948B-1728B52AA6E4}">
                  <adec:decorative xmlns:adec="http://schemas.microsoft.com/office/drawing/2017/decorative" val="1"/>
                </a:ext>
              </a:extLst>
            </p:cNvPr>
            <p:cNvSpPr/>
            <p:nvPr/>
          </p:nvSpPr>
          <p:spPr>
            <a:xfrm>
              <a:off x="11769888" y="-360749"/>
              <a:ext cx="1389449" cy="1389449"/>
            </a:xfrm>
            <a:custGeom>
              <a:avLst/>
              <a:gdLst/>
              <a:ahLst/>
              <a:cxnLst/>
              <a:rect l="l" t="t" r="r" b="b"/>
              <a:pathLst>
                <a:path w="1389449" h="1389449">
                  <a:moveTo>
                    <a:pt x="0" y="0"/>
                  </a:moveTo>
                  <a:lnTo>
                    <a:pt x="1389449" y="0"/>
                  </a:lnTo>
                  <a:lnTo>
                    <a:pt x="1389449" y="1389449"/>
                  </a:lnTo>
                  <a:lnTo>
                    <a:pt x="0" y="13894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1" name="Freeform 11">
              <a:extLst>
                <a:ext uri="{C183D7F6-B498-43B3-948B-1728B52AA6E4}">
                  <adec:decorative xmlns:adec="http://schemas.microsoft.com/office/drawing/2017/decorative" val="1"/>
                </a:ext>
              </a:extLst>
            </p:cNvPr>
            <p:cNvSpPr/>
            <p:nvPr/>
          </p:nvSpPr>
          <p:spPr>
            <a:xfrm>
              <a:off x="13488605" y="-423025"/>
              <a:ext cx="1398176" cy="13038508"/>
            </a:xfrm>
            <a:custGeom>
              <a:avLst/>
              <a:gdLst/>
              <a:ahLst/>
              <a:cxnLst/>
              <a:rect l="l" t="t" r="r" b="b"/>
              <a:pathLst>
                <a:path w="368244" h="3434010">
                  <a:moveTo>
                    <a:pt x="0" y="0"/>
                  </a:moveTo>
                  <a:lnTo>
                    <a:pt x="368244" y="0"/>
                  </a:lnTo>
                  <a:lnTo>
                    <a:pt x="368244"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grpSp>
      <p:sp>
        <p:nvSpPr>
          <p:cNvPr id="8" name="TextBox 8"/>
          <p:cNvSpPr txBox="1">
            <a:spLocks noGrp="1"/>
          </p:cNvSpPr>
          <p:nvPr>
            <p:ph type="title" idx="4294967295"/>
          </p:nvPr>
        </p:nvSpPr>
        <p:spPr>
          <a:xfrm>
            <a:off x="903153" y="887939"/>
            <a:ext cx="11561459" cy="152179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076"/>
              </a:lnSpc>
              <a:spcBef>
                <a:spcPts val="0"/>
              </a:spcBef>
              <a:spcAft>
                <a:spcPts val="0"/>
              </a:spcAft>
              <a:buClrTx/>
              <a:buSzTx/>
              <a:buFontTx/>
              <a:buNone/>
              <a:tabLst/>
              <a:defRPr/>
            </a:pPr>
            <a:r>
              <a:rPr kumimoji="0" lang="en-US" sz="467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Ocena</a:t>
            </a:r>
            <a:r>
              <a:rPr kumimoji="0" lang="en-US" sz="467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67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adekwatności</a:t>
            </a:r>
            <a:r>
              <a:rPr kumimoji="0" lang="en-US" sz="467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67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działań</a:t>
            </a:r>
            <a:r>
              <a:rPr kumimoji="0" lang="en-US" sz="467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67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jednostek</a:t>
            </a:r>
            <a:r>
              <a:rPr kumimoji="0" lang="en-US" sz="467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67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pomocy</a:t>
            </a:r>
            <a:r>
              <a:rPr kumimoji="0" lang="en-US" sz="467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67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społecznej</a:t>
            </a:r>
            <a:endParaRPr kumimoji="0" lang="en-US" sz="467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3" name="TextBox 13"/>
          <p:cNvSpPr txBox="1"/>
          <p:nvPr/>
        </p:nvSpPr>
        <p:spPr>
          <a:xfrm>
            <a:off x="1028700" y="4008715"/>
            <a:ext cx="11775812" cy="3769322"/>
          </a:xfrm>
          <a:prstGeom prst="rect">
            <a:avLst/>
          </a:prstGeom>
        </p:spPr>
        <p:txBody>
          <a:bodyPr lIns="0" tIns="0" rIns="0" bIns="0" rtlCol="0" anchor="t">
            <a:spAutoFit/>
          </a:bodyPr>
          <a:lstStyle/>
          <a:p>
            <a:pPr marL="511344" lvl="1" indent="-255672" algn="l">
              <a:lnSpc>
                <a:spcPts val="5257"/>
              </a:lnSpc>
              <a:buFont typeface="Arial"/>
              <a:buChar char="•"/>
            </a:pPr>
            <a:r>
              <a:rPr lang="en-US" sz="2368" b="1" dirty="0">
                <a:solidFill>
                  <a:srgbClr val="FFFFFF"/>
                </a:solidFill>
                <a:latin typeface="Open Sauce Bold"/>
                <a:ea typeface="Open Sauce Bold"/>
                <a:cs typeface="Open Sauce Bold"/>
                <a:sym typeface="Open Sauce Bold"/>
              </a:rPr>
              <a:t>86,2% </a:t>
            </a:r>
            <a:r>
              <a:rPr lang="en-US" sz="2368" b="1" dirty="0" err="1">
                <a:solidFill>
                  <a:srgbClr val="FFFFFF"/>
                </a:solidFill>
                <a:latin typeface="Open Sauce Bold"/>
                <a:ea typeface="Open Sauce Bold"/>
                <a:cs typeface="Open Sauce Bold"/>
                <a:sym typeface="Open Sauce Bold"/>
              </a:rPr>
              <a:t>respondentów</a:t>
            </a:r>
            <a:r>
              <a:rPr lang="en-US" sz="2368" b="1" dirty="0">
                <a:solidFill>
                  <a:srgbClr val="FFFFFF"/>
                </a:solidFill>
                <a:latin typeface="Open Sauce Bold"/>
                <a:ea typeface="Open Sauce Bold"/>
                <a:cs typeface="Open Sauce Bold"/>
                <a:sym typeface="Open Sauce Bold"/>
              </a:rPr>
              <a:t> </a:t>
            </a:r>
            <a:r>
              <a:rPr lang="en-US" sz="2368" dirty="0" err="1">
                <a:solidFill>
                  <a:srgbClr val="FFFFFF"/>
                </a:solidFill>
                <a:latin typeface="Open Sauce"/>
                <a:ea typeface="Open Sauce"/>
                <a:cs typeface="Open Sauce"/>
                <a:sym typeface="Open Sauce"/>
              </a:rPr>
              <a:t>wskazuje</a:t>
            </a:r>
            <a:r>
              <a:rPr lang="en-US" sz="2368" dirty="0">
                <a:solidFill>
                  <a:srgbClr val="FFFFFF"/>
                </a:solidFill>
                <a:latin typeface="Open Sauce"/>
                <a:ea typeface="Open Sauce"/>
                <a:cs typeface="Open Sauce"/>
                <a:sym typeface="Open Sauce"/>
              </a:rPr>
              <a:t>, </a:t>
            </a:r>
            <a:r>
              <a:rPr lang="en-US" sz="2368" dirty="0" err="1">
                <a:solidFill>
                  <a:srgbClr val="FFFFFF"/>
                </a:solidFill>
                <a:latin typeface="Open Sauce"/>
                <a:ea typeface="Open Sauce"/>
                <a:cs typeface="Open Sauce"/>
                <a:sym typeface="Open Sauce"/>
              </a:rPr>
              <a:t>że</a:t>
            </a:r>
            <a:r>
              <a:rPr lang="en-US" sz="2368" dirty="0">
                <a:solidFill>
                  <a:srgbClr val="FFFFFF"/>
                </a:solidFill>
                <a:latin typeface="Open Sauce"/>
                <a:ea typeface="Open Sauce"/>
                <a:cs typeface="Open Sauce"/>
                <a:sym typeface="Open Sauce"/>
              </a:rPr>
              <a:t> ich </a:t>
            </a:r>
            <a:r>
              <a:rPr lang="en-US" sz="2368" dirty="0" err="1">
                <a:solidFill>
                  <a:srgbClr val="FFFFFF"/>
                </a:solidFill>
                <a:latin typeface="Open Sauce"/>
                <a:ea typeface="Open Sauce"/>
                <a:cs typeface="Open Sauce"/>
                <a:sym typeface="Open Sauce"/>
              </a:rPr>
              <a:t>instytucja</a:t>
            </a:r>
            <a:r>
              <a:rPr lang="en-US" sz="2368" dirty="0">
                <a:solidFill>
                  <a:srgbClr val="FFFFFF"/>
                </a:solidFill>
                <a:latin typeface="Open Sauce"/>
                <a:ea typeface="Open Sauce"/>
                <a:cs typeface="Open Sauce"/>
                <a:sym typeface="Open Sauce"/>
              </a:rPr>
              <a:t> </a:t>
            </a:r>
            <a:r>
              <a:rPr lang="en-US" sz="2368" dirty="0" err="1">
                <a:solidFill>
                  <a:srgbClr val="FFFFFF"/>
                </a:solidFill>
                <a:latin typeface="Open Sauce"/>
                <a:ea typeface="Open Sauce"/>
                <a:cs typeface="Open Sauce"/>
                <a:sym typeface="Open Sauce"/>
              </a:rPr>
              <a:t>odpowiada</a:t>
            </a:r>
            <a:r>
              <a:rPr lang="en-US" sz="2368" dirty="0">
                <a:solidFill>
                  <a:srgbClr val="FFFFFF"/>
                </a:solidFill>
                <a:latin typeface="Open Sauce"/>
                <a:ea typeface="Open Sauce"/>
                <a:cs typeface="Open Sauce"/>
                <a:sym typeface="Open Sauce"/>
              </a:rPr>
              <a:t> </a:t>
            </a:r>
            <a:r>
              <a:rPr lang="en-US" sz="2368" dirty="0" err="1">
                <a:solidFill>
                  <a:srgbClr val="FFFFFF"/>
                </a:solidFill>
                <a:latin typeface="Open Sauce"/>
                <a:ea typeface="Open Sauce"/>
                <a:cs typeface="Open Sauce"/>
                <a:sym typeface="Open Sauce"/>
              </a:rPr>
              <a:t>na</a:t>
            </a:r>
            <a:r>
              <a:rPr lang="en-US" sz="2368" dirty="0">
                <a:solidFill>
                  <a:srgbClr val="FFFFFF"/>
                </a:solidFill>
                <a:latin typeface="Open Sauce"/>
                <a:ea typeface="Open Sauce"/>
                <a:cs typeface="Open Sauce"/>
                <a:sym typeface="Open Sauce"/>
              </a:rPr>
              <a:t> </a:t>
            </a:r>
            <a:r>
              <a:rPr lang="en-US" sz="2368" dirty="0" err="1">
                <a:solidFill>
                  <a:srgbClr val="FFFFFF"/>
                </a:solidFill>
                <a:latin typeface="Open Sauce"/>
                <a:ea typeface="Open Sauce"/>
                <a:cs typeface="Open Sauce"/>
                <a:sym typeface="Open Sauce"/>
              </a:rPr>
              <a:t>potrzeby</a:t>
            </a:r>
            <a:r>
              <a:rPr lang="en-US" sz="2368" dirty="0">
                <a:solidFill>
                  <a:srgbClr val="FFFFFF"/>
                </a:solidFill>
                <a:latin typeface="Open Sauce"/>
                <a:ea typeface="Open Sauce"/>
                <a:cs typeface="Open Sauce"/>
                <a:sym typeface="Open Sauce"/>
              </a:rPr>
              <a:t> </a:t>
            </a:r>
            <a:r>
              <a:rPr lang="en-US" sz="2368" dirty="0" err="1">
                <a:solidFill>
                  <a:srgbClr val="FFFFFF"/>
                </a:solidFill>
                <a:latin typeface="Open Sauce"/>
                <a:ea typeface="Open Sauce"/>
                <a:cs typeface="Open Sauce"/>
                <a:sym typeface="Open Sauce"/>
              </a:rPr>
              <a:t>mieszkańców</a:t>
            </a:r>
            <a:r>
              <a:rPr lang="en-US" sz="2368" dirty="0">
                <a:solidFill>
                  <a:srgbClr val="FFFFFF"/>
                </a:solidFill>
                <a:latin typeface="Open Sauce"/>
                <a:ea typeface="Open Sauce"/>
                <a:cs typeface="Open Sauce"/>
                <a:sym typeface="Open Sauce"/>
              </a:rPr>
              <a:t> </a:t>
            </a:r>
            <a:r>
              <a:rPr lang="en-US" sz="2368" b="1" dirty="0">
                <a:solidFill>
                  <a:srgbClr val="FFFFFF"/>
                </a:solidFill>
                <a:latin typeface="Open Sauce Bold"/>
                <a:ea typeface="Open Sauce Bold"/>
                <a:cs typeface="Open Sauce Bold"/>
                <a:sym typeface="Open Sauce Bold"/>
              </a:rPr>
              <a:t>w </a:t>
            </a:r>
            <a:r>
              <a:rPr lang="en-US" sz="2368" b="1" dirty="0" err="1">
                <a:solidFill>
                  <a:srgbClr val="FFFFFF"/>
                </a:solidFill>
                <a:latin typeface="Open Sauce Bold"/>
                <a:ea typeface="Open Sauce Bold"/>
                <a:cs typeface="Open Sauce Bold"/>
                <a:sym typeface="Open Sauce Bold"/>
              </a:rPr>
              <a:t>znacznym</a:t>
            </a:r>
            <a:r>
              <a:rPr lang="en-US" sz="2368" b="1" dirty="0">
                <a:solidFill>
                  <a:srgbClr val="FFFFFF"/>
                </a:solidFill>
                <a:latin typeface="Open Sauce Bold"/>
                <a:ea typeface="Open Sauce Bold"/>
                <a:cs typeface="Open Sauce Bold"/>
                <a:sym typeface="Open Sauce Bold"/>
              </a:rPr>
              <a:t> </a:t>
            </a:r>
            <a:r>
              <a:rPr lang="en-US" sz="2368" b="1" dirty="0" err="1">
                <a:solidFill>
                  <a:srgbClr val="FFFFFF"/>
                </a:solidFill>
                <a:latin typeface="Open Sauce Bold"/>
                <a:ea typeface="Open Sauce Bold"/>
                <a:cs typeface="Open Sauce Bold"/>
                <a:sym typeface="Open Sauce Bold"/>
              </a:rPr>
              <a:t>stopniu</a:t>
            </a:r>
            <a:r>
              <a:rPr lang="en-US" sz="2368" b="1" dirty="0">
                <a:solidFill>
                  <a:srgbClr val="FFFFFF"/>
                </a:solidFill>
                <a:latin typeface="Open Sauce Bold"/>
                <a:ea typeface="Open Sauce Bold"/>
                <a:cs typeface="Open Sauce Bold"/>
                <a:sym typeface="Open Sauce Bold"/>
              </a:rPr>
              <a:t> </a:t>
            </a:r>
            <a:r>
              <a:rPr lang="en-US" sz="2368" b="1" dirty="0" err="1">
                <a:solidFill>
                  <a:srgbClr val="FFFFFF"/>
                </a:solidFill>
                <a:latin typeface="Open Sauce Bold"/>
                <a:ea typeface="Open Sauce Bold"/>
                <a:cs typeface="Open Sauce Bold"/>
                <a:sym typeface="Open Sauce Bold"/>
              </a:rPr>
              <a:t>lub</a:t>
            </a:r>
            <a:r>
              <a:rPr lang="en-US" sz="2368" b="1" dirty="0">
                <a:solidFill>
                  <a:srgbClr val="FFFFFF"/>
                </a:solidFill>
                <a:latin typeface="Open Sauce Bold"/>
                <a:ea typeface="Open Sauce Bold"/>
                <a:cs typeface="Open Sauce Bold"/>
                <a:sym typeface="Open Sauce Bold"/>
              </a:rPr>
              <a:t> w </a:t>
            </a:r>
            <a:r>
              <a:rPr lang="en-US" sz="2368" b="1" dirty="0" err="1">
                <a:solidFill>
                  <a:srgbClr val="FFFFFF"/>
                </a:solidFill>
                <a:latin typeface="Open Sauce Bold"/>
                <a:ea typeface="Open Sauce Bold"/>
                <a:cs typeface="Open Sauce Bold"/>
                <a:sym typeface="Open Sauce Bold"/>
              </a:rPr>
              <a:t>pełni</a:t>
            </a:r>
            <a:r>
              <a:rPr lang="en-US" sz="2368" b="1" dirty="0">
                <a:solidFill>
                  <a:srgbClr val="FFFFFF"/>
                </a:solidFill>
                <a:latin typeface="Open Sauce Bold"/>
                <a:ea typeface="Open Sauce Bold"/>
                <a:cs typeface="Open Sauce Bold"/>
                <a:sym typeface="Open Sauce Bold"/>
              </a:rPr>
              <a:t>.</a:t>
            </a:r>
          </a:p>
          <a:p>
            <a:pPr marL="511344" lvl="1" indent="-255672" algn="l">
              <a:lnSpc>
                <a:spcPts val="5257"/>
              </a:lnSpc>
              <a:buFont typeface="Arial"/>
              <a:buChar char="•"/>
            </a:pPr>
            <a:r>
              <a:rPr lang="en-US" sz="2368" dirty="0">
                <a:solidFill>
                  <a:srgbClr val="FFFFFF"/>
                </a:solidFill>
                <a:latin typeface="Open Sauce"/>
                <a:ea typeface="Open Sauce"/>
                <a:cs typeface="Open Sauce"/>
                <a:sym typeface="Open Sauce"/>
              </a:rPr>
              <a:t>Nie </a:t>
            </a:r>
            <a:r>
              <a:rPr lang="en-US" sz="2368" dirty="0" err="1">
                <a:solidFill>
                  <a:srgbClr val="FFFFFF"/>
                </a:solidFill>
                <a:latin typeface="Open Sauce"/>
                <a:ea typeface="Open Sauce"/>
                <a:cs typeface="Open Sauce"/>
                <a:sym typeface="Open Sauce"/>
              </a:rPr>
              <a:t>odnotowano</a:t>
            </a:r>
            <a:r>
              <a:rPr lang="en-US" sz="2368" dirty="0">
                <a:solidFill>
                  <a:srgbClr val="FFFFFF"/>
                </a:solidFill>
                <a:latin typeface="Open Sauce"/>
                <a:ea typeface="Open Sauce"/>
                <a:cs typeface="Open Sauce"/>
                <a:sym typeface="Open Sauce"/>
              </a:rPr>
              <a:t> </a:t>
            </a:r>
            <a:r>
              <a:rPr lang="en-US" sz="2368" dirty="0" err="1">
                <a:solidFill>
                  <a:srgbClr val="FFFFFF"/>
                </a:solidFill>
                <a:latin typeface="Open Sauce"/>
                <a:ea typeface="Open Sauce"/>
                <a:cs typeface="Open Sauce"/>
                <a:sym typeface="Open Sauce"/>
              </a:rPr>
              <a:t>odpowiedzi</a:t>
            </a:r>
            <a:r>
              <a:rPr lang="en-US" sz="2368" dirty="0">
                <a:solidFill>
                  <a:srgbClr val="FFFFFF"/>
                </a:solidFill>
                <a:latin typeface="Open Sauce"/>
                <a:ea typeface="Open Sauce"/>
                <a:cs typeface="Open Sauce"/>
                <a:sym typeface="Open Sauce"/>
              </a:rPr>
              <a:t> „</a:t>
            </a:r>
            <a:r>
              <a:rPr lang="en-US" sz="2368" b="1" dirty="0">
                <a:solidFill>
                  <a:srgbClr val="FFFFFF"/>
                </a:solidFill>
                <a:latin typeface="Open Sauce Bold"/>
                <a:ea typeface="Open Sauce Bold"/>
                <a:cs typeface="Open Sauce Bold"/>
                <a:sym typeface="Open Sauce Bold"/>
              </a:rPr>
              <a:t>w </a:t>
            </a:r>
            <a:r>
              <a:rPr lang="en-US" sz="2368" b="1" dirty="0" err="1">
                <a:solidFill>
                  <a:srgbClr val="FFFFFF"/>
                </a:solidFill>
                <a:latin typeface="Open Sauce Bold"/>
                <a:ea typeface="Open Sauce Bold"/>
                <a:cs typeface="Open Sauce Bold"/>
                <a:sym typeface="Open Sauce Bold"/>
              </a:rPr>
              <a:t>ogóle</a:t>
            </a:r>
            <a:r>
              <a:rPr lang="en-US" sz="2368" b="1" dirty="0">
                <a:solidFill>
                  <a:srgbClr val="FFFFFF"/>
                </a:solidFill>
                <a:latin typeface="Open Sauce Bold"/>
                <a:ea typeface="Open Sauce Bold"/>
                <a:cs typeface="Open Sauce Bold"/>
                <a:sym typeface="Open Sauce Bold"/>
              </a:rPr>
              <a:t> </a:t>
            </a:r>
            <a:r>
              <a:rPr lang="en-US" sz="2368" b="1" dirty="0" err="1">
                <a:solidFill>
                  <a:srgbClr val="FFFFFF"/>
                </a:solidFill>
                <a:latin typeface="Open Sauce Bold"/>
                <a:ea typeface="Open Sauce Bold"/>
                <a:cs typeface="Open Sauce Bold"/>
                <a:sym typeface="Open Sauce Bold"/>
              </a:rPr>
              <a:t>nie</a:t>
            </a:r>
            <a:r>
              <a:rPr lang="en-US" sz="2368" b="1" dirty="0">
                <a:solidFill>
                  <a:srgbClr val="FFFFFF"/>
                </a:solidFill>
                <a:latin typeface="Open Sauce Bold"/>
                <a:ea typeface="Open Sauce Bold"/>
                <a:cs typeface="Open Sauce Bold"/>
                <a:sym typeface="Open Sauce Bold"/>
              </a:rPr>
              <a:t> </a:t>
            </a:r>
            <a:r>
              <a:rPr lang="en-US" sz="2368" b="1" dirty="0" err="1">
                <a:solidFill>
                  <a:srgbClr val="FFFFFF"/>
                </a:solidFill>
                <a:latin typeface="Open Sauce Bold"/>
                <a:ea typeface="Open Sauce Bold"/>
                <a:cs typeface="Open Sauce Bold"/>
                <a:sym typeface="Open Sauce Bold"/>
              </a:rPr>
              <a:t>odpowiada</a:t>
            </a:r>
            <a:r>
              <a:rPr lang="en-US" sz="2368" b="1" dirty="0">
                <a:solidFill>
                  <a:srgbClr val="FFFFFF"/>
                </a:solidFill>
                <a:latin typeface="Open Sauce Bold"/>
                <a:ea typeface="Open Sauce Bold"/>
                <a:cs typeface="Open Sauce Bold"/>
                <a:sym typeface="Open Sauce Bold"/>
              </a:rPr>
              <a:t>”.</a:t>
            </a:r>
          </a:p>
          <a:p>
            <a:pPr marL="511344" lvl="1" indent="-255672" algn="l">
              <a:lnSpc>
                <a:spcPts val="5257"/>
              </a:lnSpc>
              <a:buFont typeface="Arial"/>
              <a:buChar char="•"/>
            </a:pPr>
            <a:r>
              <a:rPr lang="en-US" sz="2368" dirty="0" err="1">
                <a:solidFill>
                  <a:srgbClr val="FFFFFF"/>
                </a:solidFill>
                <a:latin typeface="Open Sauce"/>
                <a:ea typeface="Open Sauce"/>
                <a:cs typeface="Open Sauce"/>
                <a:sym typeface="Open Sauce"/>
              </a:rPr>
              <a:t>Wysokie</a:t>
            </a:r>
            <a:r>
              <a:rPr lang="en-US" sz="2368" dirty="0">
                <a:solidFill>
                  <a:srgbClr val="FFFFFF"/>
                </a:solidFill>
                <a:latin typeface="Open Sauce"/>
                <a:ea typeface="Open Sauce"/>
                <a:cs typeface="Open Sauce"/>
                <a:sym typeface="Open Sauce"/>
              </a:rPr>
              <a:t> </a:t>
            </a:r>
            <a:r>
              <a:rPr lang="en-US" sz="2368" dirty="0" err="1">
                <a:solidFill>
                  <a:srgbClr val="FFFFFF"/>
                </a:solidFill>
                <a:latin typeface="Open Sauce"/>
                <a:ea typeface="Open Sauce"/>
                <a:cs typeface="Open Sauce"/>
                <a:sym typeface="Open Sauce"/>
              </a:rPr>
              <a:t>samooceny</a:t>
            </a:r>
            <a:r>
              <a:rPr lang="en-US" sz="2368" dirty="0">
                <a:solidFill>
                  <a:srgbClr val="FFFFFF"/>
                </a:solidFill>
                <a:latin typeface="Open Sauce"/>
                <a:ea typeface="Open Sauce"/>
                <a:cs typeface="Open Sauce"/>
                <a:sym typeface="Open Sauce"/>
              </a:rPr>
              <a:t> </a:t>
            </a:r>
            <a:r>
              <a:rPr lang="en-US" sz="2368" dirty="0" err="1">
                <a:solidFill>
                  <a:srgbClr val="FFFFFF"/>
                </a:solidFill>
                <a:latin typeface="Open Sauce"/>
                <a:ea typeface="Open Sauce"/>
                <a:cs typeface="Open Sauce"/>
                <a:sym typeface="Open Sauce"/>
              </a:rPr>
              <a:t>dotyczą</a:t>
            </a:r>
            <a:r>
              <a:rPr lang="en-US" sz="2368" dirty="0">
                <a:solidFill>
                  <a:srgbClr val="FFFFFF"/>
                </a:solidFill>
                <a:latin typeface="Open Sauce"/>
                <a:ea typeface="Open Sauce"/>
                <a:cs typeface="Open Sauce"/>
                <a:sym typeface="Open Sauce"/>
              </a:rPr>
              <a:t> </a:t>
            </a:r>
            <a:r>
              <a:rPr lang="en-US" sz="2368" dirty="0" err="1">
                <a:solidFill>
                  <a:srgbClr val="FFFFFF"/>
                </a:solidFill>
                <a:latin typeface="Open Sauce"/>
                <a:ea typeface="Open Sauce"/>
                <a:cs typeface="Open Sauce"/>
                <a:sym typeface="Open Sauce"/>
              </a:rPr>
              <a:t>zarówno</a:t>
            </a:r>
            <a:r>
              <a:rPr lang="en-US" sz="2368" dirty="0">
                <a:solidFill>
                  <a:srgbClr val="FFFFFF"/>
                </a:solidFill>
                <a:latin typeface="Open Sauce"/>
                <a:ea typeface="Open Sauce"/>
                <a:cs typeface="Open Sauce"/>
                <a:sym typeface="Open Sauce"/>
              </a:rPr>
              <a:t> </a:t>
            </a:r>
            <a:r>
              <a:rPr lang="en-US" sz="2368" dirty="0" err="1">
                <a:solidFill>
                  <a:srgbClr val="FFFFFF"/>
                </a:solidFill>
                <a:latin typeface="Open Sauce"/>
                <a:ea typeface="Open Sauce"/>
                <a:cs typeface="Open Sauce"/>
                <a:sym typeface="Open Sauce"/>
              </a:rPr>
              <a:t>działań</a:t>
            </a:r>
            <a:r>
              <a:rPr lang="en-US" sz="2368" dirty="0">
                <a:solidFill>
                  <a:srgbClr val="FFFFFF"/>
                </a:solidFill>
                <a:latin typeface="Open Sauce"/>
                <a:ea typeface="Open Sauce"/>
                <a:cs typeface="Open Sauce"/>
                <a:sym typeface="Open Sauce"/>
              </a:rPr>
              <a:t> </a:t>
            </a:r>
            <a:r>
              <a:rPr lang="en-US" sz="2368" dirty="0" err="1">
                <a:solidFill>
                  <a:srgbClr val="FFFFFF"/>
                </a:solidFill>
                <a:latin typeface="Open Sauce"/>
                <a:ea typeface="Open Sauce"/>
                <a:cs typeface="Open Sauce"/>
                <a:sym typeface="Open Sauce"/>
              </a:rPr>
              <a:t>organizacyjnych</a:t>
            </a:r>
            <a:r>
              <a:rPr lang="en-US" sz="2368" dirty="0">
                <a:solidFill>
                  <a:srgbClr val="FFFFFF"/>
                </a:solidFill>
                <a:latin typeface="Open Sauce"/>
                <a:ea typeface="Open Sauce"/>
                <a:cs typeface="Open Sauce"/>
                <a:sym typeface="Open Sauce"/>
              </a:rPr>
              <a:t>, jak </a:t>
            </a:r>
            <a:r>
              <a:rPr lang="en-US" sz="2368" dirty="0" err="1">
                <a:solidFill>
                  <a:srgbClr val="FFFFFF"/>
                </a:solidFill>
                <a:latin typeface="Open Sauce"/>
                <a:ea typeface="Open Sauce"/>
                <a:cs typeface="Open Sauce"/>
                <a:sym typeface="Open Sauce"/>
              </a:rPr>
              <a:t>i</a:t>
            </a:r>
            <a:r>
              <a:rPr lang="en-US" sz="2368" dirty="0">
                <a:solidFill>
                  <a:srgbClr val="FFFFFF"/>
                </a:solidFill>
                <a:latin typeface="Open Sauce"/>
                <a:ea typeface="Open Sauce"/>
                <a:cs typeface="Open Sauce"/>
                <a:sym typeface="Open Sauce"/>
              </a:rPr>
              <a:t> </a:t>
            </a:r>
            <a:r>
              <a:rPr lang="en-US" sz="2368" dirty="0" err="1">
                <a:solidFill>
                  <a:srgbClr val="FFFFFF"/>
                </a:solidFill>
                <a:latin typeface="Open Sauce"/>
                <a:ea typeface="Open Sauce"/>
                <a:cs typeface="Open Sauce"/>
                <a:sym typeface="Open Sauce"/>
              </a:rPr>
              <a:t>bieżącej</a:t>
            </a:r>
            <a:r>
              <a:rPr lang="en-US" sz="2368" dirty="0">
                <a:solidFill>
                  <a:srgbClr val="FFFFFF"/>
                </a:solidFill>
                <a:latin typeface="Open Sauce"/>
                <a:ea typeface="Open Sauce"/>
                <a:cs typeface="Open Sauce"/>
                <a:sym typeface="Open Sauce"/>
              </a:rPr>
              <a:t> </a:t>
            </a:r>
            <a:r>
              <a:rPr lang="en-US" sz="2368" dirty="0" err="1">
                <a:solidFill>
                  <a:srgbClr val="FFFFFF"/>
                </a:solidFill>
                <a:latin typeface="Open Sauce"/>
                <a:ea typeface="Open Sauce"/>
                <a:cs typeface="Open Sauce"/>
                <a:sym typeface="Open Sauce"/>
              </a:rPr>
              <a:t>pracy</a:t>
            </a:r>
            <a:r>
              <a:rPr lang="en-US" sz="2368" dirty="0">
                <a:solidFill>
                  <a:srgbClr val="FFFFFF"/>
                </a:solidFill>
                <a:latin typeface="Open Sauce"/>
                <a:ea typeface="Open Sauce"/>
                <a:cs typeface="Open Sauce"/>
                <a:sym typeface="Open Sauce"/>
              </a:rPr>
              <a:t> z </a:t>
            </a:r>
            <a:r>
              <a:rPr lang="en-US" sz="2368" dirty="0" err="1">
                <a:solidFill>
                  <a:srgbClr val="FFFFFF"/>
                </a:solidFill>
                <a:latin typeface="Open Sauce"/>
                <a:ea typeface="Open Sauce"/>
                <a:cs typeface="Open Sauce"/>
                <a:sym typeface="Open Sauce"/>
              </a:rPr>
              <a:t>mieszkańcami</a:t>
            </a:r>
            <a:r>
              <a:rPr lang="en-US" sz="2368" dirty="0">
                <a:solidFill>
                  <a:srgbClr val="FFFFFF"/>
                </a:solidFill>
                <a:latin typeface="Open Sauce"/>
                <a:ea typeface="Open Sauce"/>
                <a:cs typeface="Open Sauce"/>
                <a:sym typeface="Open Sauce"/>
              </a:rPr>
              <a:t>.</a:t>
            </a:r>
          </a:p>
          <a:p>
            <a:pPr algn="l">
              <a:lnSpc>
                <a:spcPts val="3315"/>
              </a:lnSpc>
            </a:pPr>
            <a:endParaRPr lang="en-US" sz="2368" dirty="0">
              <a:solidFill>
                <a:srgbClr val="FFFFFF"/>
              </a:solidFill>
              <a:latin typeface="Open Sauce"/>
              <a:ea typeface="Open Sauce"/>
              <a:cs typeface="Open Sauce"/>
              <a:sym typeface="Open Sauce"/>
            </a:endParaRPr>
          </a:p>
        </p:txBody>
      </p:sp>
      <p:pic>
        <p:nvPicPr>
          <p:cNvPr id="4" name="Picture 4" descr="Stetoskop, strzykawki, termometr elektroniczny i ampułka z lekiem ułożone na jasnoniebieskim tle. Zdjęcie symbolizuje wysokie kompetencje personelu medycznego i opiekuńczego."/>
          <p:cNvPicPr>
            <a:picLocks noChangeAspect="1"/>
          </p:cNvPicPr>
          <p:nvPr/>
        </p:nvPicPr>
        <p:blipFill>
          <a:blip r:embed="rId6"/>
          <a:srcRect l="50757" r="21251"/>
          <a:stretch>
            <a:fillRect/>
          </a:stretch>
        </p:blipFill>
        <p:spPr>
          <a:xfrm>
            <a:off x="14139155" y="0"/>
            <a:ext cx="4315338" cy="10287000"/>
          </a:xfrm>
          <a:prstGeom prst="rect">
            <a:avLst/>
          </a:prstGeom>
        </p:spPr>
      </p:pic>
    </p:spTree>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a 20">
            <a:extLst>
              <a:ext uri="{FF2B5EF4-FFF2-40B4-BE49-F238E27FC236}">
                <a16:creationId xmlns:a16="http://schemas.microsoft.com/office/drawing/2014/main" id="{B121E180-3BB7-EB61-1A1F-DD867D3C4BA1}"/>
              </a:ext>
              <a:ext uri="{C183D7F6-B498-43B3-948B-1728B52AA6E4}">
                <adec:decorative xmlns:adec="http://schemas.microsoft.com/office/drawing/2017/decorative" val="1"/>
              </a:ext>
            </a:extLst>
          </p:cNvPr>
          <p:cNvGrpSpPr/>
          <p:nvPr/>
        </p:nvGrpSpPr>
        <p:grpSpPr>
          <a:xfrm>
            <a:off x="-4222568" y="-431599"/>
            <a:ext cx="22918993" cy="13402164"/>
            <a:chOff x="-4222568" y="-431599"/>
            <a:chExt cx="22918993" cy="13402164"/>
          </a:xfrm>
        </p:grpSpPr>
        <p:sp>
          <p:nvSpPr>
            <p:cNvPr id="3" name="Freeform 3">
              <a:extLst>
                <a:ext uri="{C183D7F6-B498-43B3-948B-1728B52AA6E4}">
                  <adec:decorative xmlns:adec="http://schemas.microsoft.com/office/drawing/2017/decorative" val="1"/>
                </a:ext>
              </a:extLst>
            </p:cNvPr>
            <p:cNvSpPr/>
            <p:nvPr/>
          </p:nvSpPr>
          <p:spPr>
            <a:xfrm>
              <a:off x="15822174" y="-431599"/>
              <a:ext cx="2874251" cy="13038508"/>
            </a:xfrm>
            <a:custGeom>
              <a:avLst/>
              <a:gdLst/>
              <a:ahLst/>
              <a:cxnLst/>
              <a:rect l="l" t="t" r="r" b="b"/>
              <a:pathLst>
                <a:path w="757004" h="3434010">
                  <a:moveTo>
                    <a:pt x="0" y="0"/>
                  </a:moveTo>
                  <a:lnTo>
                    <a:pt x="757004" y="0"/>
                  </a:lnTo>
                  <a:lnTo>
                    <a:pt x="757004"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6" name="Freeform 6">
              <a:extLst>
                <a:ext uri="{C183D7F6-B498-43B3-948B-1728B52AA6E4}">
                  <adec:decorative xmlns:adec="http://schemas.microsoft.com/office/drawing/2017/decorative" val="1"/>
                </a:ext>
              </a:extLst>
            </p:cNvPr>
            <p:cNvSpPr/>
            <p:nvPr/>
          </p:nvSpPr>
          <p:spPr>
            <a:xfrm>
              <a:off x="8812655" y="5143500"/>
              <a:ext cx="8885826" cy="4114800"/>
            </a:xfrm>
            <a:custGeom>
              <a:avLst/>
              <a:gdLst/>
              <a:ahLst/>
              <a:cxnLst/>
              <a:rect l="l" t="t" r="r" b="b"/>
              <a:pathLst>
                <a:path w="2066366" h="956882">
                  <a:moveTo>
                    <a:pt x="43563" y="0"/>
                  </a:moveTo>
                  <a:lnTo>
                    <a:pt x="2022803" y="0"/>
                  </a:lnTo>
                  <a:cubicBezTo>
                    <a:pt x="2046862" y="0"/>
                    <a:pt x="2066366" y="19504"/>
                    <a:pt x="2066366" y="43563"/>
                  </a:cubicBezTo>
                  <a:lnTo>
                    <a:pt x="2066366" y="913318"/>
                  </a:lnTo>
                  <a:cubicBezTo>
                    <a:pt x="2066366" y="924872"/>
                    <a:pt x="2061776" y="935952"/>
                    <a:pt x="2053607" y="944122"/>
                  </a:cubicBezTo>
                  <a:cubicBezTo>
                    <a:pt x="2045437" y="952292"/>
                    <a:pt x="2034356" y="956882"/>
                    <a:pt x="2022803" y="956882"/>
                  </a:cubicBezTo>
                  <a:lnTo>
                    <a:pt x="43563" y="956882"/>
                  </a:lnTo>
                  <a:cubicBezTo>
                    <a:pt x="19504" y="956882"/>
                    <a:pt x="0" y="937378"/>
                    <a:pt x="0" y="913318"/>
                  </a:cubicBezTo>
                  <a:lnTo>
                    <a:pt x="0" y="43563"/>
                  </a:lnTo>
                  <a:cubicBezTo>
                    <a:pt x="0" y="19504"/>
                    <a:pt x="19504" y="0"/>
                    <a:pt x="43563"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8" name="Freeform 8">
              <a:extLst>
                <a:ext uri="{C183D7F6-B498-43B3-948B-1728B52AA6E4}">
                  <adec:decorative xmlns:adec="http://schemas.microsoft.com/office/drawing/2017/decorative" val="1"/>
                </a:ext>
              </a:extLst>
            </p:cNvPr>
            <p:cNvSpPr/>
            <p:nvPr/>
          </p:nvSpPr>
          <p:spPr>
            <a:xfrm rot="2486411">
              <a:off x="-4222568" y="8891409"/>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2">
                <a:alphaModFix amt="4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a:off x="1028700" y="4162853"/>
              <a:ext cx="8115300" cy="3279069"/>
            </a:xfrm>
            <a:custGeom>
              <a:avLst/>
              <a:gdLst/>
              <a:ahLst/>
              <a:cxnLst/>
              <a:rect l="l" t="t" r="r" b="b"/>
              <a:pathLst>
                <a:path w="2137363" h="863623">
                  <a:moveTo>
                    <a:pt x="47700" y="0"/>
                  </a:moveTo>
                  <a:lnTo>
                    <a:pt x="2089663" y="0"/>
                  </a:lnTo>
                  <a:cubicBezTo>
                    <a:pt x="2102314" y="0"/>
                    <a:pt x="2114447" y="5025"/>
                    <a:pt x="2123392" y="13971"/>
                  </a:cubicBezTo>
                  <a:cubicBezTo>
                    <a:pt x="2132337" y="22916"/>
                    <a:pt x="2137363" y="35049"/>
                    <a:pt x="2137363" y="47700"/>
                  </a:cubicBezTo>
                  <a:lnTo>
                    <a:pt x="2137363" y="815924"/>
                  </a:lnTo>
                  <a:cubicBezTo>
                    <a:pt x="2137363" y="828574"/>
                    <a:pt x="2132337" y="840707"/>
                    <a:pt x="2123392" y="849652"/>
                  </a:cubicBezTo>
                  <a:cubicBezTo>
                    <a:pt x="2114447" y="858598"/>
                    <a:pt x="2102314" y="863623"/>
                    <a:pt x="2089663" y="863623"/>
                  </a:cubicBezTo>
                  <a:lnTo>
                    <a:pt x="47700" y="863623"/>
                  </a:lnTo>
                  <a:cubicBezTo>
                    <a:pt x="35049" y="863623"/>
                    <a:pt x="22916" y="858598"/>
                    <a:pt x="13971" y="849652"/>
                  </a:cubicBezTo>
                  <a:cubicBezTo>
                    <a:pt x="5025" y="840707"/>
                    <a:pt x="0" y="828574"/>
                    <a:pt x="0" y="815924"/>
                  </a:cubicBezTo>
                  <a:lnTo>
                    <a:pt x="0" y="47700"/>
                  </a:lnTo>
                  <a:cubicBezTo>
                    <a:pt x="0" y="35049"/>
                    <a:pt x="5025" y="22916"/>
                    <a:pt x="13971" y="13971"/>
                  </a:cubicBezTo>
                  <a:cubicBezTo>
                    <a:pt x="22916" y="5025"/>
                    <a:pt x="35049" y="0"/>
                    <a:pt x="47700" y="0"/>
                  </a:cubicBezTo>
                  <a:close/>
                </a:path>
              </a:pathLst>
            </a:custGeom>
            <a:solidFill>
              <a:srgbClr val="0071BC"/>
            </a:solidFill>
          </p:spPr>
          <p:txBody>
            <a:bodyPr/>
            <a:lstStyle/>
            <a:p>
              <a:endParaRPr lang="pl-PL"/>
            </a:p>
          </p:txBody>
        </p:sp>
        <p:sp>
          <p:nvSpPr>
            <p:cNvPr id="16" name="Freeform 16">
              <a:extLst>
                <a:ext uri="{C183D7F6-B498-43B3-948B-1728B52AA6E4}">
                  <adec:decorative xmlns:adec="http://schemas.microsoft.com/office/drawing/2017/decorative" val="1"/>
                </a:ext>
              </a:extLst>
            </p:cNvPr>
            <p:cNvSpPr/>
            <p:nvPr/>
          </p:nvSpPr>
          <p:spPr>
            <a:xfrm rot="10800000">
              <a:off x="-264597" y="6063044"/>
              <a:ext cx="2036901" cy="4457736"/>
            </a:xfrm>
            <a:custGeom>
              <a:avLst/>
              <a:gdLst/>
              <a:ahLst/>
              <a:cxnLst/>
              <a:rect l="l" t="t" r="r" b="b"/>
              <a:pathLst>
                <a:path w="536468" h="1174054">
                  <a:moveTo>
                    <a:pt x="0" y="0"/>
                  </a:moveTo>
                  <a:lnTo>
                    <a:pt x="536468" y="0"/>
                  </a:lnTo>
                  <a:lnTo>
                    <a:pt x="536468" y="1174054"/>
                  </a:lnTo>
                  <a:lnTo>
                    <a:pt x="0" y="1174054"/>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18" name="Freeform 18">
              <a:extLst>
                <a:ext uri="{C183D7F6-B498-43B3-948B-1728B52AA6E4}">
                  <adec:decorative xmlns:adec="http://schemas.microsoft.com/office/drawing/2017/decorative" val="1"/>
                </a:ext>
              </a:extLst>
            </p:cNvPr>
            <p:cNvSpPr/>
            <p:nvPr/>
          </p:nvSpPr>
          <p:spPr>
            <a:xfrm>
              <a:off x="16600412" y="4484612"/>
              <a:ext cx="1317776" cy="1317776"/>
            </a:xfrm>
            <a:custGeom>
              <a:avLst/>
              <a:gdLst/>
              <a:ahLst/>
              <a:cxnLst/>
              <a:rect l="l" t="t" r="r" b="b"/>
              <a:pathLst>
                <a:path w="1317776" h="1317776">
                  <a:moveTo>
                    <a:pt x="0" y="0"/>
                  </a:moveTo>
                  <a:lnTo>
                    <a:pt x="1317776" y="0"/>
                  </a:lnTo>
                  <a:lnTo>
                    <a:pt x="1317776" y="1317776"/>
                  </a:lnTo>
                  <a:lnTo>
                    <a:pt x="0" y="13177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9" name="Freeform 19">
              <a:extLst>
                <a:ext uri="{C183D7F6-B498-43B3-948B-1728B52AA6E4}">
                  <adec:decorative xmlns:adec="http://schemas.microsoft.com/office/drawing/2017/decorative" val="1"/>
                </a:ext>
              </a:extLst>
            </p:cNvPr>
            <p:cNvSpPr/>
            <p:nvPr/>
          </p:nvSpPr>
          <p:spPr>
            <a:xfrm>
              <a:off x="1470609" y="8138851"/>
              <a:ext cx="1401535" cy="1401535"/>
            </a:xfrm>
            <a:custGeom>
              <a:avLst/>
              <a:gdLst/>
              <a:ahLst/>
              <a:cxnLst/>
              <a:rect l="l" t="t" r="r" b="b"/>
              <a:pathLst>
                <a:path w="1401535" h="1401535">
                  <a:moveTo>
                    <a:pt x="0" y="0"/>
                  </a:moveTo>
                  <a:lnTo>
                    <a:pt x="1401534" y="0"/>
                  </a:lnTo>
                  <a:lnTo>
                    <a:pt x="1401534" y="1401535"/>
                  </a:lnTo>
                  <a:lnTo>
                    <a:pt x="0" y="140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grpSp>
      <p:sp>
        <p:nvSpPr>
          <p:cNvPr id="12" name="TextBox 12"/>
          <p:cNvSpPr txBox="1">
            <a:spLocks noGrp="1"/>
          </p:cNvSpPr>
          <p:nvPr>
            <p:ph type="title" idx="4294967295"/>
          </p:nvPr>
        </p:nvSpPr>
        <p:spPr>
          <a:xfrm>
            <a:off x="1028700" y="944140"/>
            <a:ext cx="12697995" cy="6108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890"/>
              </a:lnSpc>
              <a:spcBef>
                <a:spcPts val="0"/>
              </a:spcBef>
              <a:spcAft>
                <a:spcPts val="0"/>
              </a:spcAft>
              <a:buClrTx/>
              <a:buSzTx/>
              <a:buFontTx/>
              <a:buNone/>
              <a:tabLst/>
              <a:defRPr/>
            </a:pPr>
            <a:r>
              <a:rPr kumimoji="0" lang="en-US" sz="3761"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Wzrost</a:t>
            </a:r>
            <a:r>
              <a:rPr kumimoji="0" lang="en-US" sz="3761"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61"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zapotrzebowania</a:t>
            </a:r>
            <a:r>
              <a:rPr kumimoji="0" lang="en-US" sz="3761"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61"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na</a:t>
            </a:r>
            <a:r>
              <a:rPr kumimoji="0" lang="en-US" sz="3761"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61"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opiekę</a:t>
            </a:r>
            <a:r>
              <a:rPr kumimoji="0" lang="en-US" sz="3761"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61"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długoterminową</a:t>
            </a:r>
            <a:endParaRPr kumimoji="0" lang="en-US" sz="3761"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3" name="TextBox 13"/>
          <p:cNvSpPr txBox="1"/>
          <p:nvPr/>
        </p:nvSpPr>
        <p:spPr>
          <a:xfrm>
            <a:off x="1028700" y="1752009"/>
            <a:ext cx="12988903" cy="1511357"/>
          </a:xfrm>
          <a:prstGeom prst="rect">
            <a:avLst/>
          </a:prstGeom>
        </p:spPr>
        <p:txBody>
          <a:bodyPr lIns="0" tIns="0" rIns="0" bIns="0" rtlCol="0" anchor="t">
            <a:spAutoFit/>
          </a:bodyPr>
          <a:lstStyle/>
          <a:p>
            <a:pPr marL="460458" lvl="1" indent="-230229" algn="l">
              <a:lnSpc>
                <a:spcPts val="4158"/>
              </a:lnSpc>
              <a:buFont typeface="Arial"/>
              <a:buChar char="•"/>
            </a:pPr>
            <a:r>
              <a:rPr lang="en-US" sz="2132" b="1" dirty="0">
                <a:solidFill>
                  <a:srgbClr val="000000"/>
                </a:solidFill>
                <a:latin typeface="Open Sauce Bold"/>
                <a:ea typeface="Open Sauce Bold"/>
                <a:cs typeface="Open Sauce Bold"/>
                <a:sym typeface="Open Sauce Bold"/>
              </a:rPr>
              <a:t>72,5% </a:t>
            </a:r>
            <a:r>
              <a:rPr lang="en-US" sz="2132" b="1" dirty="0" err="1">
                <a:solidFill>
                  <a:srgbClr val="000000"/>
                </a:solidFill>
                <a:latin typeface="Open Sauce Bold"/>
                <a:ea typeface="Open Sauce Bold"/>
                <a:cs typeface="Open Sauce Bold"/>
                <a:sym typeface="Open Sauce Bold"/>
              </a:rPr>
              <a:t>jednostek</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pomocy</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społecznej</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odnotowuje</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wzrost</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liczby</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osób</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wymagających</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wsparcia</a:t>
            </a:r>
            <a:r>
              <a:rPr lang="en-US" sz="2132" dirty="0">
                <a:solidFill>
                  <a:srgbClr val="000000"/>
                </a:solidFill>
                <a:latin typeface="Open Sauce"/>
                <a:ea typeface="Open Sauce"/>
                <a:cs typeface="Open Sauce"/>
                <a:sym typeface="Open Sauce"/>
              </a:rPr>
              <a:t>.</a:t>
            </a:r>
          </a:p>
          <a:p>
            <a:pPr marL="460458" lvl="1" indent="-230229" algn="l">
              <a:lnSpc>
                <a:spcPts val="4158"/>
              </a:lnSpc>
              <a:buFont typeface="Arial"/>
              <a:buChar char="•"/>
            </a:pPr>
            <a:r>
              <a:rPr lang="en-US" sz="2132" b="1" dirty="0">
                <a:solidFill>
                  <a:srgbClr val="000000"/>
                </a:solidFill>
                <a:latin typeface="Open Sauce Bold"/>
                <a:ea typeface="Open Sauce Bold"/>
                <a:cs typeface="Open Sauce Bold"/>
                <a:sym typeface="Open Sauce Bold"/>
              </a:rPr>
              <a:t>44,1% </a:t>
            </a:r>
            <a:r>
              <a:rPr lang="en-US" sz="2132" b="1" dirty="0" err="1">
                <a:solidFill>
                  <a:srgbClr val="000000"/>
                </a:solidFill>
                <a:latin typeface="Open Sauce Bold"/>
                <a:ea typeface="Open Sauce Bold"/>
                <a:cs typeface="Open Sauce Bold"/>
                <a:sym typeface="Open Sauce Bold"/>
              </a:rPr>
              <a:t>jednostek</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wskazuje</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na</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wzrost</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znaczny</a:t>
            </a:r>
            <a:r>
              <a:rPr lang="en-US" sz="2132" dirty="0">
                <a:solidFill>
                  <a:srgbClr val="000000"/>
                </a:solidFill>
                <a:latin typeface="Open Sauce"/>
                <a:ea typeface="Open Sauce"/>
                <a:cs typeface="Open Sauce"/>
                <a:sym typeface="Open Sauce"/>
              </a:rPr>
              <a:t>.</a:t>
            </a:r>
          </a:p>
          <a:p>
            <a:pPr marL="460458" lvl="1" indent="-230229" algn="l">
              <a:lnSpc>
                <a:spcPts val="4158"/>
              </a:lnSpc>
              <a:spcBef>
                <a:spcPct val="0"/>
              </a:spcBef>
              <a:buFont typeface="Arial"/>
              <a:buChar char="•"/>
            </a:pPr>
            <a:r>
              <a:rPr lang="en-US" sz="2132" dirty="0" err="1">
                <a:solidFill>
                  <a:srgbClr val="000000"/>
                </a:solidFill>
                <a:latin typeface="Open Sauce"/>
                <a:ea typeface="Open Sauce"/>
                <a:cs typeface="Open Sauce"/>
                <a:sym typeface="Open Sauce"/>
              </a:rPr>
              <a:t>Tendencja</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wzrostowa</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występuje</a:t>
            </a:r>
            <a:r>
              <a:rPr lang="en-US" sz="2132" dirty="0">
                <a:solidFill>
                  <a:srgbClr val="000000"/>
                </a:solidFill>
                <a:latin typeface="Open Sauce"/>
                <a:ea typeface="Open Sauce"/>
                <a:cs typeface="Open Sauce"/>
                <a:sym typeface="Open Sauce"/>
              </a:rPr>
              <a:t> </a:t>
            </a:r>
            <a:r>
              <a:rPr lang="en-US" sz="2132" b="1" dirty="0">
                <a:solidFill>
                  <a:srgbClr val="000000"/>
                </a:solidFill>
                <a:latin typeface="Open Sauce Bold"/>
                <a:ea typeface="Open Sauce Bold"/>
                <a:cs typeface="Open Sauce Bold"/>
                <a:sym typeface="Open Sauce Bold"/>
              </a:rPr>
              <a:t>we </a:t>
            </a:r>
            <a:r>
              <a:rPr lang="en-US" sz="2132" b="1" dirty="0" err="1">
                <a:solidFill>
                  <a:srgbClr val="000000"/>
                </a:solidFill>
                <a:latin typeface="Open Sauce Bold"/>
                <a:ea typeface="Open Sauce Bold"/>
                <a:cs typeface="Open Sauce Bold"/>
                <a:sym typeface="Open Sauce Bold"/>
              </a:rPr>
              <a:t>wszystkich</a:t>
            </a:r>
            <a:r>
              <a:rPr lang="en-US" sz="2132" b="1" dirty="0">
                <a:solidFill>
                  <a:srgbClr val="000000"/>
                </a:solidFill>
                <a:latin typeface="Open Sauce Bold"/>
                <a:ea typeface="Open Sauce Bold"/>
                <a:cs typeface="Open Sauce Bold"/>
                <a:sym typeface="Open Sauce Bold"/>
              </a:rPr>
              <a:t> </a:t>
            </a:r>
            <a:r>
              <a:rPr lang="en-US" sz="2132" b="1" dirty="0" err="1">
                <a:solidFill>
                  <a:srgbClr val="000000"/>
                </a:solidFill>
                <a:latin typeface="Open Sauce Bold"/>
                <a:ea typeface="Open Sauce Bold"/>
                <a:cs typeface="Open Sauce Bold"/>
                <a:sym typeface="Open Sauce Bold"/>
              </a:rPr>
              <a:t>częściach</a:t>
            </a:r>
            <a:r>
              <a:rPr lang="en-US" sz="2132" b="1" dirty="0">
                <a:solidFill>
                  <a:srgbClr val="000000"/>
                </a:solidFill>
                <a:latin typeface="Open Sauce Bold"/>
                <a:ea typeface="Open Sauce Bold"/>
                <a:cs typeface="Open Sauce Bold"/>
                <a:sym typeface="Open Sauce Bold"/>
              </a:rPr>
              <a:t> </a:t>
            </a:r>
            <a:r>
              <a:rPr lang="en-US" sz="2132" b="1" dirty="0" err="1">
                <a:solidFill>
                  <a:srgbClr val="000000"/>
                </a:solidFill>
                <a:latin typeface="Open Sauce Bold"/>
                <a:ea typeface="Open Sauce Bold"/>
                <a:cs typeface="Open Sauce Bold"/>
                <a:sym typeface="Open Sauce Bold"/>
              </a:rPr>
              <a:t>województwa</a:t>
            </a:r>
            <a:r>
              <a:rPr lang="en-US" sz="2132" dirty="0">
                <a:solidFill>
                  <a:srgbClr val="000000"/>
                </a:solidFill>
                <a:latin typeface="Open Sauce"/>
                <a:ea typeface="Open Sauce"/>
                <a:cs typeface="Open Sauce"/>
                <a:sym typeface="Open Sauce"/>
              </a:rPr>
              <a:t>.</a:t>
            </a:r>
          </a:p>
        </p:txBody>
      </p:sp>
      <p:sp>
        <p:nvSpPr>
          <p:cNvPr id="14" name="TextBox 14"/>
          <p:cNvSpPr txBox="1"/>
          <p:nvPr/>
        </p:nvSpPr>
        <p:spPr>
          <a:xfrm>
            <a:off x="1470609" y="4323578"/>
            <a:ext cx="7545261" cy="2612526"/>
          </a:xfrm>
          <a:prstGeom prst="rect">
            <a:avLst/>
          </a:prstGeom>
        </p:spPr>
        <p:txBody>
          <a:bodyPr lIns="0" tIns="0" rIns="0" bIns="0" rtlCol="0" anchor="t">
            <a:spAutoFit/>
          </a:bodyPr>
          <a:lstStyle/>
          <a:p>
            <a:pPr algn="l">
              <a:lnSpc>
                <a:spcPts val="5222"/>
              </a:lnSpc>
            </a:pPr>
            <a:r>
              <a:rPr lang="en-US" sz="2089" b="1" dirty="0" err="1">
                <a:solidFill>
                  <a:srgbClr val="FFFFFF"/>
                </a:solidFill>
                <a:latin typeface="Open Sauce Bold"/>
                <a:ea typeface="Open Sauce Bold"/>
                <a:cs typeface="Open Sauce Bold"/>
                <a:sym typeface="Open Sauce Bold"/>
              </a:rPr>
              <a:t>Źródła</a:t>
            </a:r>
            <a:r>
              <a:rPr lang="en-US" sz="2089" b="1" dirty="0">
                <a:solidFill>
                  <a:srgbClr val="FFFFFF"/>
                </a:solidFill>
                <a:latin typeface="Open Sauce Bold"/>
                <a:ea typeface="Open Sauce Bold"/>
                <a:cs typeface="Open Sauce Bold"/>
                <a:sym typeface="Open Sauce Bold"/>
              </a:rPr>
              <a:t> </a:t>
            </a:r>
            <a:r>
              <a:rPr lang="en-US" sz="2089" b="1" dirty="0" err="1">
                <a:solidFill>
                  <a:srgbClr val="FFFFFF"/>
                </a:solidFill>
                <a:latin typeface="Open Sauce Bold"/>
                <a:ea typeface="Open Sauce Bold"/>
                <a:cs typeface="Open Sauce Bold"/>
                <a:sym typeface="Open Sauce Bold"/>
              </a:rPr>
              <a:t>presji</a:t>
            </a:r>
            <a:r>
              <a:rPr lang="en-US" sz="2089" b="1" dirty="0">
                <a:solidFill>
                  <a:srgbClr val="FFFFFF"/>
                </a:solidFill>
                <a:latin typeface="Open Sauce Bold"/>
                <a:ea typeface="Open Sauce Bold"/>
                <a:cs typeface="Open Sauce Bold"/>
                <a:sym typeface="Open Sauce Bold"/>
              </a:rPr>
              <a:t> </a:t>
            </a:r>
            <a:r>
              <a:rPr lang="en-US" sz="2089" b="1" dirty="0" err="1">
                <a:solidFill>
                  <a:srgbClr val="FFFFFF"/>
                </a:solidFill>
                <a:latin typeface="Open Sauce Bold"/>
                <a:ea typeface="Open Sauce Bold"/>
                <a:cs typeface="Open Sauce Bold"/>
                <a:sym typeface="Open Sauce Bold"/>
              </a:rPr>
              <a:t>na</a:t>
            </a:r>
            <a:r>
              <a:rPr lang="en-US" sz="2089" b="1" dirty="0">
                <a:solidFill>
                  <a:srgbClr val="FFFFFF"/>
                </a:solidFill>
                <a:latin typeface="Open Sauce Bold"/>
                <a:ea typeface="Open Sauce Bold"/>
                <a:cs typeface="Open Sauce Bold"/>
                <a:sym typeface="Open Sauce Bold"/>
              </a:rPr>
              <a:t> system </a:t>
            </a:r>
            <a:r>
              <a:rPr lang="en-US" sz="2089" b="1" dirty="0" err="1">
                <a:solidFill>
                  <a:srgbClr val="FFFFFF"/>
                </a:solidFill>
                <a:latin typeface="Open Sauce Bold"/>
                <a:ea typeface="Open Sauce Bold"/>
                <a:cs typeface="Open Sauce Bold"/>
                <a:sym typeface="Open Sauce Bold"/>
              </a:rPr>
              <a:t>opieki</a:t>
            </a:r>
            <a:r>
              <a:rPr lang="en-US" sz="2089" b="1" dirty="0">
                <a:solidFill>
                  <a:srgbClr val="FFFFFF"/>
                </a:solidFill>
                <a:latin typeface="Open Sauce Bold"/>
                <a:ea typeface="Open Sauce Bold"/>
                <a:cs typeface="Open Sauce Bold"/>
                <a:sym typeface="Open Sauce Bold"/>
              </a:rPr>
              <a:t> </a:t>
            </a:r>
            <a:r>
              <a:rPr lang="en-US" sz="2089" b="1" dirty="0" err="1">
                <a:solidFill>
                  <a:srgbClr val="FFFFFF"/>
                </a:solidFill>
                <a:latin typeface="Open Sauce Bold"/>
                <a:ea typeface="Open Sauce Bold"/>
                <a:cs typeface="Open Sauce Bold"/>
                <a:sym typeface="Open Sauce Bold"/>
              </a:rPr>
              <a:t>długoterminowej</a:t>
            </a:r>
            <a:endParaRPr lang="en-US" sz="2089" b="1" dirty="0">
              <a:solidFill>
                <a:srgbClr val="FFFFFF"/>
              </a:solidFill>
              <a:latin typeface="Open Sauce Bold"/>
              <a:ea typeface="Open Sauce Bold"/>
              <a:cs typeface="Open Sauce Bold"/>
              <a:sym typeface="Open Sauce Bold"/>
            </a:endParaRPr>
          </a:p>
          <a:p>
            <a:pPr marL="285750" indent="-285750" algn="l">
              <a:lnSpc>
                <a:spcPts val="3918"/>
              </a:lnSpc>
              <a:buFont typeface="Arial" panose="020B0604020202020204" pitchFamily="34" charset="0"/>
              <a:buChar char="•"/>
            </a:pPr>
            <a:r>
              <a:rPr lang="en-US" sz="1700" dirty="0" err="1">
                <a:solidFill>
                  <a:srgbClr val="FFFFFF"/>
                </a:solidFill>
                <a:latin typeface="Open Sauce"/>
                <a:ea typeface="Open Sauce"/>
                <a:cs typeface="Open Sauce"/>
                <a:sym typeface="Open Sauce"/>
              </a:rPr>
              <a:t>Wzrost</a:t>
            </a:r>
            <a:r>
              <a:rPr lang="en-US" sz="1700" dirty="0">
                <a:solidFill>
                  <a:srgbClr val="FFFFFF"/>
                </a:solidFill>
                <a:latin typeface="Open Sauce"/>
                <a:ea typeface="Open Sauce"/>
                <a:cs typeface="Open Sauce"/>
                <a:sym typeface="Open Sauce"/>
              </a:rPr>
              <a:t> </a:t>
            </a:r>
            <a:r>
              <a:rPr lang="en-US" sz="1700" dirty="0" err="1">
                <a:solidFill>
                  <a:srgbClr val="FFFFFF"/>
                </a:solidFill>
                <a:latin typeface="Open Sauce"/>
                <a:ea typeface="Open Sauce"/>
                <a:cs typeface="Open Sauce"/>
                <a:sym typeface="Open Sauce"/>
              </a:rPr>
              <a:t>liczby</a:t>
            </a:r>
            <a:r>
              <a:rPr lang="en-US" sz="1700" dirty="0">
                <a:solidFill>
                  <a:srgbClr val="FFFFFF"/>
                </a:solidFill>
                <a:latin typeface="Open Sauce"/>
                <a:ea typeface="Open Sauce"/>
                <a:cs typeface="Open Sauce"/>
                <a:sym typeface="Open Sauce"/>
              </a:rPr>
              <a:t> </a:t>
            </a:r>
            <a:r>
              <a:rPr lang="en-US" sz="1700" dirty="0" err="1">
                <a:solidFill>
                  <a:srgbClr val="FFFFFF"/>
                </a:solidFill>
                <a:latin typeface="Open Sauce"/>
                <a:ea typeface="Open Sauce"/>
                <a:cs typeface="Open Sauce"/>
                <a:sym typeface="Open Sauce"/>
              </a:rPr>
              <a:t>osób</a:t>
            </a:r>
            <a:r>
              <a:rPr lang="en-US" sz="1700" dirty="0">
                <a:solidFill>
                  <a:srgbClr val="FFFFFF"/>
                </a:solidFill>
                <a:latin typeface="Open Sauce"/>
                <a:ea typeface="Open Sauce"/>
                <a:cs typeface="Open Sauce"/>
                <a:sym typeface="Open Sauce"/>
              </a:rPr>
              <a:t> w </a:t>
            </a:r>
            <a:r>
              <a:rPr lang="en-US" sz="1700" b="1" dirty="0" err="1">
                <a:solidFill>
                  <a:srgbClr val="FFFFFF"/>
                </a:solidFill>
                <a:latin typeface="Open Sauce Bold"/>
                <a:ea typeface="Open Sauce Bold"/>
                <a:cs typeface="Open Sauce Bold"/>
                <a:sym typeface="Open Sauce Bold"/>
              </a:rPr>
              <a:t>bardzo</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zaawansowanym</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wieku</a:t>
            </a:r>
            <a:r>
              <a:rPr lang="en-US" sz="1700" dirty="0">
                <a:solidFill>
                  <a:srgbClr val="FFFFFF"/>
                </a:solidFill>
                <a:latin typeface="Open Sauce"/>
                <a:ea typeface="Open Sauce"/>
                <a:cs typeface="Open Sauce"/>
                <a:sym typeface="Open Sauce"/>
              </a:rPr>
              <a:t>.</a:t>
            </a:r>
          </a:p>
          <a:p>
            <a:pPr marL="285750" indent="-285750" algn="l">
              <a:lnSpc>
                <a:spcPts val="3918"/>
              </a:lnSpc>
              <a:buFont typeface="Arial" panose="020B0604020202020204" pitchFamily="34" charset="0"/>
              <a:buChar char="•"/>
            </a:pPr>
            <a:r>
              <a:rPr lang="en-US" sz="1700" dirty="0" err="1">
                <a:solidFill>
                  <a:srgbClr val="FFFFFF"/>
                </a:solidFill>
                <a:latin typeface="Open Sauce"/>
                <a:ea typeface="Open Sauce"/>
                <a:cs typeface="Open Sauce"/>
                <a:sym typeface="Open Sauce"/>
              </a:rPr>
              <a:t>Częstsze</a:t>
            </a:r>
            <a:r>
              <a:rPr lang="en-US" sz="1700" dirty="0">
                <a:solidFill>
                  <a:srgbClr val="FFFFFF"/>
                </a:solidFill>
                <a:latin typeface="Open Sauce"/>
                <a:ea typeface="Open Sauce"/>
                <a:cs typeface="Open Sauce"/>
                <a:sym typeface="Open Sauce"/>
              </a:rPr>
              <a:t> </a:t>
            </a:r>
            <a:r>
              <a:rPr lang="en-US" sz="1700" dirty="0" err="1">
                <a:solidFill>
                  <a:srgbClr val="FFFFFF"/>
                </a:solidFill>
                <a:latin typeface="Open Sauce"/>
                <a:ea typeface="Open Sauce"/>
                <a:cs typeface="Open Sauce"/>
                <a:sym typeface="Open Sauce"/>
              </a:rPr>
              <a:t>występowanie</a:t>
            </a:r>
            <a:r>
              <a:rPr lang="en-US" sz="1700" dirty="0">
                <a:solidFill>
                  <a:srgbClr val="FFFFFF"/>
                </a:solidFill>
                <a:latin typeface="Open Sauce"/>
                <a:ea typeface="Open Sauce"/>
                <a:cs typeface="Open Sauce"/>
                <a:sym typeface="Open Sauce"/>
              </a:rPr>
              <a:t> </a:t>
            </a:r>
            <a:r>
              <a:rPr lang="en-US" sz="1700" b="1" dirty="0" err="1">
                <a:solidFill>
                  <a:srgbClr val="FFFFFF"/>
                </a:solidFill>
                <a:latin typeface="Open Sauce Bold"/>
                <a:ea typeface="Open Sauce Bold"/>
                <a:cs typeface="Open Sauce Bold"/>
                <a:sym typeface="Open Sauce Bold"/>
              </a:rPr>
              <a:t>wielochorobowości</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i</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niesamodzielności</a:t>
            </a:r>
            <a:r>
              <a:rPr lang="en-US" sz="1700" dirty="0">
                <a:solidFill>
                  <a:srgbClr val="FFFFFF"/>
                </a:solidFill>
                <a:latin typeface="Open Sauce"/>
                <a:ea typeface="Open Sauce"/>
                <a:cs typeface="Open Sauce"/>
                <a:sym typeface="Open Sauce"/>
              </a:rPr>
              <a:t>.</a:t>
            </a:r>
          </a:p>
          <a:p>
            <a:pPr marL="285750" indent="-285750" algn="l">
              <a:lnSpc>
                <a:spcPts val="3918"/>
              </a:lnSpc>
              <a:buFont typeface="Arial" panose="020B0604020202020204" pitchFamily="34" charset="0"/>
              <a:buChar char="•"/>
            </a:pPr>
            <a:r>
              <a:rPr lang="en-US" sz="1700" b="1" dirty="0" err="1">
                <a:solidFill>
                  <a:srgbClr val="FFFFFF"/>
                </a:solidFill>
                <a:latin typeface="Open Sauce Bold"/>
                <a:ea typeface="Open Sauce Bold"/>
                <a:cs typeface="Open Sauce Bold"/>
                <a:sym typeface="Open Sauce Bold"/>
              </a:rPr>
              <a:t>Samotność</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osób</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starszych</a:t>
            </a:r>
            <a:r>
              <a:rPr lang="en-US" sz="1700" dirty="0">
                <a:solidFill>
                  <a:srgbClr val="FFFFFF"/>
                </a:solidFill>
                <a:latin typeface="Open Sauce"/>
                <a:ea typeface="Open Sauce"/>
                <a:cs typeface="Open Sauce"/>
                <a:sym typeface="Open Sauce"/>
              </a:rPr>
              <a:t> </a:t>
            </a:r>
            <a:r>
              <a:rPr lang="en-US" sz="1700" dirty="0" err="1">
                <a:solidFill>
                  <a:srgbClr val="FFFFFF"/>
                </a:solidFill>
                <a:latin typeface="Open Sauce"/>
                <a:ea typeface="Open Sauce"/>
                <a:cs typeface="Open Sauce"/>
                <a:sym typeface="Open Sauce"/>
              </a:rPr>
              <a:t>oraz</a:t>
            </a:r>
            <a:r>
              <a:rPr lang="en-US" sz="1700" dirty="0">
                <a:solidFill>
                  <a:srgbClr val="FFFFFF"/>
                </a:solidFill>
                <a:latin typeface="Open Sauce"/>
                <a:ea typeface="Open Sauce"/>
                <a:cs typeface="Open Sauce"/>
                <a:sym typeface="Open Sauce"/>
              </a:rPr>
              <a:t> </a:t>
            </a:r>
            <a:r>
              <a:rPr lang="en-US" sz="1700" b="1" dirty="0" err="1">
                <a:solidFill>
                  <a:srgbClr val="FFFFFF"/>
                </a:solidFill>
                <a:latin typeface="Open Sauce Bold"/>
                <a:ea typeface="Open Sauce Bold"/>
                <a:cs typeface="Open Sauce Bold"/>
                <a:sym typeface="Open Sauce Bold"/>
              </a:rPr>
              <a:t>migracja</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młodszych</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pokoleń</a:t>
            </a:r>
            <a:r>
              <a:rPr lang="en-US" sz="1700" dirty="0">
                <a:solidFill>
                  <a:srgbClr val="FFFFFF"/>
                </a:solidFill>
                <a:latin typeface="Open Sauce"/>
                <a:ea typeface="Open Sauce"/>
                <a:cs typeface="Open Sauce"/>
                <a:sym typeface="Open Sauce"/>
              </a:rPr>
              <a:t>.</a:t>
            </a:r>
          </a:p>
          <a:p>
            <a:pPr marL="285750" indent="-285750" algn="l">
              <a:lnSpc>
                <a:spcPts val="3918"/>
              </a:lnSpc>
              <a:spcBef>
                <a:spcPct val="0"/>
              </a:spcBef>
              <a:buFont typeface="Arial" panose="020B0604020202020204" pitchFamily="34" charset="0"/>
              <a:buChar char="•"/>
            </a:pPr>
            <a:r>
              <a:rPr lang="en-US" sz="1700" dirty="0" err="1">
                <a:solidFill>
                  <a:srgbClr val="FFFFFF"/>
                </a:solidFill>
                <a:latin typeface="Open Sauce"/>
                <a:ea typeface="Open Sauce"/>
                <a:cs typeface="Open Sauce"/>
                <a:sym typeface="Open Sauce"/>
              </a:rPr>
              <a:t>Ograniczenie</a:t>
            </a:r>
            <a:r>
              <a:rPr lang="en-US" sz="1700" dirty="0">
                <a:solidFill>
                  <a:srgbClr val="FFFFFF"/>
                </a:solidFill>
                <a:latin typeface="Open Sauce"/>
                <a:ea typeface="Open Sauce"/>
                <a:cs typeface="Open Sauce"/>
                <a:sym typeface="Open Sauce"/>
              </a:rPr>
              <a:t> </a:t>
            </a:r>
            <a:r>
              <a:rPr lang="en-US" sz="1700" dirty="0" err="1">
                <a:solidFill>
                  <a:srgbClr val="FFFFFF"/>
                </a:solidFill>
                <a:latin typeface="Open Sauce"/>
                <a:ea typeface="Open Sauce"/>
                <a:cs typeface="Open Sauce"/>
                <a:sym typeface="Open Sauce"/>
              </a:rPr>
              <a:t>dostępności</a:t>
            </a:r>
            <a:r>
              <a:rPr lang="en-US" sz="1700" dirty="0">
                <a:solidFill>
                  <a:srgbClr val="FFFFFF"/>
                </a:solidFill>
                <a:latin typeface="Open Sauce"/>
                <a:ea typeface="Open Sauce"/>
                <a:cs typeface="Open Sauce"/>
                <a:sym typeface="Open Sauce"/>
              </a:rPr>
              <a:t> </a:t>
            </a:r>
            <a:r>
              <a:rPr lang="en-US" sz="1700" b="1" dirty="0" err="1">
                <a:solidFill>
                  <a:srgbClr val="FFFFFF"/>
                </a:solidFill>
                <a:latin typeface="Open Sauce Bold"/>
                <a:ea typeface="Open Sauce Bold"/>
                <a:cs typeface="Open Sauce Bold"/>
                <a:sym typeface="Open Sauce Bold"/>
              </a:rPr>
              <a:t>opieki</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rodzinnej</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i</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nieformalnej</a:t>
            </a:r>
            <a:r>
              <a:rPr lang="en-US" sz="1700" dirty="0">
                <a:solidFill>
                  <a:srgbClr val="FFFFFF"/>
                </a:solidFill>
                <a:latin typeface="Open Sauce"/>
                <a:ea typeface="Open Sauce"/>
                <a:cs typeface="Open Sauce"/>
                <a:sym typeface="Open Sauce"/>
              </a:rPr>
              <a:t>.</a:t>
            </a:r>
          </a:p>
        </p:txBody>
      </p:sp>
      <p:sp>
        <p:nvSpPr>
          <p:cNvPr id="20" name="TextBox 20"/>
          <p:cNvSpPr txBox="1"/>
          <p:nvPr/>
        </p:nvSpPr>
        <p:spPr>
          <a:xfrm>
            <a:off x="9408813" y="5693881"/>
            <a:ext cx="7850486" cy="3041345"/>
          </a:xfrm>
          <a:prstGeom prst="rect">
            <a:avLst/>
          </a:prstGeom>
        </p:spPr>
        <p:txBody>
          <a:bodyPr lIns="0" tIns="0" rIns="0" bIns="0" rtlCol="0" anchor="t">
            <a:spAutoFit/>
          </a:bodyPr>
          <a:lstStyle/>
          <a:p>
            <a:pPr algn="l">
              <a:lnSpc>
                <a:spcPts val="4806"/>
              </a:lnSpc>
            </a:pPr>
            <a:r>
              <a:rPr lang="en-US" sz="2054" b="1" dirty="0" err="1">
                <a:solidFill>
                  <a:srgbClr val="FFFFFF"/>
                </a:solidFill>
                <a:latin typeface="Open Sauce Bold"/>
                <a:ea typeface="Open Sauce Bold"/>
                <a:cs typeface="Open Sauce Bold"/>
                <a:sym typeface="Open Sauce Bold"/>
              </a:rPr>
              <a:t>Priorytety</a:t>
            </a:r>
            <a:r>
              <a:rPr lang="en-US" sz="2054" b="1" dirty="0">
                <a:solidFill>
                  <a:srgbClr val="FFFFFF"/>
                </a:solidFill>
                <a:latin typeface="Open Sauce Bold"/>
                <a:ea typeface="Open Sauce Bold"/>
                <a:cs typeface="Open Sauce Bold"/>
                <a:sym typeface="Open Sauce Bold"/>
              </a:rPr>
              <a:t> </a:t>
            </a:r>
            <a:r>
              <a:rPr lang="en-US" sz="2054" b="1" dirty="0" err="1">
                <a:solidFill>
                  <a:srgbClr val="FFFFFF"/>
                </a:solidFill>
                <a:latin typeface="Open Sauce Bold"/>
                <a:ea typeface="Open Sauce Bold"/>
                <a:cs typeface="Open Sauce Bold"/>
                <a:sym typeface="Open Sauce Bold"/>
              </a:rPr>
              <a:t>jednostek</a:t>
            </a:r>
            <a:r>
              <a:rPr lang="en-US" sz="2054" b="1" dirty="0">
                <a:solidFill>
                  <a:srgbClr val="FFFFFF"/>
                </a:solidFill>
                <a:latin typeface="Open Sauce Bold"/>
                <a:ea typeface="Open Sauce Bold"/>
                <a:cs typeface="Open Sauce Bold"/>
                <a:sym typeface="Open Sauce Bold"/>
              </a:rPr>
              <a:t> </a:t>
            </a:r>
            <a:r>
              <a:rPr lang="en-US" sz="2054" b="1" dirty="0" err="1">
                <a:solidFill>
                  <a:srgbClr val="FFFFFF"/>
                </a:solidFill>
                <a:latin typeface="Open Sauce Bold"/>
                <a:ea typeface="Open Sauce Bold"/>
                <a:cs typeface="Open Sauce Bold"/>
                <a:sym typeface="Open Sauce Bold"/>
              </a:rPr>
              <a:t>samorządu</a:t>
            </a:r>
            <a:r>
              <a:rPr lang="en-US" sz="2054" b="1" dirty="0">
                <a:solidFill>
                  <a:srgbClr val="FFFFFF"/>
                </a:solidFill>
                <a:latin typeface="Open Sauce Bold"/>
                <a:ea typeface="Open Sauce Bold"/>
                <a:cs typeface="Open Sauce Bold"/>
                <a:sym typeface="Open Sauce Bold"/>
              </a:rPr>
              <a:t> </a:t>
            </a:r>
            <a:r>
              <a:rPr lang="en-US" sz="2054" b="1" dirty="0" err="1">
                <a:solidFill>
                  <a:srgbClr val="FFFFFF"/>
                </a:solidFill>
                <a:latin typeface="Open Sauce Bold"/>
                <a:ea typeface="Open Sauce Bold"/>
                <a:cs typeface="Open Sauce Bold"/>
                <a:sym typeface="Open Sauce Bold"/>
              </a:rPr>
              <a:t>terytorialnego</a:t>
            </a:r>
            <a:endParaRPr lang="en-US" sz="2054" b="1" dirty="0">
              <a:solidFill>
                <a:srgbClr val="FFFFFF"/>
              </a:solidFill>
              <a:latin typeface="Open Sauce Bold"/>
              <a:ea typeface="Open Sauce Bold"/>
              <a:cs typeface="Open Sauce Bold"/>
              <a:sym typeface="Open Sauce Bold"/>
            </a:endParaRPr>
          </a:p>
          <a:p>
            <a:pPr marL="335531" lvl="1" indent="-167766" algn="l">
              <a:lnSpc>
                <a:spcPts val="3885"/>
              </a:lnSpc>
              <a:buFont typeface="Arial"/>
              <a:buChar char="•"/>
            </a:pPr>
            <a:r>
              <a:rPr lang="en-US" sz="1700" b="1" dirty="0">
                <a:solidFill>
                  <a:srgbClr val="FFFFFF"/>
                </a:solidFill>
                <a:latin typeface="Open Sauce Bold"/>
                <a:ea typeface="Open Sauce Bold"/>
                <a:cs typeface="Open Sauce Bold"/>
                <a:sym typeface="Open Sauce Bold"/>
              </a:rPr>
              <a:t>68,6% </a:t>
            </a:r>
            <a:r>
              <a:rPr lang="en-US" sz="1700" b="1" dirty="0" err="1">
                <a:solidFill>
                  <a:srgbClr val="FFFFFF"/>
                </a:solidFill>
                <a:latin typeface="Open Sauce Bold"/>
                <a:ea typeface="Open Sauce Bold"/>
                <a:cs typeface="Open Sauce Bold"/>
                <a:sym typeface="Open Sauce Bold"/>
              </a:rPr>
              <a:t>jednostek</a:t>
            </a:r>
            <a:r>
              <a:rPr lang="en-US" sz="1700" dirty="0">
                <a:solidFill>
                  <a:srgbClr val="FFFFFF"/>
                </a:solidFill>
                <a:latin typeface="Open Sauce"/>
                <a:ea typeface="Open Sauce"/>
                <a:cs typeface="Open Sauce"/>
                <a:sym typeface="Open Sauce"/>
              </a:rPr>
              <a:t> </a:t>
            </a:r>
            <a:r>
              <a:rPr lang="en-US" sz="1700" dirty="0" err="1">
                <a:solidFill>
                  <a:srgbClr val="FFFFFF"/>
                </a:solidFill>
                <a:latin typeface="Open Sauce"/>
                <a:ea typeface="Open Sauce"/>
                <a:cs typeface="Open Sauce"/>
                <a:sym typeface="Open Sauce"/>
              </a:rPr>
              <a:t>deklaruje</a:t>
            </a:r>
            <a:r>
              <a:rPr lang="en-US" sz="1700" dirty="0">
                <a:solidFill>
                  <a:srgbClr val="FFFFFF"/>
                </a:solidFill>
                <a:latin typeface="Open Sauce"/>
                <a:ea typeface="Open Sauce"/>
                <a:cs typeface="Open Sauce"/>
                <a:sym typeface="Open Sauce"/>
              </a:rPr>
              <a:t> </a:t>
            </a:r>
            <a:r>
              <a:rPr lang="en-US" sz="1700" dirty="0" err="1">
                <a:solidFill>
                  <a:srgbClr val="FFFFFF"/>
                </a:solidFill>
                <a:latin typeface="Open Sauce"/>
                <a:ea typeface="Open Sauce"/>
                <a:cs typeface="Open Sauce"/>
                <a:sym typeface="Open Sauce"/>
              </a:rPr>
              <a:t>brak</a:t>
            </a:r>
            <a:r>
              <a:rPr lang="en-US" sz="1700" dirty="0">
                <a:solidFill>
                  <a:srgbClr val="FFFFFF"/>
                </a:solidFill>
                <a:latin typeface="Open Sauce"/>
                <a:ea typeface="Open Sauce"/>
                <a:cs typeface="Open Sauce"/>
                <a:sym typeface="Open Sauce"/>
              </a:rPr>
              <a:t> </a:t>
            </a:r>
            <a:r>
              <a:rPr lang="en-US" sz="1700" dirty="0" err="1">
                <a:solidFill>
                  <a:srgbClr val="FFFFFF"/>
                </a:solidFill>
                <a:latin typeface="Open Sauce"/>
                <a:ea typeface="Open Sauce"/>
                <a:cs typeface="Open Sauce"/>
                <a:sym typeface="Open Sauce"/>
              </a:rPr>
              <a:t>potrzeby</a:t>
            </a:r>
            <a:r>
              <a:rPr lang="en-US" sz="1700" dirty="0">
                <a:solidFill>
                  <a:srgbClr val="FFFFFF"/>
                </a:solidFill>
                <a:latin typeface="Open Sauce"/>
                <a:ea typeface="Open Sauce"/>
                <a:cs typeface="Open Sauce"/>
                <a:sym typeface="Open Sauce"/>
              </a:rPr>
              <a:t> </a:t>
            </a:r>
            <a:r>
              <a:rPr lang="en-US" sz="1700" dirty="0" err="1">
                <a:solidFill>
                  <a:srgbClr val="FFFFFF"/>
                </a:solidFill>
                <a:latin typeface="Open Sauce"/>
                <a:ea typeface="Open Sauce"/>
                <a:cs typeface="Open Sauce"/>
                <a:sym typeface="Open Sauce"/>
              </a:rPr>
              <a:t>wdrażania</a:t>
            </a:r>
            <a:r>
              <a:rPr lang="en-US" sz="1700" dirty="0">
                <a:solidFill>
                  <a:srgbClr val="FFFFFF"/>
                </a:solidFill>
                <a:latin typeface="Open Sauce"/>
                <a:ea typeface="Open Sauce"/>
                <a:cs typeface="Open Sauce"/>
                <a:sym typeface="Open Sauce"/>
              </a:rPr>
              <a:t> </a:t>
            </a:r>
            <a:r>
              <a:rPr lang="en-US" sz="1700" dirty="0" err="1">
                <a:solidFill>
                  <a:srgbClr val="FFFFFF"/>
                </a:solidFill>
                <a:latin typeface="Open Sauce"/>
                <a:ea typeface="Open Sauce"/>
                <a:cs typeface="Open Sauce"/>
                <a:sym typeface="Open Sauce"/>
              </a:rPr>
              <a:t>nowych</a:t>
            </a:r>
            <a:r>
              <a:rPr lang="en-US" sz="1700" dirty="0">
                <a:solidFill>
                  <a:srgbClr val="FFFFFF"/>
                </a:solidFill>
                <a:latin typeface="Open Sauce"/>
                <a:ea typeface="Open Sauce"/>
                <a:cs typeface="Open Sauce"/>
                <a:sym typeface="Open Sauce"/>
              </a:rPr>
              <a:t> </a:t>
            </a:r>
            <a:r>
              <a:rPr lang="en-US" sz="1700" dirty="0" err="1">
                <a:solidFill>
                  <a:srgbClr val="FFFFFF"/>
                </a:solidFill>
                <a:latin typeface="Open Sauce"/>
                <a:ea typeface="Open Sauce"/>
                <a:cs typeface="Open Sauce"/>
                <a:sym typeface="Open Sauce"/>
              </a:rPr>
              <a:t>rozwiązań</a:t>
            </a:r>
            <a:r>
              <a:rPr lang="en-US" sz="1700" dirty="0">
                <a:solidFill>
                  <a:srgbClr val="FFFFFF"/>
                </a:solidFill>
                <a:latin typeface="Open Sauce"/>
                <a:ea typeface="Open Sauce"/>
                <a:cs typeface="Open Sauce"/>
                <a:sym typeface="Open Sauce"/>
              </a:rPr>
              <a:t>.</a:t>
            </a:r>
          </a:p>
          <a:p>
            <a:pPr marL="335531" lvl="1" indent="-167766" algn="l">
              <a:lnSpc>
                <a:spcPts val="3885"/>
              </a:lnSpc>
              <a:buFont typeface="Arial"/>
              <a:buChar char="•"/>
            </a:pPr>
            <a:r>
              <a:rPr lang="en-US" sz="1700" dirty="0" err="1">
                <a:solidFill>
                  <a:srgbClr val="FFFFFF"/>
                </a:solidFill>
                <a:latin typeface="Open Sauce"/>
                <a:ea typeface="Open Sauce"/>
                <a:cs typeface="Open Sauce"/>
                <a:sym typeface="Open Sauce"/>
              </a:rPr>
              <a:t>Priorytetem</a:t>
            </a:r>
            <a:r>
              <a:rPr lang="en-US" sz="1700" dirty="0">
                <a:solidFill>
                  <a:srgbClr val="FFFFFF"/>
                </a:solidFill>
                <a:latin typeface="Open Sauce"/>
                <a:ea typeface="Open Sauce"/>
                <a:cs typeface="Open Sauce"/>
                <a:sym typeface="Open Sauce"/>
              </a:rPr>
              <a:t> jest </a:t>
            </a:r>
            <a:r>
              <a:rPr lang="en-US" sz="1700" b="1" dirty="0" err="1">
                <a:solidFill>
                  <a:srgbClr val="FFFFFF"/>
                </a:solidFill>
                <a:latin typeface="Open Sauce Bold"/>
                <a:ea typeface="Open Sauce Bold"/>
                <a:cs typeface="Open Sauce Bold"/>
                <a:sym typeface="Open Sauce Bold"/>
              </a:rPr>
              <a:t>utrzymanie</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i</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stabilizacja</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istniejących</a:t>
            </a:r>
            <a:r>
              <a:rPr lang="en-US" sz="1700" b="1" dirty="0">
                <a:solidFill>
                  <a:srgbClr val="FFFFFF"/>
                </a:solidFill>
                <a:latin typeface="Open Sauce Bold"/>
                <a:ea typeface="Open Sauce Bold"/>
                <a:cs typeface="Open Sauce Bold"/>
                <a:sym typeface="Open Sauce Bold"/>
              </a:rPr>
              <a:t> form </a:t>
            </a:r>
            <a:r>
              <a:rPr lang="en-US" sz="1700" b="1" dirty="0" err="1">
                <a:solidFill>
                  <a:srgbClr val="FFFFFF"/>
                </a:solidFill>
                <a:latin typeface="Open Sauce Bold"/>
                <a:ea typeface="Open Sauce Bold"/>
                <a:cs typeface="Open Sauce Bold"/>
                <a:sym typeface="Open Sauce Bold"/>
              </a:rPr>
              <a:t>wsparcia</a:t>
            </a:r>
            <a:r>
              <a:rPr lang="en-US" sz="1700" dirty="0">
                <a:solidFill>
                  <a:srgbClr val="FFFFFF"/>
                </a:solidFill>
                <a:latin typeface="Open Sauce"/>
                <a:ea typeface="Open Sauce"/>
                <a:cs typeface="Open Sauce"/>
                <a:sym typeface="Open Sauce"/>
              </a:rPr>
              <a:t>.</a:t>
            </a:r>
          </a:p>
          <a:p>
            <a:pPr marL="335531" lvl="1" indent="-167766" algn="l">
              <a:lnSpc>
                <a:spcPts val="3885"/>
              </a:lnSpc>
              <a:buFont typeface="Arial"/>
              <a:buChar char="•"/>
            </a:pPr>
            <a:r>
              <a:rPr lang="en-US" sz="1700" dirty="0">
                <a:solidFill>
                  <a:srgbClr val="FFFFFF"/>
                </a:solidFill>
                <a:latin typeface="Open Sauce"/>
                <a:ea typeface="Open Sauce"/>
                <a:cs typeface="Open Sauce"/>
                <a:sym typeface="Open Sauce"/>
              </a:rPr>
              <a:t>Potrzeba </a:t>
            </a:r>
            <a:r>
              <a:rPr lang="en-US" sz="1700" dirty="0" err="1">
                <a:solidFill>
                  <a:srgbClr val="FFFFFF"/>
                </a:solidFill>
                <a:latin typeface="Open Sauce"/>
                <a:ea typeface="Open Sauce"/>
                <a:cs typeface="Open Sauce"/>
                <a:sym typeface="Open Sauce"/>
              </a:rPr>
              <a:t>innowacji</a:t>
            </a:r>
            <a:r>
              <a:rPr lang="en-US" sz="1700" dirty="0">
                <a:solidFill>
                  <a:srgbClr val="FFFFFF"/>
                </a:solidFill>
                <a:latin typeface="Open Sauce"/>
                <a:ea typeface="Open Sauce"/>
                <a:cs typeface="Open Sauce"/>
                <a:sym typeface="Open Sauce"/>
              </a:rPr>
              <a:t> </a:t>
            </a:r>
            <a:r>
              <a:rPr lang="en-US" sz="1700" dirty="0" err="1">
                <a:solidFill>
                  <a:srgbClr val="FFFFFF"/>
                </a:solidFill>
                <a:latin typeface="Open Sauce"/>
                <a:ea typeface="Open Sauce"/>
                <a:cs typeface="Open Sauce"/>
                <a:sym typeface="Open Sauce"/>
              </a:rPr>
              <a:t>wskazywana</a:t>
            </a:r>
            <a:r>
              <a:rPr lang="en-US" sz="1700" dirty="0">
                <a:solidFill>
                  <a:srgbClr val="FFFFFF"/>
                </a:solidFill>
                <a:latin typeface="Open Sauce"/>
                <a:ea typeface="Open Sauce"/>
                <a:cs typeface="Open Sauce"/>
                <a:sym typeface="Open Sauce"/>
              </a:rPr>
              <a:t> jest </a:t>
            </a:r>
            <a:r>
              <a:rPr lang="en-US" sz="1700" dirty="0" err="1">
                <a:solidFill>
                  <a:srgbClr val="FFFFFF"/>
                </a:solidFill>
                <a:latin typeface="Open Sauce"/>
                <a:ea typeface="Open Sauce"/>
                <a:cs typeface="Open Sauce"/>
                <a:sym typeface="Open Sauce"/>
              </a:rPr>
              <a:t>przez</a:t>
            </a:r>
            <a:r>
              <a:rPr lang="en-US" sz="1700" dirty="0">
                <a:solidFill>
                  <a:srgbClr val="FFFFFF"/>
                </a:solidFill>
                <a:latin typeface="Open Sauce"/>
                <a:ea typeface="Open Sauce"/>
                <a:cs typeface="Open Sauce"/>
                <a:sym typeface="Open Sauce"/>
              </a:rPr>
              <a:t> </a:t>
            </a:r>
            <a:r>
              <a:rPr lang="en-US" sz="1700" b="1" dirty="0">
                <a:solidFill>
                  <a:srgbClr val="FFFFFF"/>
                </a:solidFill>
                <a:latin typeface="Open Sauce Bold"/>
                <a:ea typeface="Open Sauce Bold"/>
                <a:cs typeface="Open Sauce Bold"/>
                <a:sym typeface="Open Sauce Bold"/>
              </a:rPr>
              <a:t>31,4% </a:t>
            </a:r>
            <a:r>
              <a:rPr lang="en-US" sz="1700" b="1" dirty="0" err="1">
                <a:solidFill>
                  <a:srgbClr val="FFFFFF"/>
                </a:solidFill>
                <a:latin typeface="Open Sauce Bold"/>
                <a:ea typeface="Open Sauce Bold"/>
                <a:cs typeface="Open Sauce Bold"/>
                <a:sym typeface="Open Sauce Bold"/>
              </a:rPr>
              <a:t>jednostek</a:t>
            </a:r>
            <a:r>
              <a:rPr lang="en-US" sz="1700" dirty="0">
                <a:solidFill>
                  <a:srgbClr val="FFFFFF"/>
                </a:solidFill>
                <a:latin typeface="Open Sauce"/>
                <a:ea typeface="Open Sauce"/>
                <a:cs typeface="Open Sauce"/>
                <a:sym typeface="Open Sauce"/>
              </a:rPr>
              <a:t>.</a:t>
            </a:r>
          </a:p>
          <a:p>
            <a:pPr marL="335531" lvl="1" indent="-167766" algn="l">
              <a:lnSpc>
                <a:spcPts val="3885"/>
              </a:lnSpc>
              <a:buFont typeface="Arial"/>
              <a:buChar char="•"/>
            </a:pPr>
            <a:r>
              <a:rPr lang="en-US" sz="1700" dirty="0" err="1">
                <a:solidFill>
                  <a:srgbClr val="FFFFFF"/>
                </a:solidFill>
                <a:latin typeface="Open Sauce"/>
                <a:ea typeface="Open Sauce"/>
                <a:cs typeface="Open Sauce"/>
                <a:sym typeface="Open Sauce"/>
              </a:rPr>
              <a:t>Głównym</a:t>
            </a:r>
            <a:r>
              <a:rPr lang="en-US" sz="1700" dirty="0">
                <a:solidFill>
                  <a:srgbClr val="FFFFFF"/>
                </a:solidFill>
                <a:latin typeface="Open Sauce"/>
                <a:ea typeface="Open Sauce"/>
                <a:cs typeface="Open Sauce"/>
                <a:sym typeface="Open Sauce"/>
              </a:rPr>
              <a:t> </a:t>
            </a:r>
            <a:r>
              <a:rPr lang="en-US" sz="1700" dirty="0" err="1">
                <a:solidFill>
                  <a:srgbClr val="FFFFFF"/>
                </a:solidFill>
                <a:latin typeface="Open Sauce"/>
                <a:ea typeface="Open Sauce"/>
                <a:cs typeface="Open Sauce"/>
                <a:sym typeface="Open Sauce"/>
              </a:rPr>
              <a:t>problemem</a:t>
            </a:r>
            <a:r>
              <a:rPr lang="en-US" sz="1700" dirty="0">
                <a:solidFill>
                  <a:srgbClr val="FFFFFF"/>
                </a:solidFill>
                <a:latin typeface="Open Sauce"/>
                <a:ea typeface="Open Sauce"/>
                <a:cs typeface="Open Sauce"/>
                <a:sym typeface="Open Sauce"/>
              </a:rPr>
              <a:t> </a:t>
            </a:r>
            <a:r>
              <a:rPr lang="en-US" sz="1700" dirty="0" err="1">
                <a:solidFill>
                  <a:srgbClr val="FFFFFF"/>
                </a:solidFill>
                <a:latin typeface="Open Sauce"/>
                <a:ea typeface="Open Sauce"/>
                <a:cs typeface="Open Sauce"/>
                <a:sym typeface="Open Sauce"/>
              </a:rPr>
              <a:t>pozostaje</a:t>
            </a:r>
            <a:r>
              <a:rPr lang="en-US" sz="1700" dirty="0">
                <a:solidFill>
                  <a:srgbClr val="FFFFFF"/>
                </a:solidFill>
                <a:latin typeface="Open Sauce"/>
                <a:ea typeface="Open Sauce"/>
                <a:cs typeface="Open Sauce"/>
                <a:sym typeface="Open Sauce"/>
              </a:rPr>
              <a:t> </a:t>
            </a:r>
            <a:r>
              <a:rPr lang="en-US" sz="1700" b="1" dirty="0" err="1">
                <a:solidFill>
                  <a:srgbClr val="FFFFFF"/>
                </a:solidFill>
                <a:latin typeface="Open Sauce Bold"/>
                <a:ea typeface="Open Sauce Bold"/>
                <a:cs typeface="Open Sauce Bold"/>
                <a:sym typeface="Open Sauce Bold"/>
              </a:rPr>
              <a:t>skala</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i</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dostępność</a:t>
            </a:r>
            <a:r>
              <a:rPr lang="en-US" sz="1700" b="1" dirty="0">
                <a:solidFill>
                  <a:srgbClr val="FFFFFF"/>
                </a:solidFill>
                <a:latin typeface="Open Sauce Bold"/>
                <a:ea typeface="Open Sauce Bold"/>
                <a:cs typeface="Open Sauce Bold"/>
                <a:sym typeface="Open Sauce Bold"/>
              </a:rPr>
              <a:t> </a:t>
            </a:r>
            <a:r>
              <a:rPr lang="en-US" sz="1700" b="1" dirty="0" err="1">
                <a:solidFill>
                  <a:srgbClr val="FFFFFF"/>
                </a:solidFill>
                <a:latin typeface="Open Sauce Bold"/>
                <a:ea typeface="Open Sauce Bold"/>
                <a:cs typeface="Open Sauce Bold"/>
                <a:sym typeface="Open Sauce Bold"/>
              </a:rPr>
              <a:t>usług</a:t>
            </a:r>
            <a:r>
              <a:rPr lang="en-US" sz="1700" dirty="0">
                <a:solidFill>
                  <a:srgbClr val="FFFFFF"/>
                </a:solidFill>
                <a:latin typeface="Open Sauce"/>
                <a:ea typeface="Open Sauce"/>
                <a:cs typeface="Open Sauce"/>
                <a:sym typeface="Open Sauce"/>
              </a:rPr>
              <a:t>, a </a:t>
            </a:r>
            <a:r>
              <a:rPr lang="en-US" sz="1700" dirty="0" err="1">
                <a:solidFill>
                  <a:srgbClr val="FFFFFF"/>
                </a:solidFill>
                <a:latin typeface="Open Sauce"/>
                <a:ea typeface="Open Sauce"/>
                <a:cs typeface="Open Sauce"/>
                <a:sym typeface="Open Sauce"/>
              </a:rPr>
              <a:t>nie</a:t>
            </a:r>
            <a:r>
              <a:rPr lang="en-US" sz="1700" dirty="0">
                <a:solidFill>
                  <a:srgbClr val="FFFFFF"/>
                </a:solidFill>
                <a:latin typeface="Open Sauce"/>
                <a:ea typeface="Open Sauce"/>
                <a:cs typeface="Open Sauce"/>
                <a:sym typeface="Open Sauce"/>
              </a:rPr>
              <a:t> model </a:t>
            </a:r>
            <a:r>
              <a:rPr lang="en-US" sz="1700" dirty="0" err="1">
                <a:solidFill>
                  <a:srgbClr val="FFFFFF"/>
                </a:solidFill>
                <a:latin typeface="Open Sauce"/>
                <a:ea typeface="Open Sauce"/>
                <a:cs typeface="Open Sauce"/>
                <a:sym typeface="Open Sauce"/>
              </a:rPr>
              <a:t>opieki</a:t>
            </a:r>
            <a:r>
              <a:rPr lang="en-US" sz="1700" dirty="0">
                <a:solidFill>
                  <a:srgbClr val="FFFFFF"/>
                </a:solidFill>
                <a:latin typeface="Open Sauce"/>
                <a:ea typeface="Open Sauce"/>
                <a:cs typeface="Open Sauce"/>
                <a:sym typeface="Open Sauce"/>
              </a:rPr>
              <a:t>.</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a 12">
            <a:extLst>
              <a:ext uri="{FF2B5EF4-FFF2-40B4-BE49-F238E27FC236}">
                <a16:creationId xmlns:a16="http://schemas.microsoft.com/office/drawing/2014/main" id="{90B2E0EE-00F9-733B-D723-2FAB1A9B2222}"/>
              </a:ext>
              <a:ext uri="{C183D7F6-B498-43B3-948B-1728B52AA6E4}">
                <adec:decorative xmlns:adec="http://schemas.microsoft.com/office/drawing/2017/decorative" val="1"/>
              </a:ext>
            </a:extLst>
          </p:cNvPr>
          <p:cNvGrpSpPr/>
          <p:nvPr/>
        </p:nvGrpSpPr>
        <p:grpSpPr>
          <a:xfrm>
            <a:off x="-1296525" y="0"/>
            <a:ext cx="20881051" cy="11757816"/>
            <a:chOff x="-1296525" y="0"/>
            <a:chExt cx="20881051" cy="11757816"/>
          </a:xfrm>
        </p:grpSpPr>
        <p:sp>
          <p:nvSpPr>
            <p:cNvPr id="2" name="Freeform 2">
              <a:extLst>
                <a:ext uri="{C183D7F6-B498-43B3-948B-1728B52AA6E4}">
                  <adec:decorative xmlns:adec="http://schemas.microsoft.com/office/drawing/2017/decorative" val="1"/>
                </a:ext>
              </a:extLst>
            </p:cNvPr>
            <p:cNvSpPr/>
            <p:nvPr/>
          </p:nvSpPr>
          <p:spPr>
            <a:xfrm rot="-10800000" flipH="1" flipV="1">
              <a:off x="-223006" y="7801294"/>
              <a:ext cx="6499679" cy="2485706"/>
            </a:xfrm>
            <a:custGeom>
              <a:avLst/>
              <a:gdLst/>
              <a:ahLst/>
              <a:cxnLst/>
              <a:rect l="l" t="t" r="r" b="b"/>
              <a:pathLst>
                <a:path w="6499679" h="2485706">
                  <a:moveTo>
                    <a:pt x="6499678" y="2485706"/>
                  </a:moveTo>
                  <a:lnTo>
                    <a:pt x="0" y="2485706"/>
                  </a:lnTo>
                  <a:lnTo>
                    <a:pt x="0" y="0"/>
                  </a:lnTo>
                  <a:lnTo>
                    <a:pt x="6499678" y="0"/>
                  </a:lnTo>
                  <a:lnTo>
                    <a:pt x="6499678" y="2485706"/>
                  </a:lnTo>
                  <a:close/>
                </a:path>
              </a:pathLst>
            </a:custGeom>
            <a:blipFill>
              <a:blip r:embed="rId2">
                <a:extLst>
                  <a:ext uri="{96DAC541-7B7A-43D3-8B79-37D633B846F1}">
                    <asvg:svgBlip xmlns:asvg="http://schemas.microsoft.com/office/drawing/2016/SVG/main" r:embed="rId3"/>
                  </a:ext>
                </a:extLst>
              </a:blip>
              <a:stretch>
                <a:fillRect t="-79322" b="-82160"/>
              </a:stretch>
            </a:blipFill>
          </p:spPr>
          <p:txBody>
            <a:bodyPr/>
            <a:lstStyle/>
            <a:p>
              <a:endParaRPr lang="pl-PL"/>
            </a:p>
          </p:txBody>
        </p:sp>
        <p:sp>
          <p:nvSpPr>
            <p:cNvPr id="3" name="Freeform 3">
              <a:extLst>
                <a:ext uri="{C183D7F6-B498-43B3-948B-1728B52AA6E4}">
                  <adec:decorative xmlns:adec="http://schemas.microsoft.com/office/drawing/2017/decorative" val="1"/>
                </a:ext>
              </a:extLst>
            </p:cNvPr>
            <p:cNvSpPr/>
            <p:nvPr/>
          </p:nvSpPr>
          <p:spPr>
            <a:xfrm flipH="1" flipV="1">
              <a:off x="12759686" y="0"/>
              <a:ext cx="6499679" cy="2485706"/>
            </a:xfrm>
            <a:custGeom>
              <a:avLst/>
              <a:gdLst/>
              <a:ahLst/>
              <a:cxnLst/>
              <a:rect l="l" t="t" r="r" b="b"/>
              <a:pathLst>
                <a:path w="6499679" h="2485706">
                  <a:moveTo>
                    <a:pt x="6499678" y="2485706"/>
                  </a:moveTo>
                  <a:lnTo>
                    <a:pt x="0" y="2485706"/>
                  </a:lnTo>
                  <a:lnTo>
                    <a:pt x="0" y="0"/>
                  </a:lnTo>
                  <a:lnTo>
                    <a:pt x="6499678" y="0"/>
                  </a:lnTo>
                  <a:lnTo>
                    <a:pt x="6499678" y="2485706"/>
                  </a:lnTo>
                  <a:close/>
                </a:path>
              </a:pathLst>
            </a:custGeom>
            <a:blipFill>
              <a:blip r:embed="rId2">
                <a:extLst>
                  <a:ext uri="{96DAC541-7B7A-43D3-8B79-37D633B846F1}">
                    <asvg:svgBlip xmlns:asvg="http://schemas.microsoft.com/office/drawing/2016/SVG/main" r:embed="rId3"/>
                  </a:ext>
                </a:extLst>
              </a:blip>
              <a:stretch>
                <a:fillRect t="-79322" b="-82160"/>
              </a:stretch>
            </a:blip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a:off x="-1296525" y="6302642"/>
              <a:ext cx="20881051" cy="5455174"/>
            </a:xfrm>
            <a:custGeom>
              <a:avLst/>
              <a:gdLst/>
              <a:ahLst/>
              <a:cxnLst/>
              <a:rect l="l" t="t" r="r" b="b"/>
              <a:pathLst>
                <a:path w="20881051" h="5455174">
                  <a:moveTo>
                    <a:pt x="0" y="0"/>
                  </a:moveTo>
                  <a:lnTo>
                    <a:pt x="20881050" y="0"/>
                  </a:lnTo>
                  <a:lnTo>
                    <a:pt x="20881050" y="5455174"/>
                  </a:lnTo>
                  <a:lnTo>
                    <a:pt x="0" y="5455174"/>
                  </a:lnTo>
                  <a:lnTo>
                    <a:pt x="0" y="0"/>
                  </a:lnTo>
                  <a:close/>
                </a:path>
              </a:pathLst>
            </a:custGeom>
            <a:blipFill>
              <a:blip r:embed="rId4">
                <a:alphaModFix amt="4000"/>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a:off x="16523117" y="8591048"/>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11" name="Freeform 11">
              <a:extLst>
                <a:ext uri="{C183D7F6-B498-43B3-948B-1728B52AA6E4}">
                  <adec:decorative xmlns:adec="http://schemas.microsoft.com/office/drawing/2017/decorative" val="1"/>
                </a:ext>
              </a:extLst>
            </p:cNvPr>
            <p:cNvSpPr/>
            <p:nvPr/>
          </p:nvSpPr>
          <p:spPr>
            <a:xfrm>
              <a:off x="-223006" y="136868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grpSp>
      <p:sp>
        <p:nvSpPr>
          <p:cNvPr id="4" name="TextBox 4"/>
          <p:cNvSpPr txBox="1">
            <a:spLocks noGrp="1"/>
          </p:cNvSpPr>
          <p:nvPr>
            <p:ph type="title" idx="4294967295"/>
          </p:nvPr>
        </p:nvSpPr>
        <p:spPr>
          <a:xfrm>
            <a:off x="1028700" y="671984"/>
            <a:ext cx="12214683" cy="157505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98"/>
              </a:lnSpc>
              <a:spcBef>
                <a:spcPts val="0"/>
              </a:spcBef>
              <a:spcAft>
                <a:spcPts val="0"/>
              </a:spcAft>
              <a:buClrTx/>
              <a:buSzTx/>
              <a:buFontTx/>
              <a:buNone/>
              <a:tabLst/>
              <a:defRPr/>
            </a:pPr>
            <a:r>
              <a:rPr kumimoji="0" lang="en-US" sz="4845"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Zróżnicowanie</a:t>
            </a:r>
            <a:r>
              <a:rPr kumimoji="0" lang="en-US" sz="4845"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845"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potrzeb</a:t>
            </a:r>
            <a:r>
              <a:rPr kumimoji="0" lang="en-US" sz="4845"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845"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innowacyjnych</a:t>
            </a:r>
            <a:r>
              <a:rPr kumimoji="0" lang="en-US" sz="4845"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w </a:t>
            </a:r>
            <a:r>
              <a:rPr kumimoji="0" lang="en-US" sz="4845"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opiece</a:t>
            </a:r>
            <a:r>
              <a:rPr kumimoji="0" lang="en-US" sz="4845"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845"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długoterminowej</a:t>
            </a:r>
            <a:endParaRPr kumimoji="0" lang="en-US" sz="4845"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8" name="TextBox 8"/>
          <p:cNvSpPr txBox="1"/>
          <p:nvPr/>
        </p:nvSpPr>
        <p:spPr>
          <a:xfrm>
            <a:off x="655356" y="2479524"/>
            <a:ext cx="11104528" cy="1851655"/>
          </a:xfrm>
          <a:prstGeom prst="rect">
            <a:avLst/>
          </a:prstGeom>
        </p:spPr>
        <p:txBody>
          <a:bodyPr lIns="0" tIns="0" rIns="0" bIns="0" rtlCol="0" anchor="t">
            <a:spAutoFit/>
          </a:bodyPr>
          <a:lstStyle/>
          <a:p>
            <a:pPr marL="383809" lvl="1" indent="-191904" algn="l">
              <a:lnSpc>
                <a:spcPts val="3750"/>
              </a:lnSpc>
              <a:buFont typeface="Arial"/>
              <a:buChar char="•"/>
            </a:pPr>
            <a:r>
              <a:rPr lang="en-US" sz="1777" b="1" dirty="0" err="1">
                <a:solidFill>
                  <a:srgbClr val="000000"/>
                </a:solidFill>
                <a:latin typeface="Open Sauce Bold"/>
                <a:ea typeface="Open Sauce Bold"/>
                <a:cs typeface="Open Sauce Bold"/>
                <a:sym typeface="Open Sauce Bold"/>
              </a:rPr>
              <a:t>Jednostki</a:t>
            </a:r>
            <a:r>
              <a:rPr lang="en-US" sz="1777" b="1" dirty="0">
                <a:solidFill>
                  <a:srgbClr val="000000"/>
                </a:solidFill>
                <a:latin typeface="Open Sauce Bold"/>
                <a:ea typeface="Open Sauce Bold"/>
                <a:cs typeface="Open Sauce Bold"/>
                <a:sym typeface="Open Sauce Bold"/>
              </a:rPr>
              <a:t> </a:t>
            </a:r>
            <a:r>
              <a:rPr lang="en-US" sz="1777" b="1" dirty="0" err="1">
                <a:solidFill>
                  <a:srgbClr val="000000"/>
                </a:solidFill>
                <a:latin typeface="Open Sauce Bold"/>
                <a:ea typeface="Open Sauce Bold"/>
                <a:cs typeface="Open Sauce Bold"/>
                <a:sym typeface="Open Sauce Bold"/>
              </a:rPr>
              <a:t>zlokalizowane</a:t>
            </a:r>
            <a:r>
              <a:rPr lang="en-US" sz="1777" b="1" dirty="0">
                <a:solidFill>
                  <a:srgbClr val="000000"/>
                </a:solidFill>
                <a:latin typeface="Open Sauce Bold"/>
                <a:ea typeface="Open Sauce Bold"/>
                <a:cs typeface="Open Sauce Bold"/>
                <a:sym typeface="Open Sauce Bold"/>
              </a:rPr>
              <a:t> w </a:t>
            </a:r>
            <a:r>
              <a:rPr lang="en-US" sz="1777" b="1" dirty="0" err="1">
                <a:solidFill>
                  <a:srgbClr val="000000"/>
                </a:solidFill>
                <a:latin typeface="Open Sauce Bold"/>
                <a:ea typeface="Open Sauce Bold"/>
                <a:cs typeface="Open Sauce Bold"/>
                <a:sym typeface="Open Sauce Bold"/>
              </a:rPr>
              <a:t>subregionie</a:t>
            </a:r>
            <a:r>
              <a:rPr lang="en-US" sz="1777" b="1" dirty="0">
                <a:solidFill>
                  <a:srgbClr val="000000"/>
                </a:solidFill>
                <a:latin typeface="Open Sauce Bold"/>
                <a:ea typeface="Open Sauce Bold"/>
                <a:cs typeface="Open Sauce Bold"/>
                <a:sym typeface="Open Sauce Bold"/>
              </a:rPr>
              <a:t> </a:t>
            </a:r>
            <a:r>
              <a:rPr lang="en-US" sz="1777" b="1" dirty="0" err="1">
                <a:solidFill>
                  <a:srgbClr val="000000"/>
                </a:solidFill>
                <a:latin typeface="Open Sauce Bold"/>
                <a:ea typeface="Open Sauce Bold"/>
                <a:cs typeface="Open Sauce Bold"/>
                <a:sym typeface="Open Sauce Bold"/>
              </a:rPr>
              <a:t>bielskim</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wykazują</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największą</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otwartość</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na</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innowacje</a:t>
            </a:r>
            <a:r>
              <a:rPr lang="en-US" sz="1777" dirty="0">
                <a:solidFill>
                  <a:srgbClr val="000000"/>
                </a:solidFill>
                <a:latin typeface="Open Sauce"/>
                <a:ea typeface="Open Sauce"/>
                <a:cs typeface="Open Sauce"/>
                <a:sym typeface="Open Sauce"/>
              </a:rPr>
              <a:t>.</a:t>
            </a:r>
          </a:p>
          <a:p>
            <a:pPr marL="383809" lvl="1" indent="-191904" algn="l">
              <a:lnSpc>
                <a:spcPts val="3750"/>
              </a:lnSpc>
              <a:buFont typeface="Arial"/>
              <a:buChar char="•"/>
            </a:pPr>
            <a:r>
              <a:rPr lang="en-US" sz="1777" b="1" dirty="0">
                <a:solidFill>
                  <a:srgbClr val="000000"/>
                </a:solidFill>
                <a:latin typeface="Open Sauce Bold"/>
                <a:ea typeface="Open Sauce Bold"/>
                <a:cs typeface="Open Sauce Bold"/>
                <a:sym typeface="Open Sauce Bold"/>
              </a:rPr>
              <a:t>54,5% </a:t>
            </a:r>
            <a:r>
              <a:rPr lang="en-US" sz="1777" b="1" dirty="0" err="1">
                <a:solidFill>
                  <a:srgbClr val="000000"/>
                </a:solidFill>
                <a:latin typeface="Open Sauce Bold"/>
                <a:ea typeface="Open Sauce Bold"/>
                <a:cs typeface="Open Sauce Bold"/>
                <a:sym typeface="Open Sauce Bold"/>
              </a:rPr>
              <a:t>jednostek</a:t>
            </a:r>
            <a:r>
              <a:rPr lang="en-US" sz="1777" dirty="0">
                <a:solidFill>
                  <a:srgbClr val="000000"/>
                </a:solidFill>
                <a:latin typeface="Open Sauce"/>
                <a:ea typeface="Open Sauce"/>
                <a:cs typeface="Open Sauce"/>
                <a:sym typeface="Open Sauce"/>
              </a:rPr>
              <a:t> z </a:t>
            </a:r>
            <a:r>
              <a:rPr lang="en-US" sz="1777" dirty="0" err="1">
                <a:solidFill>
                  <a:srgbClr val="000000"/>
                </a:solidFill>
                <a:latin typeface="Open Sauce"/>
                <a:ea typeface="Open Sauce"/>
                <a:cs typeface="Open Sauce"/>
                <a:sym typeface="Open Sauce"/>
              </a:rPr>
              <a:t>tego</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obszaru</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wskazuje</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potrzebę</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wdrażania</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nowych</a:t>
            </a:r>
            <a:r>
              <a:rPr lang="en-US" sz="1777" dirty="0">
                <a:solidFill>
                  <a:srgbClr val="000000"/>
                </a:solidFill>
                <a:latin typeface="Open Sauce"/>
                <a:ea typeface="Open Sauce"/>
                <a:cs typeface="Open Sauce"/>
                <a:sym typeface="Open Sauce"/>
              </a:rPr>
              <a:t> form </a:t>
            </a:r>
            <a:r>
              <a:rPr lang="en-US" sz="1777" dirty="0" err="1">
                <a:solidFill>
                  <a:srgbClr val="000000"/>
                </a:solidFill>
                <a:latin typeface="Open Sauce"/>
                <a:ea typeface="Open Sauce"/>
                <a:cs typeface="Open Sauce"/>
                <a:sym typeface="Open Sauce"/>
              </a:rPr>
              <a:t>wsparcia</a:t>
            </a:r>
            <a:r>
              <a:rPr lang="en-US" sz="1777" dirty="0">
                <a:solidFill>
                  <a:srgbClr val="000000"/>
                </a:solidFill>
                <a:latin typeface="Open Sauce"/>
                <a:ea typeface="Open Sauce"/>
                <a:cs typeface="Open Sauce"/>
                <a:sym typeface="Open Sauce"/>
              </a:rPr>
              <a:t>.</a:t>
            </a:r>
          </a:p>
          <a:p>
            <a:pPr marL="383809" lvl="1" indent="-191904" algn="l">
              <a:lnSpc>
                <a:spcPts val="3750"/>
              </a:lnSpc>
              <a:buFont typeface="Arial"/>
              <a:buChar char="•"/>
            </a:pPr>
            <a:r>
              <a:rPr lang="en-US" sz="1777" dirty="0">
                <a:solidFill>
                  <a:srgbClr val="000000"/>
                </a:solidFill>
                <a:latin typeface="Open Sauce"/>
                <a:ea typeface="Open Sauce"/>
                <a:cs typeface="Open Sauce"/>
                <a:sym typeface="Open Sauce"/>
              </a:rPr>
              <a:t>W </a:t>
            </a:r>
            <a:r>
              <a:rPr lang="en-US" sz="1777" dirty="0" err="1">
                <a:solidFill>
                  <a:srgbClr val="000000"/>
                </a:solidFill>
                <a:latin typeface="Open Sauce"/>
                <a:ea typeface="Open Sauce"/>
                <a:cs typeface="Open Sauce"/>
                <a:sym typeface="Open Sauce"/>
              </a:rPr>
              <a:t>pozostałych</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subregionach</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dominują</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opinie</a:t>
            </a:r>
            <a:r>
              <a:rPr lang="en-US" sz="1777" dirty="0">
                <a:solidFill>
                  <a:srgbClr val="000000"/>
                </a:solidFill>
                <a:latin typeface="Open Sauce"/>
                <a:ea typeface="Open Sauce"/>
                <a:cs typeface="Open Sauce"/>
                <a:sym typeface="Open Sauce"/>
              </a:rPr>
              <a:t> o </a:t>
            </a:r>
            <a:r>
              <a:rPr lang="en-US" sz="1777" dirty="0" err="1">
                <a:solidFill>
                  <a:srgbClr val="000000"/>
                </a:solidFill>
                <a:latin typeface="Open Sauce"/>
                <a:ea typeface="Open Sauce"/>
                <a:cs typeface="Open Sauce"/>
                <a:sym typeface="Open Sauce"/>
              </a:rPr>
              <a:t>wystarczalności</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obecnych</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rozwiązań</a:t>
            </a:r>
            <a:r>
              <a:rPr lang="en-US" sz="1777" dirty="0">
                <a:solidFill>
                  <a:srgbClr val="000000"/>
                </a:solidFill>
                <a:latin typeface="Open Sauce"/>
                <a:ea typeface="Open Sauce"/>
                <a:cs typeface="Open Sauce"/>
                <a:sym typeface="Open Sauce"/>
              </a:rPr>
              <a:t>.</a:t>
            </a:r>
          </a:p>
          <a:p>
            <a:pPr marL="383809" lvl="1" indent="-191904" algn="l">
              <a:lnSpc>
                <a:spcPts val="3750"/>
              </a:lnSpc>
              <a:buFont typeface="Arial"/>
              <a:buChar char="•"/>
            </a:pPr>
            <a:r>
              <a:rPr lang="en-US" sz="1777" dirty="0" err="1">
                <a:solidFill>
                  <a:srgbClr val="000000"/>
                </a:solidFill>
                <a:latin typeface="Open Sauce"/>
                <a:ea typeface="Open Sauce"/>
                <a:cs typeface="Open Sauce"/>
                <a:sym typeface="Open Sauce"/>
              </a:rPr>
              <a:t>Odpowiedzi</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negujące</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potrzebę</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innowacji</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stanowią</a:t>
            </a:r>
            <a:r>
              <a:rPr lang="en-US" sz="1777" dirty="0">
                <a:solidFill>
                  <a:srgbClr val="000000"/>
                </a:solidFill>
                <a:latin typeface="Open Sauce"/>
                <a:ea typeface="Open Sauce"/>
                <a:cs typeface="Open Sauce"/>
                <a:sym typeface="Open Sauce"/>
              </a:rPr>
              <a:t> </a:t>
            </a:r>
            <a:r>
              <a:rPr lang="en-US" sz="1777" b="1" dirty="0">
                <a:solidFill>
                  <a:srgbClr val="000000"/>
                </a:solidFill>
                <a:latin typeface="Open Sauce Bold"/>
                <a:ea typeface="Open Sauce Bold"/>
                <a:cs typeface="Open Sauce Bold"/>
                <a:sym typeface="Open Sauce Bold"/>
              </a:rPr>
              <a:t>70–87% </a:t>
            </a:r>
            <a:r>
              <a:rPr lang="en-US" sz="1777" b="1" dirty="0" err="1">
                <a:solidFill>
                  <a:srgbClr val="000000"/>
                </a:solidFill>
                <a:latin typeface="Open Sauce Bold"/>
                <a:ea typeface="Open Sauce Bold"/>
                <a:cs typeface="Open Sauce Bold"/>
                <a:sym typeface="Open Sauce Bold"/>
              </a:rPr>
              <a:t>jednostek</a:t>
            </a:r>
            <a:r>
              <a:rPr lang="en-US" sz="1777" dirty="0">
                <a:solidFill>
                  <a:srgbClr val="000000"/>
                </a:solidFill>
                <a:latin typeface="Open Sauce"/>
                <a:ea typeface="Open Sauce"/>
                <a:cs typeface="Open Sauce"/>
                <a:sym typeface="Open Sauce"/>
              </a:rPr>
              <a:t>.</a:t>
            </a:r>
          </a:p>
        </p:txBody>
      </p:sp>
      <p:sp>
        <p:nvSpPr>
          <p:cNvPr id="9" name="TextBox 9"/>
          <p:cNvSpPr txBox="1"/>
          <p:nvPr/>
        </p:nvSpPr>
        <p:spPr>
          <a:xfrm>
            <a:off x="1028700" y="4687485"/>
            <a:ext cx="10153052" cy="407279"/>
          </a:xfrm>
          <a:prstGeom prst="rect">
            <a:avLst/>
          </a:prstGeom>
        </p:spPr>
        <p:txBody>
          <a:bodyPr lIns="0" tIns="0" rIns="0" bIns="0" rtlCol="0" anchor="t">
            <a:spAutoFit/>
          </a:bodyPr>
          <a:lstStyle/>
          <a:p>
            <a:pPr algn="l">
              <a:lnSpc>
                <a:spcPts val="3241"/>
              </a:lnSpc>
            </a:pPr>
            <a:r>
              <a:rPr lang="en-US" sz="2493" b="1">
                <a:solidFill>
                  <a:srgbClr val="0F5995"/>
                </a:solidFill>
                <a:latin typeface="Open Sauce Bold"/>
                <a:ea typeface="Open Sauce Bold"/>
                <a:cs typeface="Open Sauce Bold"/>
                <a:sym typeface="Open Sauce Bold"/>
              </a:rPr>
              <a:t>Oczekiwane kierunki rozwoju systemu opieki długoterminowej</a:t>
            </a:r>
          </a:p>
        </p:txBody>
      </p:sp>
      <p:sp>
        <p:nvSpPr>
          <p:cNvPr id="12" name="TextBox 12"/>
          <p:cNvSpPr txBox="1"/>
          <p:nvPr/>
        </p:nvSpPr>
        <p:spPr>
          <a:xfrm>
            <a:off x="655356" y="5473462"/>
            <a:ext cx="11104528" cy="2327831"/>
          </a:xfrm>
          <a:prstGeom prst="rect">
            <a:avLst/>
          </a:prstGeom>
        </p:spPr>
        <p:txBody>
          <a:bodyPr lIns="0" tIns="0" rIns="0" bIns="0" rtlCol="0" anchor="t">
            <a:spAutoFit/>
          </a:bodyPr>
          <a:lstStyle/>
          <a:p>
            <a:pPr marL="383809" lvl="1" indent="-191904" algn="l">
              <a:lnSpc>
                <a:spcPts val="3750"/>
              </a:lnSpc>
              <a:buFont typeface="Arial"/>
              <a:buChar char="•"/>
            </a:pPr>
            <a:r>
              <a:rPr lang="en-US" sz="1777" dirty="0" err="1">
                <a:solidFill>
                  <a:srgbClr val="000000"/>
                </a:solidFill>
                <a:latin typeface="Open Sauce"/>
                <a:ea typeface="Open Sauce"/>
                <a:cs typeface="Open Sauce"/>
                <a:sym typeface="Open Sauce"/>
              </a:rPr>
              <a:t>Rozwój</a:t>
            </a:r>
            <a:r>
              <a:rPr lang="en-US" sz="1777" dirty="0">
                <a:solidFill>
                  <a:srgbClr val="000000"/>
                </a:solidFill>
                <a:latin typeface="Open Sauce"/>
                <a:ea typeface="Open Sauce"/>
                <a:cs typeface="Open Sauce"/>
                <a:sym typeface="Open Sauce"/>
              </a:rPr>
              <a:t> </a:t>
            </a:r>
            <a:r>
              <a:rPr lang="en-US" sz="1777" b="1" dirty="0" err="1">
                <a:solidFill>
                  <a:srgbClr val="000000"/>
                </a:solidFill>
                <a:latin typeface="Open Sauce Bold"/>
                <a:ea typeface="Open Sauce Bold"/>
                <a:cs typeface="Open Sauce Bold"/>
                <a:sym typeface="Open Sauce Bold"/>
              </a:rPr>
              <a:t>usług</a:t>
            </a:r>
            <a:r>
              <a:rPr lang="en-US" sz="1777" b="1" dirty="0">
                <a:solidFill>
                  <a:srgbClr val="000000"/>
                </a:solidFill>
                <a:latin typeface="Open Sauce Bold"/>
                <a:ea typeface="Open Sauce Bold"/>
                <a:cs typeface="Open Sauce Bold"/>
                <a:sym typeface="Open Sauce Bold"/>
              </a:rPr>
              <a:t> w </a:t>
            </a:r>
            <a:r>
              <a:rPr lang="en-US" sz="1777" b="1" dirty="0" err="1">
                <a:solidFill>
                  <a:srgbClr val="000000"/>
                </a:solidFill>
                <a:latin typeface="Open Sauce Bold"/>
                <a:ea typeface="Open Sauce Bold"/>
                <a:cs typeface="Open Sauce Bold"/>
                <a:sym typeface="Open Sauce Bold"/>
              </a:rPr>
              <a:t>miejscu</a:t>
            </a:r>
            <a:r>
              <a:rPr lang="en-US" sz="1777" b="1" dirty="0">
                <a:solidFill>
                  <a:srgbClr val="000000"/>
                </a:solidFill>
                <a:latin typeface="Open Sauce Bold"/>
                <a:ea typeface="Open Sauce Bold"/>
                <a:cs typeface="Open Sauce Bold"/>
                <a:sym typeface="Open Sauce Bold"/>
              </a:rPr>
              <a:t> </a:t>
            </a:r>
            <a:r>
              <a:rPr lang="en-US" sz="1777" b="1" dirty="0" err="1">
                <a:solidFill>
                  <a:srgbClr val="000000"/>
                </a:solidFill>
                <a:latin typeface="Open Sauce Bold"/>
                <a:ea typeface="Open Sauce Bold"/>
                <a:cs typeface="Open Sauce Bold"/>
                <a:sym typeface="Open Sauce Bold"/>
              </a:rPr>
              <a:t>zamieszkania</a:t>
            </a:r>
            <a:r>
              <a:rPr lang="en-US" sz="1777" dirty="0">
                <a:solidFill>
                  <a:srgbClr val="000000"/>
                </a:solidFill>
                <a:latin typeface="Open Sauce"/>
                <a:ea typeface="Open Sauce"/>
                <a:cs typeface="Open Sauce"/>
                <a:sym typeface="Open Sauce"/>
              </a:rPr>
              <a:t>.</a:t>
            </a:r>
          </a:p>
          <a:p>
            <a:pPr marL="383809" lvl="1" indent="-191904" algn="l">
              <a:lnSpc>
                <a:spcPts val="3750"/>
              </a:lnSpc>
              <a:buFont typeface="Arial"/>
              <a:buChar char="•"/>
            </a:pPr>
            <a:r>
              <a:rPr lang="en-US" sz="1777" dirty="0" err="1">
                <a:solidFill>
                  <a:srgbClr val="000000"/>
                </a:solidFill>
                <a:latin typeface="Open Sauce"/>
                <a:ea typeface="Open Sauce"/>
                <a:cs typeface="Open Sauce"/>
                <a:sym typeface="Open Sauce"/>
              </a:rPr>
              <a:t>Wzmacnianie</a:t>
            </a:r>
            <a:r>
              <a:rPr lang="en-US" sz="1777" dirty="0">
                <a:solidFill>
                  <a:srgbClr val="000000"/>
                </a:solidFill>
                <a:latin typeface="Open Sauce"/>
                <a:ea typeface="Open Sauce"/>
                <a:cs typeface="Open Sauce"/>
                <a:sym typeface="Open Sauce"/>
              </a:rPr>
              <a:t> </a:t>
            </a:r>
            <a:r>
              <a:rPr lang="en-US" sz="1777" b="1" dirty="0" err="1">
                <a:solidFill>
                  <a:srgbClr val="000000"/>
                </a:solidFill>
                <a:latin typeface="Open Sauce Bold"/>
                <a:ea typeface="Open Sauce Bold"/>
                <a:cs typeface="Open Sauce Bold"/>
                <a:sym typeface="Open Sauce Bold"/>
              </a:rPr>
              <a:t>teleopieki</a:t>
            </a:r>
            <a:r>
              <a:rPr lang="en-US" sz="1777" dirty="0">
                <a:solidFill>
                  <a:srgbClr val="000000"/>
                </a:solidFill>
                <a:latin typeface="Open Sauce"/>
                <a:ea typeface="Open Sauce"/>
                <a:cs typeface="Open Sauce"/>
                <a:sym typeface="Open Sauce"/>
              </a:rPr>
              <a:t>.</a:t>
            </a:r>
          </a:p>
          <a:p>
            <a:pPr marL="383809" lvl="1" indent="-191904" algn="l">
              <a:lnSpc>
                <a:spcPts val="3750"/>
              </a:lnSpc>
              <a:buFont typeface="Arial"/>
              <a:buChar char="•"/>
            </a:pPr>
            <a:r>
              <a:rPr lang="en-US" sz="1777" dirty="0" err="1">
                <a:solidFill>
                  <a:srgbClr val="000000"/>
                </a:solidFill>
                <a:latin typeface="Open Sauce"/>
                <a:ea typeface="Open Sauce"/>
                <a:cs typeface="Open Sauce"/>
                <a:sym typeface="Open Sauce"/>
              </a:rPr>
              <a:t>Tworzenie</a:t>
            </a:r>
            <a:r>
              <a:rPr lang="en-US" sz="1777" dirty="0">
                <a:solidFill>
                  <a:srgbClr val="000000"/>
                </a:solidFill>
                <a:latin typeface="Open Sauce"/>
                <a:ea typeface="Open Sauce"/>
                <a:cs typeface="Open Sauce"/>
                <a:sym typeface="Open Sauce"/>
              </a:rPr>
              <a:t> </a:t>
            </a:r>
            <a:r>
              <a:rPr lang="en-US" sz="1777" b="1" dirty="0" err="1">
                <a:solidFill>
                  <a:srgbClr val="000000"/>
                </a:solidFill>
                <a:latin typeface="Open Sauce Bold"/>
                <a:ea typeface="Open Sauce Bold"/>
                <a:cs typeface="Open Sauce Bold"/>
                <a:sym typeface="Open Sauce Bold"/>
              </a:rPr>
              <a:t>niewielkich</a:t>
            </a:r>
            <a:r>
              <a:rPr lang="en-US" sz="1777" b="1" dirty="0">
                <a:solidFill>
                  <a:srgbClr val="000000"/>
                </a:solidFill>
                <a:latin typeface="Open Sauce Bold"/>
                <a:ea typeface="Open Sauce Bold"/>
                <a:cs typeface="Open Sauce Bold"/>
                <a:sym typeface="Open Sauce Bold"/>
              </a:rPr>
              <a:t> </a:t>
            </a:r>
            <a:r>
              <a:rPr lang="en-US" sz="1777" b="1" dirty="0" err="1">
                <a:solidFill>
                  <a:srgbClr val="000000"/>
                </a:solidFill>
                <a:latin typeface="Open Sauce Bold"/>
                <a:ea typeface="Open Sauce Bold"/>
                <a:cs typeface="Open Sauce Bold"/>
                <a:sym typeface="Open Sauce Bold"/>
              </a:rPr>
              <a:t>lokalnych</a:t>
            </a:r>
            <a:r>
              <a:rPr lang="en-US" sz="1777" b="1" dirty="0">
                <a:solidFill>
                  <a:srgbClr val="000000"/>
                </a:solidFill>
                <a:latin typeface="Open Sauce Bold"/>
                <a:ea typeface="Open Sauce Bold"/>
                <a:cs typeface="Open Sauce Bold"/>
                <a:sym typeface="Open Sauce Bold"/>
              </a:rPr>
              <a:t> form </a:t>
            </a:r>
            <a:r>
              <a:rPr lang="en-US" sz="1777" b="1" dirty="0" err="1">
                <a:solidFill>
                  <a:srgbClr val="000000"/>
                </a:solidFill>
                <a:latin typeface="Open Sauce Bold"/>
                <a:ea typeface="Open Sauce Bold"/>
                <a:cs typeface="Open Sauce Bold"/>
                <a:sym typeface="Open Sauce Bold"/>
              </a:rPr>
              <a:t>dziennych</a:t>
            </a:r>
            <a:r>
              <a:rPr lang="en-US" sz="1777" b="1" dirty="0">
                <a:solidFill>
                  <a:srgbClr val="000000"/>
                </a:solidFill>
                <a:latin typeface="Open Sauce Bold"/>
                <a:ea typeface="Open Sauce Bold"/>
                <a:cs typeface="Open Sauce Bold"/>
                <a:sym typeface="Open Sauce Bold"/>
              </a:rPr>
              <a:t> </a:t>
            </a:r>
            <a:r>
              <a:rPr lang="en-US" sz="1777" b="1" dirty="0" err="1">
                <a:solidFill>
                  <a:srgbClr val="000000"/>
                </a:solidFill>
                <a:latin typeface="Open Sauce Bold"/>
                <a:ea typeface="Open Sauce Bold"/>
                <a:cs typeface="Open Sauce Bold"/>
                <a:sym typeface="Open Sauce Bold"/>
              </a:rPr>
              <a:t>i</a:t>
            </a:r>
            <a:r>
              <a:rPr lang="en-US" sz="1777" b="1" dirty="0">
                <a:solidFill>
                  <a:srgbClr val="000000"/>
                </a:solidFill>
                <a:latin typeface="Open Sauce Bold"/>
                <a:ea typeface="Open Sauce Bold"/>
                <a:cs typeface="Open Sauce Bold"/>
                <a:sym typeface="Open Sauce Bold"/>
              </a:rPr>
              <a:t> </a:t>
            </a:r>
            <a:r>
              <a:rPr lang="en-US" sz="1777" b="1" dirty="0" err="1">
                <a:solidFill>
                  <a:srgbClr val="000000"/>
                </a:solidFill>
                <a:latin typeface="Open Sauce Bold"/>
                <a:ea typeface="Open Sauce Bold"/>
                <a:cs typeface="Open Sauce Bold"/>
                <a:sym typeface="Open Sauce Bold"/>
              </a:rPr>
              <a:t>całodobowych</a:t>
            </a:r>
            <a:r>
              <a:rPr lang="en-US" sz="1777" dirty="0">
                <a:solidFill>
                  <a:srgbClr val="000000"/>
                </a:solidFill>
                <a:latin typeface="Open Sauce"/>
                <a:ea typeface="Open Sauce"/>
                <a:cs typeface="Open Sauce"/>
                <a:sym typeface="Open Sauce"/>
              </a:rPr>
              <a:t>.</a:t>
            </a:r>
          </a:p>
          <a:p>
            <a:pPr marL="383809" lvl="1" indent="-191904" algn="l">
              <a:lnSpc>
                <a:spcPts val="3750"/>
              </a:lnSpc>
              <a:buFont typeface="Arial"/>
              <a:buChar char="•"/>
            </a:pPr>
            <a:r>
              <a:rPr lang="en-US" sz="1777" dirty="0" err="1">
                <a:solidFill>
                  <a:srgbClr val="000000"/>
                </a:solidFill>
                <a:latin typeface="Open Sauce"/>
                <a:ea typeface="Open Sauce"/>
                <a:cs typeface="Open Sauce"/>
                <a:sym typeface="Open Sauce"/>
              </a:rPr>
              <a:t>Zwiększenie</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liczby</a:t>
            </a:r>
            <a:r>
              <a:rPr lang="en-US" sz="1777" dirty="0">
                <a:solidFill>
                  <a:srgbClr val="000000"/>
                </a:solidFill>
                <a:latin typeface="Open Sauce"/>
                <a:ea typeface="Open Sauce"/>
                <a:cs typeface="Open Sauce"/>
                <a:sym typeface="Open Sauce"/>
              </a:rPr>
              <a:t> </a:t>
            </a:r>
            <a:r>
              <a:rPr lang="en-US" sz="1777" b="1" dirty="0" err="1">
                <a:solidFill>
                  <a:srgbClr val="000000"/>
                </a:solidFill>
                <a:latin typeface="Open Sauce Bold"/>
                <a:ea typeface="Open Sauce Bold"/>
                <a:cs typeface="Open Sauce Bold"/>
                <a:sym typeface="Open Sauce Bold"/>
              </a:rPr>
              <a:t>personelu</a:t>
            </a:r>
            <a:r>
              <a:rPr lang="en-US" sz="1777" b="1" dirty="0">
                <a:solidFill>
                  <a:srgbClr val="000000"/>
                </a:solidFill>
                <a:latin typeface="Open Sauce Bold"/>
                <a:ea typeface="Open Sauce Bold"/>
                <a:cs typeface="Open Sauce Bold"/>
                <a:sym typeface="Open Sauce Bold"/>
              </a:rPr>
              <a:t> </a:t>
            </a:r>
            <a:r>
              <a:rPr lang="en-US" sz="1777" b="1" dirty="0" err="1">
                <a:solidFill>
                  <a:srgbClr val="000000"/>
                </a:solidFill>
                <a:latin typeface="Open Sauce Bold"/>
                <a:ea typeface="Open Sauce Bold"/>
                <a:cs typeface="Open Sauce Bold"/>
                <a:sym typeface="Open Sauce Bold"/>
              </a:rPr>
              <a:t>opiekuńczego</a:t>
            </a:r>
            <a:r>
              <a:rPr lang="en-US" sz="1777" b="1" dirty="0">
                <a:solidFill>
                  <a:srgbClr val="000000"/>
                </a:solidFill>
                <a:latin typeface="Open Sauce Bold"/>
                <a:ea typeface="Open Sauce Bold"/>
                <a:cs typeface="Open Sauce Bold"/>
                <a:sym typeface="Open Sauce Bold"/>
              </a:rPr>
              <a:t> </a:t>
            </a:r>
            <a:r>
              <a:rPr lang="en-US" sz="1777" b="1" dirty="0" err="1">
                <a:solidFill>
                  <a:srgbClr val="000000"/>
                </a:solidFill>
                <a:latin typeface="Open Sauce Bold"/>
                <a:ea typeface="Open Sauce Bold"/>
                <a:cs typeface="Open Sauce Bold"/>
                <a:sym typeface="Open Sauce Bold"/>
              </a:rPr>
              <a:t>i</a:t>
            </a:r>
            <a:r>
              <a:rPr lang="en-US" sz="1777" b="1" dirty="0">
                <a:solidFill>
                  <a:srgbClr val="000000"/>
                </a:solidFill>
                <a:latin typeface="Open Sauce Bold"/>
                <a:ea typeface="Open Sauce Bold"/>
                <a:cs typeface="Open Sauce Bold"/>
                <a:sym typeface="Open Sauce Bold"/>
              </a:rPr>
              <a:t> </a:t>
            </a:r>
            <a:r>
              <a:rPr lang="en-US" sz="1777" b="1" dirty="0" err="1">
                <a:solidFill>
                  <a:srgbClr val="000000"/>
                </a:solidFill>
                <a:latin typeface="Open Sauce Bold"/>
                <a:ea typeface="Open Sauce Bold"/>
                <a:cs typeface="Open Sauce Bold"/>
                <a:sym typeface="Open Sauce Bold"/>
              </a:rPr>
              <a:t>specjalistów</a:t>
            </a:r>
            <a:r>
              <a:rPr lang="en-US" sz="1777" dirty="0">
                <a:solidFill>
                  <a:srgbClr val="000000"/>
                </a:solidFill>
                <a:latin typeface="Open Sauce"/>
                <a:ea typeface="Open Sauce"/>
                <a:cs typeface="Open Sauce"/>
                <a:sym typeface="Open Sauce"/>
              </a:rPr>
              <a:t>.</a:t>
            </a:r>
          </a:p>
          <a:p>
            <a:pPr marL="383809" lvl="1" indent="-191904" algn="l">
              <a:lnSpc>
                <a:spcPts val="3750"/>
              </a:lnSpc>
              <a:buFont typeface="Arial"/>
              <a:buChar char="•"/>
            </a:pPr>
            <a:r>
              <a:rPr lang="en-US" sz="1777" dirty="0" err="1">
                <a:solidFill>
                  <a:srgbClr val="000000"/>
                </a:solidFill>
                <a:latin typeface="Open Sauce"/>
                <a:ea typeface="Open Sauce"/>
                <a:cs typeface="Open Sauce"/>
                <a:sym typeface="Open Sauce"/>
              </a:rPr>
              <a:t>Ograniczenie</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presji</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na</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opiekę</a:t>
            </a:r>
            <a:r>
              <a:rPr lang="en-US" sz="1777" dirty="0">
                <a:solidFill>
                  <a:srgbClr val="000000"/>
                </a:solidFill>
                <a:latin typeface="Open Sauce"/>
                <a:ea typeface="Open Sauce"/>
                <a:cs typeface="Open Sauce"/>
                <a:sym typeface="Open Sauce"/>
              </a:rPr>
              <a:t> </a:t>
            </a:r>
            <a:r>
              <a:rPr lang="en-US" sz="1777" dirty="0" err="1">
                <a:solidFill>
                  <a:srgbClr val="000000"/>
                </a:solidFill>
                <a:latin typeface="Open Sauce"/>
                <a:ea typeface="Open Sauce"/>
                <a:cs typeface="Open Sauce"/>
                <a:sym typeface="Open Sauce"/>
              </a:rPr>
              <a:t>instytucjonalną</a:t>
            </a:r>
            <a:r>
              <a:rPr lang="en-US" sz="1777" dirty="0">
                <a:solidFill>
                  <a:srgbClr val="000000"/>
                </a:solidFill>
                <a:latin typeface="Open Sauce"/>
                <a:ea typeface="Open Sauce"/>
                <a:cs typeface="Open Sauce"/>
                <a:sym typeface="Open Sauce"/>
              </a:rPr>
              <a:t>.</a:t>
            </a:r>
          </a:p>
        </p:txBody>
      </p:sp>
      <p:pic>
        <p:nvPicPr>
          <p:cNvPr id="6" name="Picture 6" descr="Lekarka pracująca przy komputerze."/>
          <p:cNvPicPr>
            <a:picLocks noChangeAspect="1"/>
          </p:cNvPicPr>
          <p:nvPr/>
        </p:nvPicPr>
        <p:blipFill>
          <a:blip r:embed="rId8"/>
          <a:srcRect l="14515" r="14515"/>
          <a:stretch>
            <a:fillRect/>
          </a:stretch>
        </p:blipFill>
        <p:spPr>
          <a:xfrm>
            <a:off x="12521344" y="2817670"/>
            <a:ext cx="4440953" cy="4175484"/>
          </a:xfrm>
          <a:prstGeom prst="rect">
            <a:avLst/>
          </a:prstGeom>
        </p:spPr>
      </p:pic>
    </p:spTree>
  </p:cSld>
  <p:clrMapOvr>
    <a:masterClrMapping/>
  </p:clrMapOvr>
  <p:transition>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a 16">
            <a:extLst>
              <a:ext uri="{FF2B5EF4-FFF2-40B4-BE49-F238E27FC236}">
                <a16:creationId xmlns:a16="http://schemas.microsoft.com/office/drawing/2014/main" id="{B020EF16-85FC-A27C-A6AB-1F6B7EC4D5D9}"/>
              </a:ext>
              <a:ext uri="{C183D7F6-B498-43B3-948B-1728B52AA6E4}">
                <adec:decorative xmlns:adec="http://schemas.microsoft.com/office/drawing/2017/decorative" val="1"/>
              </a:ext>
            </a:extLst>
          </p:cNvPr>
          <p:cNvGrpSpPr/>
          <p:nvPr/>
        </p:nvGrpSpPr>
        <p:grpSpPr>
          <a:xfrm>
            <a:off x="-552849" y="-449735"/>
            <a:ext cx="13818298" cy="13038508"/>
            <a:chOff x="-552849" y="-449735"/>
            <a:chExt cx="13818298" cy="13038508"/>
          </a:xfrm>
        </p:grpSpPr>
        <p:sp>
          <p:nvSpPr>
            <p:cNvPr id="8" name="Freeform 8">
              <a:extLst>
                <a:ext uri="{C183D7F6-B498-43B3-948B-1728B52AA6E4}">
                  <adec:decorative xmlns:adec="http://schemas.microsoft.com/office/drawing/2017/decorative" val="1"/>
                </a:ext>
              </a:extLst>
            </p:cNvPr>
            <p:cNvSpPr/>
            <p:nvPr/>
          </p:nvSpPr>
          <p:spPr>
            <a:xfrm>
              <a:off x="1028700" y="2564143"/>
              <a:ext cx="12007965" cy="5246357"/>
            </a:xfrm>
            <a:custGeom>
              <a:avLst/>
              <a:gdLst/>
              <a:ahLst/>
              <a:cxnLst/>
              <a:rect l="l" t="t" r="r" b="b"/>
              <a:pathLst>
                <a:path w="3162592" h="1381757">
                  <a:moveTo>
                    <a:pt x="32237" y="0"/>
                  </a:moveTo>
                  <a:lnTo>
                    <a:pt x="3130355" y="0"/>
                  </a:lnTo>
                  <a:cubicBezTo>
                    <a:pt x="3148159" y="0"/>
                    <a:pt x="3162592" y="14433"/>
                    <a:pt x="3162592" y="32237"/>
                  </a:cubicBezTo>
                  <a:lnTo>
                    <a:pt x="3162592" y="1349520"/>
                  </a:lnTo>
                  <a:cubicBezTo>
                    <a:pt x="3162592" y="1367324"/>
                    <a:pt x="3148159" y="1381757"/>
                    <a:pt x="3130355" y="1381757"/>
                  </a:cubicBezTo>
                  <a:lnTo>
                    <a:pt x="32237" y="1381757"/>
                  </a:lnTo>
                  <a:cubicBezTo>
                    <a:pt x="14433" y="1381757"/>
                    <a:pt x="0" y="1367324"/>
                    <a:pt x="0" y="1349520"/>
                  </a:cubicBezTo>
                  <a:lnTo>
                    <a:pt x="0" y="32237"/>
                  </a:lnTo>
                  <a:cubicBezTo>
                    <a:pt x="0" y="14433"/>
                    <a:pt x="14433" y="0"/>
                    <a:pt x="32237"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a:off x="12070254" y="-449735"/>
              <a:ext cx="1195195" cy="13038508"/>
            </a:xfrm>
            <a:custGeom>
              <a:avLst/>
              <a:gdLst/>
              <a:ahLst/>
              <a:cxnLst/>
              <a:rect l="l" t="t" r="r" b="b"/>
              <a:pathLst>
                <a:path w="314784" h="3434010">
                  <a:moveTo>
                    <a:pt x="0" y="0"/>
                  </a:moveTo>
                  <a:lnTo>
                    <a:pt x="314784" y="0"/>
                  </a:lnTo>
                  <a:lnTo>
                    <a:pt x="314784"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14" name="Freeform 14">
              <a:extLst>
                <a:ext uri="{C183D7F6-B498-43B3-948B-1728B52AA6E4}">
                  <adec:decorative xmlns:adec="http://schemas.microsoft.com/office/drawing/2017/decorative" val="1"/>
                </a:ext>
              </a:extLst>
            </p:cNvPr>
            <p:cNvSpPr/>
            <p:nvPr/>
          </p:nvSpPr>
          <p:spPr>
            <a:xfrm rot="16200000">
              <a:off x="4588513" y="3244441"/>
              <a:ext cx="1901197" cy="12183922"/>
            </a:xfrm>
            <a:custGeom>
              <a:avLst/>
              <a:gdLst/>
              <a:ahLst/>
              <a:cxnLst/>
              <a:rect l="l" t="t" r="r" b="b"/>
              <a:pathLst>
                <a:path w="500727" h="3208934">
                  <a:moveTo>
                    <a:pt x="0" y="0"/>
                  </a:moveTo>
                  <a:lnTo>
                    <a:pt x="500727" y="0"/>
                  </a:lnTo>
                  <a:lnTo>
                    <a:pt x="500727" y="3208934"/>
                  </a:lnTo>
                  <a:lnTo>
                    <a:pt x="0" y="3208934"/>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16" name="Freeform 16">
              <a:extLst>
                <a:ext uri="{C183D7F6-B498-43B3-948B-1728B52AA6E4}">
                  <adec:decorative xmlns:adec="http://schemas.microsoft.com/office/drawing/2017/decorative" val="1"/>
                </a:ext>
              </a:extLst>
            </p:cNvPr>
            <p:cNvSpPr/>
            <p:nvPr/>
          </p:nvSpPr>
          <p:spPr>
            <a:xfrm>
              <a:off x="-243834" y="8681748"/>
              <a:ext cx="1605252" cy="1605252"/>
            </a:xfrm>
            <a:custGeom>
              <a:avLst/>
              <a:gdLst/>
              <a:ahLst/>
              <a:cxnLst/>
              <a:rect l="l" t="t" r="r" b="b"/>
              <a:pathLst>
                <a:path w="1605252" h="1605252">
                  <a:moveTo>
                    <a:pt x="0" y="0"/>
                  </a:moveTo>
                  <a:lnTo>
                    <a:pt x="1605252" y="0"/>
                  </a:lnTo>
                  <a:lnTo>
                    <a:pt x="1605252" y="1605252"/>
                  </a:lnTo>
                  <a:lnTo>
                    <a:pt x="0" y="16052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a:off x="11191892" y="-167884"/>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grpSp>
      <p:sp>
        <p:nvSpPr>
          <p:cNvPr id="11" name="TextBox 11"/>
          <p:cNvSpPr txBox="1">
            <a:spLocks noGrp="1"/>
          </p:cNvSpPr>
          <p:nvPr>
            <p:ph type="title" idx="4294967295"/>
          </p:nvPr>
        </p:nvSpPr>
        <p:spPr>
          <a:xfrm>
            <a:off x="1028700" y="662853"/>
            <a:ext cx="10264867" cy="12405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4904"/>
              </a:lnSpc>
              <a:spcBef>
                <a:spcPts val="0"/>
              </a:spcBef>
              <a:spcAft>
                <a:spcPts val="0"/>
              </a:spcAft>
              <a:buClrTx/>
              <a:buSzTx/>
              <a:buFontTx/>
              <a:buNone/>
              <a:tabLst/>
              <a:defRPr/>
            </a:pPr>
            <a:r>
              <a:rPr kumimoji="0" lang="en-US" sz="377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Działania</a:t>
            </a:r>
            <a:r>
              <a:rPr kumimoji="0" lang="en-US" sz="377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7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podejmowane</a:t>
            </a:r>
            <a:r>
              <a:rPr kumimoji="0" lang="en-US" sz="377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7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przez</a:t>
            </a:r>
            <a:r>
              <a:rPr kumimoji="0" lang="en-US" sz="377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7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samorządy</a:t>
            </a:r>
            <a:r>
              <a:rPr kumimoji="0" lang="en-US" sz="377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w </a:t>
            </a:r>
            <a:r>
              <a:rPr kumimoji="0" lang="en-US" sz="377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odpowiedzi</a:t>
            </a:r>
            <a:r>
              <a:rPr kumimoji="0" lang="en-US" sz="377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7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na</a:t>
            </a:r>
            <a:r>
              <a:rPr kumimoji="0" lang="en-US" sz="377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7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rosnące</a:t>
            </a:r>
            <a:r>
              <a:rPr kumimoji="0" lang="en-US" sz="377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772"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potrzeby</a:t>
            </a:r>
            <a:endParaRPr kumimoji="0" lang="en-US" sz="3772"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2" name="TextBox 12"/>
          <p:cNvSpPr txBox="1"/>
          <p:nvPr/>
        </p:nvSpPr>
        <p:spPr>
          <a:xfrm>
            <a:off x="1361418" y="3136175"/>
            <a:ext cx="11059074" cy="3286435"/>
          </a:xfrm>
          <a:prstGeom prst="rect">
            <a:avLst/>
          </a:prstGeom>
        </p:spPr>
        <p:txBody>
          <a:bodyPr lIns="0" tIns="0" rIns="0" bIns="0" rtlCol="0" anchor="t">
            <a:spAutoFit/>
          </a:bodyPr>
          <a:lstStyle/>
          <a:p>
            <a:pPr marL="460458" lvl="1" indent="-230229" algn="l">
              <a:lnSpc>
                <a:spcPts val="5331"/>
              </a:lnSpc>
              <a:buFont typeface="Arial"/>
              <a:buChar char="•"/>
            </a:pPr>
            <a:r>
              <a:rPr lang="en-US" sz="2132" b="1" dirty="0">
                <a:solidFill>
                  <a:srgbClr val="FFFFFF"/>
                </a:solidFill>
                <a:latin typeface="Open Sauce Bold"/>
                <a:ea typeface="Open Sauce Bold"/>
                <a:cs typeface="Open Sauce Bold"/>
                <a:sym typeface="Open Sauce Bold"/>
              </a:rPr>
              <a:t>52,0% </a:t>
            </a:r>
            <a:r>
              <a:rPr lang="en-US" sz="2132" b="1" dirty="0" err="1">
                <a:solidFill>
                  <a:srgbClr val="FFFFFF"/>
                </a:solidFill>
                <a:latin typeface="Open Sauce Bold"/>
                <a:ea typeface="Open Sauce Bold"/>
                <a:cs typeface="Open Sauce Bold"/>
                <a:sym typeface="Open Sauce Bold"/>
              </a:rPr>
              <a:t>jednostek</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zwiększa</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liczbę</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pracowników</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usług</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opiekuńczych</a:t>
            </a:r>
            <a:r>
              <a:rPr lang="en-US" sz="2132" dirty="0">
                <a:solidFill>
                  <a:srgbClr val="FFFFFF"/>
                </a:solidFill>
                <a:latin typeface="Open Sauce"/>
                <a:ea typeface="Open Sauce"/>
                <a:cs typeface="Open Sauce"/>
                <a:sym typeface="Open Sauce"/>
              </a:rPr>
              <a:t>.</a:t>
            </a:r>
          </a:p>
          <a:p>
            <a:pPr marL="460458" lvl="1" indent="-230229" algn="l">
              <a:lnSpc>
                <a:spcPts val="5331"/>
              </a:lnSpc>
              <a:buFont typeface="Arial"/>
              <a:buChar char="•"/>
            </a:pPr>
            <a:r>
              <a:rPr lang="en-US" sz="2132" b="1" dirty="0">
                <a:solidFill>
                  <a:srgbClr val="FFFFFF"/>
                </a:solidFill>
                <a:latin typeface="Open Sauce Bold"/>
                <a:ea typeface="Open Sauce Bold"/>
                <a:cs typeface="Open Sauce Bold"/>
                <a:sym typeface="Open Sauce Bold"/>
              </a:rPr>
              <a:t>30,4% </a:t>
            </a:r>
            <a:r>
              <a:rPr lang="en-US" sz="2132" b="1" dirty="0" err="1">
                <a:solidFill>
                  <a:srgbClr val="FFFFFF"/>
                </a:solidFill>
                <a:latin typeface="Open Sauce Bold"/>
                <a:ea typeface="Open Sauce Bold"/>
                <a:cs typeface="Open Sauce Bold"/>
                <a:sym typeface="Open Sauce Bold"/>
              </a:rPr>
              <a:t>jednostek</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rozwija</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teleopiekę</a:t>
            </a:r>
            <a:r>
              <a:rPr lang="en-US" sz="2132" dirty="0">
                <a:solidFill>
                  <a:srgbClr val="FFFFFF"/>
                </a:solidFill>
                <a:latin typeface="Open Sauce"/>
                <a:ea typeface="Open Sauce"/>
                <a:cs typeface="Open Sauce"/>
                <a:sym typeface="Open Sauce"/>
              </a:rPr>
              <a:t>.</a:t>
            </a:r>
          </a:p>
          <a:p>
            <a:pPr marL="460458" lvl="1" indent="-230229" algn="l">
              <a:lnSpc>
                <a:spcPts val="5331"/>
              </a:lnSpc>
              <a:buFont typeface="Arial"/>
              <a:buChar char="•"/>
            </a:pPr>
            <a:r>
              <a:rPr lang="en-US" sz="2132" b="1" dirty="0">
                <a:solidFill>
                  <a:srgbClr val="FFFFFF"/>
                </a:solidFill>
                <a:latin typeface="Open Sauce Bold"/>
                <a:ea typeface="Open Sauce Bold"/>
                <a:cs typeface="Open Sauce Bold"/>
                <a:sym typeface="Open Sauce Bold"/>
              </a:rPr>
              <a:t>13,7% </a:t>
            </a:r>
            <a:r>
              <a:rPr lang="en-US" sz="2132" b="1" dirty="0" err="1">
                <a:solidFill>
                  <a:srgbClr val="FFFFFF"/>
                </a:solidFill>
                <a:latin typeface="Open Sauce Bold"/>
                <a:ea typeface="Open Sauce Bold"/>
                <a:cs typeface="Open Sauce Bold"/>
                <a:sym typeface="Open Sauce Bold"/>
              </a:rPr>
              <a:t>jednostek</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wskazuje</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współpracę</a:t>
            </a:r>
            <a:r>
              <a:rPr lang="en-US" sz="2132" dirty="0">
                <a:solidFill>
                  <a:srgbClr val="FFFFFF"/>
                </a:solidFill>
                <a:latin typeface="Open Sauce"/>
                <a:ea typeface="Open Sauce"/>
                <a:cs typeface="Open Sauce"/>
                <a:sym typeface="Open Sauce"/>
              </a:rPr>
              <a:t> z </a:t>
            </a:r>
            <a:r>
              <a:rPr lang="en-US" sz="2132" dirty="0" err="1">
                <a:solidFill>
                  <a:srgbClr val="FFFFFF"/>
                </a:solidFill>
                <a:latin typeface="Open Sauce"/>
                <a:ea typeface="Open Sauce"/>
                <a:cs typeface="Open Sauce"/>
                <a:sym typeface="Open Sauce"/>
              </a:rPr>
              <a:t>organizacjami</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pozarządowymi</a:t>
            </a:r>
            <a:r>
              <a:rPr lang="en-US" sz="2132" dirty="0">
                <a:solidFill>
                  <a:srgbClr val="FFFFFF"/>
                </a:solidFill>
                <a:latin typeface="Open Sauce"/>
                <a:ea typeface="Open Sauce"/>
                <a:cs typeface="Open Sauce"/>
                <a:sym typeface="Open Sauce"/>
              </a:rPr>
              <a:t>.</a:t>
            </a:r>
          </a:p>
          <a:p>
            <a:pPr marL="460458" lvl="1" indent="-230229" algn="l">
              <a:lnSpc>
                <a:spcPts val="5331"/>
              </a:lnSpc>
              <a:buFont typeface="Arial"/>
              <a:buChar char="•"/>
            </a:pPr>
            <a:r>
              <a:rPr lang="en-US" sz="2132" b="1" dirty="0">
                <a:solidFill>
                  <a:srgbClr val="FFFFFF"/>
                </a:solidFill>
                <a:latin typeface="Open Sauce Bold"/>
                <a:ea typeface="Open Sauce Bold"/>
                <a:cs typeface="Open Sauce Bold"/>
                <a:sym typeface="Open Sauce Bold"/>
              </a:rPr>
              <a:t>13,7% </a:t>
            </a:r>
            <a:r>
              <a:rPr lang="en-US" sz="2132" b="1" dirty="0" err="1">
                <a:solidFill>
                  <a:srgbClr val="FFFFFF"/>
                </a:solidFill>
                <a:latin typeface="Open Sauce Bold"/>
                <a:ea typeface="Open Sauce Bold"/>
                <a:cs typeface="Open Sauce Bold"/>
                <a:sym typeface="Open Sauce Bold"/>
              </a:rPr>
              <a:t>jednostek</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realizuje</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programy</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wsparcia</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opiekunów</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rodzinnych</a:t>
            </a:r>
            <a:r>
              <a:rPr lang="en-US" sz="2132" dirty="0">
                <a:solidFill>
                  <a:srgbClr val="FFFFFF"/>
                </a:solidFill>
                <a:latin typeface="Open Sauce"/>
                <a:ea typeface="Open Sauce"/>
                <a:cs typeface="Open Sauce"/>
                <a:sym typeface="Open Sauce"/>
              </a:rPr>
              <a:t>.</a:t>
            </a:r>
          </a:p>
          <a:p>
            <a:pPr marL="460458" lvl="1" indent="-230229" algn="l">
              <a:lnSpc>
                <a:spcPts val="5331"/>
              </a:lnSpc>
              <a:buFont typeface="Arial"/>
              <a:buChar char="•"/>
            </a:pPr>
            <a:r>
              <a:rPr lang="en-US" sz="2132" dirty="0" err="1">
                <a:solidFill>
                  <a:srgbClr val="FFFFFF"/>
                </a:solidFill>
                <a:latin typeface="Open Sauce"/>
                <a:ea typeface="Open Sauce"/>
                <a:cs typeface="Open Sauce"/>
                <a:sym typeface="Open Sauce"/>
              </a:rPr>
              <a:t>Mechanizmy</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odciążające</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opiekę</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nieformalną</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są</a:t>
            </a:r>
            <a:r>
              <a:rPr lang="en-US" sz="2132" dirty="0">
                <a:solidFill>
                  <a:srgbClr val="FFFFFF"/>
                </a:solidFill>
                <a:latin typeface="Open Sauce"/>
                <a:ea typeface="Open Sauce"/>
                <a:cs typeface="Open Sauce"/>
                <a:sym typeface="Open Sauce"/>
              </a:rPr>
              <a:t> </a:t>
            </a:r>
            <a:r>
              <a:rPr lang="en-US" sz="2132" b="1" dirty="0" err="1">
                <a:solidFill>
                  <a:srgbClr val="FFFFFF"/>
                </a:solidFill>
                <a:latin typeface="Open Sauce Bold"/>
                <a:ea typeface="Open Sauce Bold"/>
                <a:cs typeface="Open Sauce Bold"/>
                <a:sym typeface="Open Sauce Bold"/>
              </a:rPr>
              <a:t>stosowane</a:t>
            </a:r>
            <a:r>
              <a:rPr lang="en-US" sz="2132" b="1" dirty="0">
                <a:solidFill>
                  <a:srgbClr val="FFFFFF"/>
                </a:solidFill>
                <a:latin typeface="Open Sauce Bold"/>
                <a:ea typeface="Open Sauce Bold"/>
                <a:cs typeface="Open Sauce Bold"/>
                <a:sym typeface="Open Sauce Bold"/>
              </a:rPr>
              <a:t> </a:t>
            </a:r>
            <a:r>
              <a:rPr lang="en-US" sz="2132" b="1" dirty="0" err="1">
                <a:solidFill>
                  <a:srgbClr val="FFFFFF"/>
                </a:solidFill>
                <a:latin typeface="Open Sauce Bold"/>
                <a:ea typeface="Open Sauce Bold"/>
                <a:cs typeface="Open Sauce Bold"/>
                <a:sym typeface="Open Sauce Bold"/>
              </a:rPr>
              <a:t>relatywnie</a:t>
            </a:r>
            <a:r>
              <a:rPr lang="en-US" sz="2132" b="1" dirty="0">
                <a:solidFill>
                  <a:srgbClr val="FFFFFF"/>
                </a:solidFill>
                <a:latin typeface="Open Sauce Bold"/>
                <a:ea typeface="Open Sauce Bold"/>
                <a:cs typeface="Open Sauce Bold"/>
                <a:sym typeface="Open Sauce Bold"/>
              </a:rPr>
              <a:t> </a:t>
            </a:r>
            <a:r>
              <a:rPr lang="en-US" sz="2132" b="1" dirty="0" err="1">
                <a:solidFill>
                  <a:srgbClr val="FFFFFF"/>
                </a:solidFill>
                <a:latin typeface="Open Sauce Bold"/>
                <a:ea typeface="Open Sauce Bold"/>
                <a:cs typeface="Open Sauce Bold"/>
                <a:sym typeface="Open Sauce Bold"/>
              </a:rPr>
              <a:t>rzadko</a:t>
            </a:r>
            <a:r>
              <a:rPr lang="en-US" sz="2132" dirty="0">
                <a:solidFill>
                  <a:srgbClr val="FFFFFF"/>
                </a:solidFill>
                <a:latin typeface="Open Sauce"/>
                <a:ea typeface="Open Sauce"/>
                <a:cs typeface="Open Sauce"/>
                <a:sym typeface="Open Sauce"/>
              </a:rPr>
              <a:t>.</a:t>
            </a:r>
          </a:p>
        </p:txBody>
      </p:sp>
      <p:pic>
        <p:nvPicPr>
          <p:cNvPr id="3" name="Picture 3" descr="Grupa czwórki lekarzy i pielęgniarek w różnym wieku, stojących wokół biurka i wspólnie analizujących dokumentację medyczną na laptopie. Ilustruje to współpracę międzyinstytucjonalną"/>
          <p:cNvPicPr>
            <a:picLocks noChangeAspect="1"/>
          </p:cNvPicPr>
          <p:nvPr/>
        </p:nvPicPr>
        <p:blipFill>
          <a:blip r:embed="rId6"/>
          <a:srcRect l="8161" r="45698" b="3067"/>
          <a:stretch>
            <a:fillRect/>
          </a:stretch>
        </p:blipFill>
        <p:spPr>
          <a:xfrm>
            <a:off x="12420492" y="-449735"/>
            <a:ext cx="7989105" cy="11182146"/>
          </a:xfrm>
          <a:prstGeom prst="rect">
            <a:avLst/>
          </a:prstGeom>
        </p:spPr>
      </p:pic>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a:spLocks noGrp="1"/>
          </p:cNvSpPr>
          <p:nvPr>
            <p:ph type="title" idx="4294967295"/>
          </p:nvPr>
        </p:nvSpPr>
        <p:spPr>
          <a:xfrm>
            <a:off x="1028700" y="199218"/>
            <a:ext cx="9388396" cy="7480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6076"/>
              </a:lnSpc>
              <a:spcBef>
                <a:spcPts val="0"/>
              </a:spcBef>
              <a:spcAft>
                <a:spcPts val="0"/>
              </a:spcAft>
              <a:buClrTx/>
              <a:buSzTx/>
              <a:buFontTx/>
              <a:buNone/>
              <a:tabLst/>
              <a:defRPr/>
            </a:pPr>
            <a:r>
              <a:rPr kumimoji="0" lang="en-US" sz="467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Zakres</a:t>
            </a:r>
            <a:r>
              <a:rPr kumimoji="0" lang="en-US" sz="467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67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merytoryczny</a:t>
            </a:r>
            <a:r>
              <a:rPr kumimoji="0" lang="en-US" sz="467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67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badania</a:t>
            </a:r>
            <a:endParaRPr kumimoji="0" lang="en-US" sz="467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9" name="TextBox 9"/>
          <p:cNvSpPr txBox="1"/>
          <p:nvPr/>
        </p:nvSpPr>
        <p:spPr>
          <a:xfrm>
            <a:off x="1028700" y="1137788"/>
            <a:ext cx="10057839" cy="339057"/>
          </a:xfrm>
          <a:prstGeom prst="rect">
            <a:avLst/>
          </a:prstGeom>
        </p:spPr>
        <p:txBody>
          <a:bodyPr lIns="0" tIns="0" rIns="0" bIns="0" rtlCol="0" anchor="t">
            <a:spAutoFit/>
          </a:bodyPr>
          <a:lstStyle/>
          <a:p>
            <a:pPr algn="l">
              <a:lnSpc>
                <a:spcPts val="2836"/>
              </a:lnSpc>
              <a:spcBef>
                <a:spcPct val="0"/>
              </a:spcBef>
            </a:pPr>
            <a:r>
              <a:rPr lang="en-US" sz="2026" dirty="0" err="1">
                <a:solidFill>
                  <a:srgbClr val="000000"/>
                </a:solidFill>
                <a:latin typeface="Open Sauce"/>
                <a:ea typeface="Open Sauce"/>
                <a:cs typeface="Open Sauce"/>
                <a:sym typeface="Open Sauce"/>
              </a:rPr>
              <a:t>Analizie</a:t>
            </a:r>
            <a:r>
              <a:rPr lang="en-US" sz="2026" dirty="0">
                <a:solidFill>
                  <a:srgbClr val="000000"/>
                </a:solidFill>
                <a:latin typeface="Open Sauce"/>
                <a:ea typeface="Open Sauce"/>
                <a:cs typeface="Open Sauce"/>
                <a:sym typeface="Open Sauce"/>
              </a:rPr>
              <a:t> </a:t>
            </a:r>
            <a:r>
              <a:rPr lang="en-US" sz="2026" dirty="0" err="1">
                <a:solidFill>
                  <a:srgbClr val="000000"/>
                </a:solidFill>
                <a:latin typeface="Open Sauce"/>
                <a:ea typeface="Open Sauce"/>
                <a:cs typeface="Open Sauce"/>
                <a:sym typeface="Open Sauce"/>
              </a:rPr>
              <a:t>poddano</a:t>
            </a:r>
            <a:r>
              <a:rPr lang="en-US" sz="2026" dirty="0">
                <a:solidFill>
                  <a:srgbClr val="000000"/>
                </a:solidFill>
                <a:latin typeface="Open Sauce"/>
                <a:ea typeface="Open Sauce"/>
                <a:cs typeface="Open Sauce"/>
                <a:sym typeface="Open Sauce"/>
              </a:rPr>
              <a:t> </a:t>
            </a:r>
            <a:r>
              <a:rPr lang="en-US" sz="2026" dirty="0" err="1">
                <a:solidFill>
                  <a:srgbClr val="000000"/>
                </a:solidFill>
                <a:latin typeface="Open Sauce"/>
                <a:ea typeface="Open Sauce"/>
                <a:cs typeface="Open Sauce"/>
                <a:sym typeface="Open Sauce"/>
              </a:rPr>
              <a:t>formy</a:t>
            </a:r>
            <a:r>
              <a:rPr lang="en-US" sz="2026" dirty="0">
                <a:solidFill>
                  <a:srgbClr val="000000"/>
                </a:solidFill>
                <a:latin typeface="Open Sauce"/>
                <a:ea typeface="Open Sauce"/>
                <a:cs typeface="Open Sauce"/>
                <a:sym typeface="Open Sauce"/>
              </a:rPr>
              <a:t> </a:t>
            </a:r>
            <a:r>
              <a:rPr lang="en-US" sz="2026" dirty="0" err="1">
                <a:solidFill>
                  <a:srgbClr val="000000"/>
                </a:solidFill>
                <a:latin typeface="Open Sauce"/>
                <a:ea typeface="Open Sauce"/>
                <a:cs typeface="Open Sauce"/>
                <a:sym typeface="Open Sauce"/>
              </a:rPr>
              <a:t>opieki</a:t>
            </a:r>
            <a:r>
              <a:rPr lang="en-US" sz="2026" dirty="0">
                <a:solidFill>
                  <a:srgbClr val="000000"/>
                </a:solidFill>
                <a:latin typeface="Open Sauce"/>
                <a:ea typeface="Open Sauce"/>
                <a:cs typeface="Open Sauce"/>
                <a:sym typeface="Open Sauce"/>
              </a:rPr>
              <a:t> </a:t>
            </a:r>
            <a:r>
              <a:rPr lang="en-US" sz="2026" dirty="0" err="1">
                <a:solidFill>
                  <a:srgbClr val="000000"/>
                </a:solidFill>
                <a:latin typeface="Open Sauce"/>
                <a:ea typeface="Open Sauce"/>
                <a:cs typeface="Open Sauce"/>
                <a:sym typeface="Open Sauce"/>
              </a:rPr>
              <a:t>długoterminowej</a:t>
            </a:r>
            <a:r>
              <a:rPr lang="en-US" sz="2026" dirty="0">
                <a:solidFill>
                  <a:srgbClr val="000000"/>
                </a:solidFill>
                <a:latin typeface="Open Sauce"/>
                <a:ea typeface="Open Sauce"/>
                <a:cs typeface="Open Sauce"/>
                <a:sym typeface="Open Sauce"/>
              </a:rPr>
              <a:t> </a:t>
            </a:r>
            <a:r>
              <a:rPr lang="en-US" sz="2026" dirty="0" err="1">
                <a:solidFill>
                  <a:srgbClr val="000000"/>
                </a:solidFill>
                <a:latin typeface="Open Sauce"/>
                <a:ea typeface="Open Sauce"/>
                <a:cs typeface="Open Sauce"/>
                <a:sym typeface="Open Sauce"/>
              </a:rPr>
              <a:t>organizowane</a:t>
            </a:r>
            <a:r>
              <a:rPr lang="en-US" sz="2026" dirty="0">
                <a:solidFill>
                  <a:srgbClr val="000000"/>
                </a:solidFill>
                <a:latin typeface="Open Sauce"/>
                <a:ea typeface="Open Sauce"/>
                <a:cs typeface="Open Sauce"/>
                <a:sym typeface="Open Sauce"/>
              </a:rPr>
              <a:t> </a:t>
            </a:r>
            <a:r>
              <a:rPr lang="en-US" sz="2026" dirty="0" err="1">
                <a:solidFill>
                  <a:srgbClr val="000000"/>
                </a:solidFill>
                <a:latin typeface="Open Sauce"/>
                <a:ea typeface="Open Sauce"/>
                <a:cs typeface="Open Sauce"/>
                <a:sym typeface="Open Sauce"/>
              </a:rPr>
              <a:t>przez</a:t>
            </a:r>
            <a:r>
              <a:rPr lang="en-US" sz="2026" dirty="0">
                <a:solidFill>
                  <a:srgbClr val="000000"/>
                </a:solidFill>
                <a:latin typeface="Open Sauce"/>
                <a:ea typeface="Open Sauce"/>
                <a:cs typeface="Open Sauce"/>
                <a:sym typeface="Open Sauce"/>
              </a:rPr>
              <a:t>:</a:t>
            </a:r>
          </a:p>
        </p:txBody>
      </p:sp>
      <p:sp>
        <p:nvSpPr>
          <p:cNvPr id="17" name="TextBox 17"/>
          <p:cNvSpPr txBox="1"/>
          <p:nvPr/>
        </p:nvSpPr>
        <p:spPr>
          <a:xfrm>
            <a:off x="1028700" y="1657820"/>
            <a:ext cx="7123549" cy="656783"/>
          </a:xfrm>
          <a:prstGeom prst="rect">
            <a:avLst/>
          </a:prstGeom>
        </p:spPr>
        <p:txBody>
          <a:bodyPr lIns="0" tIns="0" rIns="0" bIns="0" rtlCol="0" anchor="t">
            <a:spAutoFit/>
          </a:bodyPr>
          <a:lstStyle/>
          <a:p>
            <a:pPr marL="372709" lvl="1" indent="-186355" algn="l">
              <a:lnSpc>
                <a:spcPts val="2658"/>
              </a:lnSpc>
              <a:buFont typeface="Arial"/>
              <a:buChar char="•"/>
            </a:pPr>
            <a:r>
              <a:rPr lang="en-US" sz="1726" dirty="0" err="1">
                <a:solidFill>
                  <a:srgbClr val="000000"/>
                </a:solidFill>
                <a:latin typeface="Open Sauce"/>
                <a:ea typeface="Open Sauce"/>
                <a:cs typeface="Open Sauce"/>
                <a:sym typeface="Open Sauce"/>
              </a:rPr>
              <a:t>jednostki</a:t>
            </a:r>
            <a:r>
              <a:rPr lang="en-US" sz="1726" dirty="0">
                <a:solidFill>
                  <a:srgbClr val="000000"/>
                </a:solidFill>
                <a:latin typeface="Open Sauce"/>
                <a:ea typeface="Open Sauce"/>
                <a:cs typeface="Open Sauce"/>
                <a:sym typeface="Open Sauce"/>
              </a:rPr>
              <a:t> </a:t>
            </a:r>
            <a:r>
              <a:rPr lang="en-US" sz="1726" dirty="0" err="1">
                <a:solidFill>
                  <a:srgbClr val="000000"/>
                </a:solidFill>
                <a:latin typeface="Open Sauce"/>
                <a:ea typeface="Open Sauce"/>
                <a:cs typeface="Open Sauce"/>
                <a:sym typeface="Open Sauce"/>
              </a:rPr>
              <a:t>samorządu</a:t>
            </a:r>
            <a:r>
              <a:rPr lang="en-US" sz="1726" dirty="0">
                <a:solidFill>
                  <a:srgbClr val="000000"/>
                </a:solidFill>
                <a:latin typeface="Open Sauce"/>
                <a:ea typeface="Open Sauce"/>
                <a:cs typeface="Open Sauce"/>
                <a:sym typeface="Open Sauce"/>
              </a:rPr>
              <a:t> </a:t>
            </a:r>
            <a:r>
              <a:rPr lang="en-US" sz="1726" dirty="0" err="1">
                <a:solidFill>
                  <a:srgbClr val="000000"/>
                </a:solidFill>
                <a:latin typeface="Open Sauce"/>
                <a:ea typeface="Open Sauce"/>
                <a:cs typeface="Open Sauce"/>
                <a:sym typeface="Open Sauce"/>
              </a:rPr>
              <a:t>terytorialnego</a:t>
            </a:r>
            <a:r>
              <a:rPr lang="pl-PL" sz="1726" dirty="0">
                <a:solidFill>
                  <a:srgbClr val="000000"/>
                </a:solidFill>
                <a:latin typeface="Open Sauce"/>
                <a:ea typeface="Open Sauce"/>
                <a:cs typeface="Open Sauce"/>
                <a:sym typeface="Open Sauce"/>
              </a:rPr>
              <a:t> (JST)</a:t>
            </a:r>
            <a:r>
              <a:rPr lang="en-US" sz="1726" dirty="0">
                <a:solidFill>
                  <a:srgbClr val="000000"/>
                </a:solidFill>
                <a:latin typeface="Open Sauce"/>
                <a:ea typeface="Open Sauce"/>
                <a:cs typeface="Open Sauce"/>
                <a:sym typeface="Open Sauce"/>
              </a:rPr>
              <a:t>,</a:t>
            </a:r>
          </a:p>
          <a:p>
            <a:pPr marL="372709" lvl="1" indent="-186355" algn="l">
              <a:lnSpc>
                <a:spcPts val="2658"/>
              </a:lnSpc>
              <a:buFont typeface="Arial"/>
              <a:buChar char="•"/>
            </a:pPr>
            <a:r>
              <a:rPr lang="en-US" sz="1726" dirty="0" err="1">
                <a:solidFill>
                  <a:srgbClr val="000000"/>
                </a:solidFill>
                <a:latin typeface="Open Sauce"/>
                <a:ea typeface="Open Sauce"/>
                <a:cs typeface="Open Sauce"/>
                <a:sym typeface="Open Sauce"/>
              </a:rPr>
              <a:t>podmioty</a:t>
            </a:r>
            <a:r>
              <a:rPr lang="en-US" sz="1726" dirty="0">
                <a:solidFill>
                  <a:srgbClr val="000000"/>
                </a:solidFill>
                <a:latin typeface="Open Sauce"/>
                <a:ea typeface="Open Sauce"/>
                <a:cs typeface="Open Sauce"/>
                <a:sym typeface="Open Sauce"/>
              </a:rPr>
              <a:t> </a:t>
            </a:r>
            <a:r>
              <a:rPr lang="en-US" sz="1726" dirty="0" err="1">
                <a:solidFill>
                  <a:srgbClr val="000000"/>
                </a:solidFill>
                <a:latin typeface="Open Sauce"/>
                <a:ea typeface="Open Sauce"/>
                <a:cs typeface="Open Sauce"/>
                <a:sym typeface="Open Sauce"/>
              </a:rPr>
              <a:t>realizujące</a:t>
            </a:r>
            <a:r>
              <a:rPr lang="en-US" sz="1726" dirty="0">
                <a:solidFill>
                  <a:srgbClr val="000000"/>
                </a:solidFill>
                <a:latin typeface="Open Sauce"/>
                <a:ea typeface="Open Sauce"/>
                <a:cs typeface="Open Sauce"/>
                <a:sym typeface="Open Sauce"/>
              </a:rPr>
              <a:t> </a:t>
            </a:r>
            <a:r>
              <a:rPr lang="en-US" sz="1726" dirty="0" err="1">
                <a:solidFill>
                  <a:srgbClr val="000000"/>
                </a:solidFill>
                <a:latin typeface="Open Sauce"/>
                <a:ea typeface="Open Sauce"/>
                <a:cs typeface="Open Sauce"/>
                <a:sym typeface="Open Sauce"/>
              </a:rPr>
              <a:t>zadania</a:t>
            </a:r>
            <a:r>
              <a:rPr lang="en-US" sz="1726" dirty="0">
                <a:solidFill>
                  <a:srgbClr val="000000"/>
                </a:solidFill>
                <a:latin typeface="Open Sauce"/>
                <a:ea typeface="Open Sauce"/>
                <a:cs typeface="Open Sauce"/>
                <a:sym typeface="Open Sauce"/>
              </a:rPr>
              <a:t> z </a:t>
            </a:r>
            <a:r>
              <a:rPr lang="en-US" sz="1726" dirty="0" err="1">
                <a:solidFill>
                  <a:srgbClr val="000000"/>
                </a:solidFill>
                <a:latin typeface="Open Sauce"/>
                <a:ea typeface="Open Sauce"/>
                <a:cs typeface="Open Sauce"/>
                <a:sym typeface="Open Sauce"/>
              </a:rPr>
              <a:t>zakresu</a:t>
            </a:r>
            <a:r>
              <a:rPr lang="en-US" sz="1726" dirty="0">
                <a:solidFill>
                  <a:srgbClr val="000000"/>
                </a:solidFill>
                <a:latin typeface="Open Sauce"/>
                <a:ea typeface="Open Sauce"/>
                <a:cs typeface="Open Sauce"/>
                <a:sym typeface="Open Sauce"/>
              </a:rPr>
              <a:t> </a:t>
            </a:r>
            <a:r>
              <a:rPr lang="en-US" sz="1726" dirty="0" err="1">
                <a:solidFill>
                  <a:srgbClr val="000000"/>
                </a:solidFill>
                <a:latin typeface="Open Sauce"/>
                <a:ea typeface="Open Sauce"/>
                <a:cs typeface="Open Sauce"/>
                <a:sym typeface="Open Sauce"/>
              </a:rPr>
              <a:t>pomocy</a:t>
            </a:r>
            <a:r>
              <a:rPr lang="en-US" sz="1726" dirty="0">
                <a:solidFill>
                  <a:srgbClr val="000000"/>
                </a:solidFill>
                <a:latin typeface="Open Sauce"/>
                <a:ea typeface="Open Sauce"/>
                <a:cs typeface="Open Sauce"/>
                <a:sym typeface="Open Sauce"/>
              </a:rPr>
              <a:t> </a:t>
            </a:r>
            <a:r>
              <a:rPr lang="en-US" sz="1726" dirty="0" err="1">
                <a:solidFill>
                  <a:srgbClr val="000000"/>
                </a:solidFill>
                <a:latin typeface="Open Sauce"/>
                <a:ea typeface="Open Sauce"/>
                <a:cs typeface="Open Sauce"/>
                <a:sym typeface="Open Sauce"/>
              </a:rPr>
              <a:t>społecznej</a:t>
            </a:r>
            <a:r>
              <a:rPr lang="en-US" sz="1726" dirty="0">
                <a:solidFill>
                  <a:srgbClr val="000000"/>
                </a:solidFill>
                <a:latin typeface="Open Sauce"/>
                <a:ea typeface="Open Sauce"/>
                <a:cs typeface="Open Sauce"/>
                <a:sym typeface="Open Sauce"/>
              </a:rPr>
              <a:t>.</a:t>
            </a:r>
          </a:p>
        </p:txBody>
      </p:sp>
      <p:sp>
        <p:nvSpPr>
          <p:cNvPr id="6" name="Freeform 6">
            <a:extLst>
              <a:ext uri="{C183D7F6-B498-43B3-948B-1728B52AA6E4}">
                <adec:decorative xmlns:adec="http://schemas.microsoft.com/office/drawing/2017/decorative" val="1"/>
              </a:ext>
            </a:extLst>
          </p:cNvPr>
          <p:cNvSpPr/>
          <p:nvPr/>
        </p:nvSpPr>
        <p:spPr>
          <a:xfrm>
            <a:off x="1051587" y="2533104"/>
            <a:ext cx="7743680" cy="726774"/>
          </a:xfrm>
          <a:custGeom>
            <a:avLst/>
            <a:gdLst/>
            <a:ahLst/>
            <a:cxnLst/>
            <a:rect l="l" t="t" r="r" b="b"/>
            <a:pathLst>
              <a:path w="2039488" h="191414">
                <a:moveTo>
                  <a:pt x="95707" y="0"/>
                </a:moveTo>
                <a:lnTo>
                  <a:pt x="1943781" y="0"/>
                </a:lnTo>
                <a:cubicBezTo>
                  <a:pt x="1969164" y="0"/>
                  <a:pt x="1993507" y="10083"/>
                  <a:pt x="2011456" y="28032"/>
                </a:cubicBezTo>
                <a:cubicBezTo>
                  <a:pt x="2029404" y="45980"/>
                  <a:pt x="2039488" y="70324"/>
                  <a:pt x="2039488" y="95707"/>
                </a:cubicBezTo>
                <a:lnTo>
                  <a:pt x="2039488" y="95707"/>
                </a:lnTo>
                <a:cubicBezTo>
                  <a:pt x="2039488" y="148564"/>
                  <a:pt x="1996638" y="191414"/>
                  <a:pt x="1943781" y="191414"/>
                </a:cubicBezTo>
                <a:lnTo>
                  <a:pt x="95707" y="191414"/>
                </a:lnTo>
                <a:cubicBezTo>
                  <a:pt x="70324" y="191414"/>
                  <a:pt x="45980" y="181330"/>
                  <a:pt x="28032" y="163382"/>
                </a:cubicBezTo>
                <a:cubicBezTo>
                  <a:pt x="10083" y="145433"/>
                  <a:pt x="0" y="121090"/>
                  <a:pt x="0" y="95707"/>
                </a:cubicBezTo>
                <a:lnTo>
                  <a:pt x="0" y="95707"/>
                </a:lnTo>
                <a:cubicBezTo>
                  <a:pt x="0" y="70324"/>
                  <a:pt x="10083" y="45980"/>
                  <a:pt x="28032" y="28032"/>
                </a:cubicBezTo>
                <a:cubicBezTo>
                  <a:pt x="45980" y="10083"/>
                  <a:pt x="70324" y="0"/>
                  <a:pt x="95707"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pic>
        <p:nvPicPr>
          <p:cNvPr id="4" name="Picture 4" descr="Zdjęcie przedstawia zbliżenie na dłonie młodszej osoby, która opiekuńczo trzyma dłonie osoby starszej siedzącej na wózku inwalidzkim. Symbolizuje wsparcie i opiekę."/>
          <p:cNvPicPr>
            <a:picLocks noChangeAspect="1"/>
          </p:cNvPicPr>
          <p:nvPr/>
        </p:nvPicPr>
        <p:blipFill>
          <a:blip r:embed="rId2">
            <a:alphaModFix amt="76000"/>
          </a:blip>
          <a:srcRect l="41089" r="30918"/>
          <a:stretch>
            <a:fillRect/>
          </a:stretch>
        </p:blipFill>
        <p:spPr>
          <a:xfrm>
            <a:off x="14139155" y="0"/>
            <a:ext cx="4315338" cy="10287000"/>
          </a:xfrm>
          <a:prstGeom prst="rect">
            <a:avLst/>
          </a:prstGeom>
        </p:spPr>
      </p:pic>
      <p:sp>
        <p:nvSpPr>
          <p:cNvPr id="10" name="TextBox 10"/>
          <p:cNvSpPr txBox="1"/>
          <p:nvPr/>
        </p:nvSpPr>
        <p:spPr>
          <a:xfrm>
            <a:off x="1371600" y="2655692"/>
            <a:ext cx="4739112" cy="443499"/>
          </a:xfrm>
          <a:prstGeom prst="rect">
            <a:avLst/>
          </a:prstGeom>
        </p:spPr>
        <p:txBody>
          <a:bodyPr lIns="0" tIns="0" rIns="0" bIns="0" rtlCol="0" anchor="t">
            <a:spAutoFit/>
          </a:bodyPr>
          <a:lstStyle/>
          <a:p>
            <a:pPr algn="l">
              <a:lnSpc>
                <a:spcPts val="3784"/>
              </a:lnSpc>
              <a:spcBef>
                <a:spcPct val="0"/>
              </a:spcBef>
            </a:pPr>
            <a:r>
              <a:rPr lang="en-US" sz="2703" b="1" dirty="0" err="1">
                <a:solidFill>
                  <a:srgbClr val="FFFFFF"/>
                </a:solidFill>
                <a:latin typeface="Open Sauce Bold"/>
                <a:ea typeface="Open Sauce Bold"/>
                <a:cs typeface="Open Sauce Bold"/>
                <a:sym typeface="Open Sauce Bold"/>
              </a:rPr>
              <a:t>Zakres</a:t>
            </a:r>
            <a:r>
              <a:rPr lang="en-US" sz="2703" b="1" dirty="0">
                <a:solidFill>
                  <a:srgbClr val="FFFFFF"/>
                </a:solidFill>
                <a:latin typeface="Open Sauce Bold"/>
                <a:ea typeface="Open Sauce Bold"/>
                <a:cs typeface="Open Sauce Bold"/>
                <a:sym typeface="Open Sauce Bold"/>
              </a:rPr>
              <a:t> </a:t>
            </a:r>
            <a:r>
              <a:rPr lang="en-US" sz="2703" b="1" dirty="0" err="1">
                <a:solidFill>
                  <a:srgbClr val="FFFFFF"/>
                </a:solidFill>
                <a:latin typeface="Open Sauce Bold"/>
                <a:ea typeface="Open Sauce Bold"/>
                <a:cs typeface="Open Sauce Bold"/>
                <a:sym typeface="Open Sauce Bold"/>
              </a:rPr>
              <a:t>badań</a:t>
            </a:r>
            <a:r>
              <a:rPr lang="en-US" sz="2703" b="1" dirty="0">
                <a:solidFill>
                  <a:srgbClr val="FFFFFF"/>
                </a:solidFill>
                <a:latin typeface="Open Sauce Bold"/>
                <a:ea typeface="Open Sauce Bold"/>
                <a:cs typeface="Open Sauce Bold"/>
                <a:sym typeface="Open Sauce Bold"/>
              </a:rPr>
              <a:t> </a:t>
            </a:r>
            <a:r>
              <a:rPr lang="en-US" sz="2703" b="1" dirty="0" err="1">
                <a:solidFill>
                  <a:srgbClr val="FFFFFF"/>
                </a:solidFill>
                <a:latin typeface="Open Sauce Bold"/>
                <a:ea typeface="Open Sauce Bold"/>
                <a:cs typeface="Open Sauce Bold"/>
                <a:sym typeface="Open Sauce Bold"/>
              </a:rPr>
              <a:t>obejmował</a:t>
            </a:r>
            <a:r>
              <a:rPr lang="en-US" sz="2703" b="1" dirty="0">
                <a:solidFill>
                  <a:srgbClr val="FFFFFF"/>
                </a:solidFill>
                <a:latin typeface="Open Sauce Bold"/>
                <a:ea typeface="Open Sauce Bold"/>
                <a:cs typeface="Open Sauce Bold"/>
                <a:sym typeface="Open Sauce Bold"/>
              </a:rPr>
              <a:t>:</a:t>
            </a:r>
          </a:p>
        </p:txBody>
      </p:sp>
      <p:sp>
        <p:nvSpPr>
          <p:cNvPr id="18" name="TextBox 18"/>
          <p:cNvSpPr txBox="1"/>
          <p:nvPr/>
        </p:nvSpPr>
        <p:spPr>
          <a:xfrm>
            <a:off x="1028700" y="3624502"/>
            <a:ext cx="11070456" cy="1434850"/>
          </a:xfrm>
          <a:prstGeom prst="rect">
            <a:avLst/>
          </a:prstGeom>
        </p:spPr>
        <p:txBody>
          <a:bodyPr lIns="0" tIns="0" rIns="0" bIns="0" rtlCol="0" anchor="t">
            <a:spAutoFit/>
          </a:bodyPr>
          <a:lstStyle/>
          <a:p>
            <a:pPr marL="364955" lvl="1" indent="-182478" algn="l">
              <a:lnSpc>
                <a:spcPts val="2907"/>
              </a:lnSpc>
              <a:buFont typeface="Arial"/>
              <a:buChar char="•"/>
            </a:pPr>
            <a:r>
              <a:rPr lang="en-US" sz="1690" dirty="0" err="1">
                <a:solidFill>
                  <a:srgbClr val="000000"/>
                </a:solidFill>
                <a:latin typeface="Open Sauce"/>
                <a:ea typeface="Open Sauce"/>
                <a:cs typeface="Open Sauce"/>
                <a:sym typeface="Open Sauce"/>
              </a:rPr>
              <a:t>dostępność</a:t>
            </a:r>
            <a:r>
              <a:rPr lang="en-US" sz="1690" dirty="0">
                <a:solidFill>
                  <a:srgbClr val="000000"/>
                </a:solidFill>
                <a:latin typeface="Open Sauce"/>
                <a:ea typeface="Open Sauce"/>
                <a:cs typeface="Open Sauce"/>
                <a:sym typeface="Open Sauce"/>
              </a:rPr>
              <a:t> </a:t>
            </a:r>
            <a:r>
              <a:rPr lang="en-US" sz="1690" dirty="0" err="1">
                <a:solidFill>
                  <a:srgbClr val="000000"/>
                </a:solidFill>
                <a:latin typeface="Open Sauce"/>
                <a:ea typeface="Open Sauce"/>
                <a:cs typeface="Open Sauce"/>
                <a:sym typeface="Open Sauce"/>
              </a:rPr>
              <a:t>usług</a:t>
            </a:r>
            <a:r>
              <a:rPr lang="en-US" sz="1690" dirty="0">
                <a:solidFill>
                  <a:srgbClr val="000000"/>
                </a:solidFill>
                <a:latin typeface="Open Sauce"/>
                <a:ea typeface="Open Sauce"/>
                <a:cs typeface="Open Sauce"/>
                <a:sym typeface="Open Sauce"/>
              </a:rPr>
              <a:t> </a:t>
            </a:r>
            <a:r>
              <a:rPr lang="en-US" sz="1690" dirty="0" err="1">
                <a:solidFill>
                  <a:srgbClr val="000000"/>
                </a:solidFill>
                <a:latin typeface="Open Sauce"/>
                <a:ea typeface="Open Sauce"/>
                <a:cs typeface="Open Sauce"/>
                <a:sym typeface="Open Sauce"/>
              </a:rPr>
              <a:t>opieki</a:t>
            </a:r>
            <a:r>
              <a:rPr lang="en-US" sz="1690" dirty="0">
                <a:solidFill>
                  <a:srgbClr val="000000"/>
                </a:solidFill>
                <a:latin typeface="Open Sauce"/>
                <a:ea typeface="Open Sauce"/>
                <a:cs typeface="Open Sauce"/>
                <a:sym typeface="Open Sauce"/>
              </a:rPr>
              <a:t> </a:t>
            </a:r>
            <a:r>
              <a:rPr lang="en-US" sz="1690" dirty="0" err="1">
                <a:solidFill>
                  <a:srgbClr val="000000"/>
                </a:solidFill>
                <a:latin typeface="Open Sauce"/>
                <a:ea typeface="Open Sauce"/>
                <a:cs typeface="Open Sauce"/>
                <a:sym typeface="Open Sauce"/>
              </a:rPr>
              <a:t>długoterminowej</a:t>
            </a:r>
            <a:r>
              <a:rPr lang="en-US" sz="1690" dirty="0">
                <a:solidFill>
                  <a:srgbClr val="000000"/>
                </a:solidFill>
                <a:latin typeface="Open Sauce"/>
                <a:ea typeface="Open Sauce"/>
                <a:cs typeface="Open Sauce"/>
                <a:sym typeface="Open Sauce"/>
              </a:rPr>
              <a:t>,</a:t>
            </a:r>
          </a:p>
          <a:p>
            <a:pPr marL="364955" lvl="1" indent="-182478" algn="l">
              <a:lnSpc>
                <a:spcPts val="2907"/>
              </a:lnSpc>
              <a:buFont typeface="Arial"/>
              <a:buChar char="•"/>
            </a:pPr>
            <a:r>
              <a:rPr lang="en-US" sz="1690" dirty="0" err="1">
                <a:solidFill>
                  <a:srgbClr val="000000"/>
                </a:solidFill>
                <a:latin typeface="Open Sauce"/>
                <a:ea typeface="Open Sauce"/>
                <a:cs typeface="Open Sauce"/>
                <a:sym typeface="Open Sauce"/>
              </a:rPr>
              <a:t>rozmieszczenie</a:t>
            </a:r>
            <a:r>
              <a:rPr lang="en-US" sz="1690" dirty="0">
                <a:solidFill>
                  <a:srgbClr val="000000"/>
                </a:solidFill>
                <a:latin typeface="Open Sauce"/>
                <a:ea typeface="Open Sauce"/>
                <a:cs typeface="Open Sauce"/>
                <a:sym typeface="Open Sauce"/>
              </a:rPr>
              <a:t> </a:t>
            </a:r>
            <a:r>
              <a:rPr lang="en-US" sz="1690" dirty="0" err="1">
                <a:solidFill>
                  <a:srgbClr val="000000"/>
                </a:solidFill>
                <a:latin typeface="Open Sauce"/>
                <a:ea typeface="Open Sauce"/>
                <a:cs typeface="Open Sauce"/>
                <a:sym typeface="Open Sauce"/>
              </a:rPr>
              <a:t>terytorialne</a:t>
            </a:r>
            <a:r>
              <a:rPr lang="en-US" sz="1690" dirty="0">
                <a:solidFill>
                  <a:srgbClr val="000000"/>
                </a:solidFill>
                <a:latin typeface="Open Sauce"/>
                <a:ea typeface="Open Sauce"/>
                <a:cs typeface="Open Sauce"/>
                <a:sym typeface="Open Sauce"/>
              </a:rPr>
              <a:t> </a:t>
            </a:r>
            <a:r>
              <a:rPr lang="en-US" sz="1690" dirty="0" err="1">
                <a:solidFill>
                  <a:srgbClr val="000000"/>
                </a:solidFill>
                <a:latin typeface="Open Sauce"/>
                <a:ea typeface="Open Sauce"/>
                <a:cs typeface="Open Sauce"/>
                <a:sym typeface="Open Sauce"/>
              </a:rPr>
              <a:t>usług</a:t>
            </a:r>
            <a:r>
              <a:rPr lang="en-US" sz="1690" dirty="0">
                <a:solidFill>
                  <a:srgbClr val="000000"/>
                </a:solidFill>
                <a:latin typeface="Open Sauce"/>
                <a:ea typeface="Open Sauce"/>
                <a:cs typeface="Open Sauce"/>
                <a:sym typeface="Open Sauce"/>
              </a:rPr>
              <a:t>,</a:t>
            </a:r>
          </a:p>
          <a:p>
            <a:pPr marL="364955" lvl="1" indent="-182478" algn="l">
              <a:lnSpc>
                <a:spcPts val="2907"/>
              </a:lnSpc>
              <a:buFont typeface="Arial"/>
              <a:buChar char="•"/>
            </a:pPr>
            <a:r>
              <a:rPr lang="en-US" sz="1690" dirty="0" err="1">
                <a:solidFill>
                  <a:srgbClr val="000000"/>
                </a:solidFill>
                <a:latin typeface="Open Sauce"/>
                <a:ea typeface="Open Sauce"/>
                <a:cs typeface="Open Sauce"/>
                <a:sym typeface="Open Sauce"/>
              </a:rPr>
              <a:t>zasoby</a:t>
            </a:r>
            <a:r>
              <a:rPr lang="en-US" sz="1690" dirty="0">
                <a:solidFill>
                  <a:srgbClr val="000000"/>
                </a:solidFill>
                <a:latin typeface="Open Sauce"/>
                <a:ea typeface="Open Sauce"/>
                <a:cs typeface="Open Sauce"/>
                <a:sym typeface="Open Sauce"/>
              </a:rPr>
              <a:t> </a:t>
            </a:r>
            <a:r>
              <a:rPr lang="en-US" sz="1690" dirty="0" err="1">
                <a:solidFill>
                  <a:srgbClr val="000000"/>
                </a:solidFill>
                <a:latin typeface="Open Sauce"/>
                <a:ea typeface="Open Sauce"/>
                <a:cs typeface="Open Sauce"/>
                <a:sym typeface="Open Sauce"/>
              </a:rPr>
              <a:t>kadrowe</a:t>
            </a:r>
            <a:r>
              <a:rPr lang="en-US" sz="1690" dirty="0">
                <a:solidFill>
                  <a:srgbClr val="000000"/>
                </a:solidFill>
                <a:latin typeface="Open Sauce"/>
                <a:ea typeface="Open Sauce"/>
                <a:cs typeface="Open Sauce"/>
                <a:sym typeface="Open Sauce"/>
              </a:rPr>
              <a:t> </a:t>
            </a:r>
            <a:r>
              <a:rPr lang="en-US" sz="1690" dirty="0" err="1">
                <a:solidFill>
                  <a:srgbClr val="000000"/>
                </a:solidFill>
                <a:latin typeface="Open Sauce"/>
                <a:ea typeface="Open Sauce"/>
                <a:cs typeface="Open Sauce"/>
                <a:sym typeface="Open Sauce"/>
              </a:rPr>
              <a:t>i</a:t>
            </a:r>
            <a:r>
              <a:rPr lang="en-US" sz="1690" dirty="0">
                <a:solidFill>
                  <a:srgbClr val="000000"/>
                </a:solidFill>
                <a:latin typeface="Open Sauce"/>
                <a:ea typeface="Open Sauce"/>
                <a:cs typeface="Open Sauce"/>
                <a:sym typeface="Open Sauce"/>
              </a:rPr>
              <a:t> </a:t>
            </a:r>
            <a:r>
              <a:rPr lang="en-US" sz="1690" dirty="0" err="1">
                <a:solidFill>
                  <a:srgbClr val="000000"/>
                </a:solidFill>
                <a:latin typeface="Open Sauce"/>
                <a:ea typeface="Open Sauce"/>
                <a:cs typeface="Open Sauce"/>
                <a:sym typeface="Open Sauce"/>
              </a:rPr>
              <a:t>infrastrukturalne</a:t>
            </a:r>
            <a:r>
              <a:rPr lang="en-US" sz="1690" dirty="0">
                <a:solidFill>
                  <a:srgbClr val="000000"/>
                </a:solidFill>
                <a:latin typeface="Open Sauce"/>
                <a:ea typeface="Open Sauce"/>
                <a:cs typeface="Open Sauce"/>
                <a:sym typeface="Open Sauce"/>
              </a:rPr>
              <a:t>,</a:t>
            </a:r>
          </a:p>
          <a:p>
            <a:pPr marL="364955" lvl="1" indent="-182478" algn="l">
              <a:lnSpc>
                <a:spcPts val="2907"/>
              </a:lnSpc>
              <a:buFont typeface="Arial"/>
              <a:buChar char="•"/>
            </a:pPr>
            <a:r>
              <a:rPr lang="en-US" sz="1690" dirty="0" err="1">
                <a:solidFill>
                  <a:srgbClr val="000000"/>
                </a:solidFill>
                <a:latin typeface="Open Sauce"/>
                <a:ea typeface="Open Sauce"/>
                <a:cs typeface="Open Sauce"/>
                <a:sym typeface="Open Sauce"/>
              </a:rPr>
              <a:t>bariery</a:t>
            </a:r>
            <a:r>
              <a:rPr lang="en-US" sz="1690" dirty="0">
                <a:solidFill>
                  <a:srgbClr val="000000"/>
                </a:solidFill>
                <a:latin typeface="Open Sauce"/>
                <a:ea typeface="Open Sauce"/>
                <a:cs typeface="Open Sauce"/>
                <a:sym typeface="Open Sauce"/>
              </a:rPr>
              <a:t> </a:t>
            </a:r>
            <a:r>
              <a:rPr lang="en-US" sz="1690" dirty="0" err="1">
                <a:solidFill>
                  <a:srgbClr val="000000"/>
                </a:solidFill>
                <a:latin typeface="Open Sauce"/>
                <a:ea typeface="Open Sauce"/>
                <a:cs typeface="Open Sauce"/>
                <a:sym typeface="Open Sauce"/>
              </a:rPr>
              <a:t>utrudniające</a:t>
            </a:r>
            <a:r>
              <a:rPr lang="en-US" sz="1690" dirty="0">
                <a:solidFill>
                  <a:srgbClr val="000000"/>
                </a:solidFill>
                <a:latin typeface="Open Sauce"/>
                <a:ea typeface="Open Sauce"/>
                <a:cs typeface="Open Sauce"/>
                <a:sym typeface="Open Sauce"/>
              </a:rPr>
              <a:t> </a:t>
            </a:r>
            <a:r>
              <a:rPr lang="en-US" sz="1690" dirty="0" err="1">
                <a:solidFill>
                  <a:srgbClr val="000000"/>
                </a:solidFill>
                <a:latin typeface="Open Sauce"/>
                <a:ea typeface="Open Sauce"/>
                <a:cs typeface="Open Sauce"/>
                <a:sym typeface="Open Sauce"/>
              </a:rPr>
              <a:t>korzystanie</a:t>
            </a:r>
            <a:r>
              <a:rPr lang="en-US" sz="1690" dirty="0">
                <a:solidFill>
                  <a:srgbClr val="000000"/>
                </a:solidFill>
                <a:latin typeface="Open Sauce"/>
                <a:ea typeface="Open Sauce"/>
                <a:cs typeface="Open Sauce"/>
                <a:sym typeface="Open Sauce"/>
              </a:rPr>
              <a:t> z </a:t>
            </a:r>
            <a:r>
              <a:rPr lang="en-US" sz="1690" dirty="0" err="1">
                <a:solidFill>
                  <a:srgbClr val="000000"/>
                </a:solidFill>
                <a:latin typeface="Open Sauce"/>
                <a:ea typeface="Open Sauce"/>
                <a:cs typeface="Open Sauce"/>
                <a:sym typeface="Open Sauce"/>
              </a:rPr>
              <a:t>opieki</a:t>
            </a:r>
            <a:r>
              <a:rPr lang="en-US" sz="1690" dirty="0">
                <a:solidFill>
                  <a:srgbClr val="000000"/>
                </a:solidFill>
                <a:latin typeface="Open Sauce"/>
                <a:ea typeface="Open Sauce"/>
                <a:cs typeface="Open Sauce"/>
                <a:sym typeface="Open Sauce"/>
              </a:rPr>
              <a:t> </a:t>
            </a:r>
            <a:r>
              <a:rPr lang="en-US" sz="1690" dirty="0" err="1">
                <a:solidFill>
                  <a:srgbClr val="000000"/>
                </a:solidFill>
                <a:latin typeface="Open Sauce"/>
                <a:ea typeface="Open Sauce"/>
                <a:cs typeface="Open Sauce"/>
                <a:sym typeface="Open Sauce"/>
              </a:rPr>
              <a:t>długoterminowej</a:t>
            </a:r>
            <a:r>
              <a:rPr lang="en-US" sz="1690" dirty="0">
                <a:solidFill>
                  <a:srgbClr val="000000"/>
                </a:solidFill>
                <a:latin typeface="Open Sauce"/>
                <a:ea typeface="Open Sauce"/>
                <a:cs typeface="Open Sauce"/>
                <a:sym typeface="Open Sauce"/>
              </a:rPr>
              <a:t> </a:t>
            </a:r>
            <a:r>
              <a:rPr lang="en-US" sz="1690" dirty="0" err="1">
                <a:solidFill>
                  <a:srgbClr val="000000"/>
                </a:solidFill>
                <a:latin typeface="Open Sauce"/>
                <a:ea typeface="Open Sauce"/>
                <a:cs typeface="Open Sauce"/>
                <a:sym typeface="Open Sauce"/>
              </a:rPr>
              <a:t>przez</a:t>
            </a:r>
            <a:r>
              <a:rPr lang="en-US" sz="1690" dirty="0">
                <a:solidFill>
                  <a:srgbClr val="000000"/>
                </a:solidFill>
                <a:latin typeface="Open Sauce"/>
                <a:ea typeface="Open Sauce"/>
                <a:cs typeface="Open Sauce"/>
                <a:sym typeface="Open Sauce"/>
              </a:rPr>
              <a:t> </a:t>
            </a:r>
            <a:r>
              <a:rPr lang="en-US" sz="1690" dirty="0" err="1">
                <a:solidFill>
                  <a:srgbClr val="000000"/>
                </a:solidFill>
                <a:latin typeface="Open Sauce"/>
                <a:ea typeface="Open Sauce"/>
                <a:cs typeface="Open Sauce"/>
                <a:sym typeface="Open Sauce"/>
              </a:rPr>
              <a:t>osoby</a:t>
            </a:r>
            <a:r>
              <a:rPr lang="en-US" sz="1690" dirty="0">
                <a:solidFill>
                  <a:srgbClr val="000000"/>
                </a:solidFill>
                <a:latin typeface="Open Sauce"/>
                <a:ea typeface="Open Sauce"/>
                <a:cs typeface="Open Sauce"/>
                <a:sym typeface="Open Sauce"/>
              </a:rPr>
              <a:t> </a:t>
            </a:r>
            <a:r>
              <a:rPr lang="en-US" sz="1690" dirty="0" err="1">
                <a:solidFill>
                  <a:srgbClr val="000000"/>
                </a:solidFill>
                <a:latin typeface="Open Sauce"/>
                <a:ea typeface="Open Sauce"/>
                <a:cs typeface="Open Sauce"/>
                <a:sym typeface="Open Sauce"/>
              </a:rPr>
              <a:t>wymagające</a:t>
            </a:r>
            <a:r>
              <a:rPr lang="en-US" sz="1690" dirty="0">
                <a:solidFill>
                  <a:srgbClr val="000000"/>
                </a:solidFill>
                <a:latin typeface="Open Sauce"/>
                <a:ea typeface="Open Sauce"/>
                <a:cs typeface="Open Sauce"/>
                <a:sym typeface="Open Sauce"/>
              </a:rPr>
              <a:t> </a:t>
            </a:r>
            <a:r>
              <a:rPr lang="en-US" sz="1690" dirty="0" err="1">
                <a:solidFill>
                  <a:srgbClr val="000000"/>
                </a:solidFill>
                <a:latin typeface="Open Sauce"/>
                <a:ea typeface="Open Sauce"/>
                <a:cs typeface="Open Sauce"/>
                <a:sym typeface="Open Sauce"/>
              </a:rPr>
              <a:t>wsparcia</a:t>
            </a:r>
            <a:r>
              <a:rPr lang="en-US" sz="1690" dirty="0">
                <a:solidFill>
                  <a:srgbClr val="000000"/>
                </a:solidFill>
                <a:latin typeface="Open Sauce"/>
                <a:ea typeface="Open Sauce"/>
                <a:cs typeface="Open Sauce"/>
                <a:sym typeface="Open Sauce"/>
              </a:rPr>
              <a:t>.</a:t>
            </a:r>
          </a:p>
        </p:txBody>
      </p:sp>
      <p:sp>
        <p:nvSpPr>
          <p:cNvPr id="12" name="TextBox 12"/>
          <p:cNvSpPr txBox="1"/>
          <p:nvPr/>
        </p:nvSpPr>
        <p:spPr>
          <a:xfrm>
            <a:off x="1028700" y="5354636"/>
            <a:ext cx="12437018" cy="741593"/>
          </a:xfrm>
          <a:prstGeom prst="rect">
            <a:avLst/>
          </a:prstGeom>
        </p:spPr>
        <p:txBody>
          <a:bodyPr lIns="0" tIns="0" rIns="0" bIns="0" rtlCol="0" anchor="t">
            <a:spAutoFit/>
          </a:bodyPr>
          <a:lstStyle/>
          <a:p>
            <a:pPr algn="l">
              <a:lnSpc>
                <a:spcPts val="3036"/>
              </a:lnSpc>
            </a:pPr>
            <a:r>
              <a:rPr lang="en-US" sz="1959" b="1" dirty="0">
                <a:solidFill>
                  <a:srgbClr val="0F5995"/>
                </a:solidFill>
                <a:latin typeface="Open Sauce Bold"/>
                <a:ea typeface="Open Sauce Bold"/>
                <a:cs typeface="Open Sauce Bold"/>
                <a:sym typeface="Open Sauce Bold"/>
              </a:rPr>
              <a:t>W </a:t>
            </a:r>
            <a:r>
              <a:rPr lang="en-US" sz="1959" b="1" dirty="0" err="1">
                <a:solidFill>
                  <a:srgbClr val="0F5995"/>
                </a:solidFill>
                <a:latin typeface="Open Sauce Bold"/>
                <a:ea typeface="Open Sauce Bold"/>
                <a:cs typeface="Open Sauce Bold"/>
                <a:sym typeface="Open Sauce Bold"/>
              </a:rPr>
              <a:t>badaniu</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uwzględniono</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również</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działania</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już</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realizowane</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oraz</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planowane</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zarówno</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na</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poziomie</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lokalnym</a:t>
            </a:r>
            <a:r>
              <a:rPr lang="en-US" sz="1959" b="1" dirty="0">
                <a:solidFill>
                  <a:srgbClr val="0F5995"/>
                </a:solidFill>
                <a:latin typeface="Open Sauce Bold"/>
                <a:ea typeface="Open Sauce Bold"/>
                <a:cs typeface="Open Sauce Bold"/>
                <a:sym typeface="Open Sauce Bold"/>
              </a:rPr>
              <a:t>, jak </a:t>
            </a:r>
            <a:r>
              <a:rPr lang="en-US" sz="1959" b="1" dirty="0" err="1">
                <a:solidFill>
                  <a:srgbClr val="0F5995"/>
                </a:solidFill>
                <a:latin typeface="Open Sauce Bold"/>
                <a:ea typeface="Open Sauce Bold"/>
                <a:cs typeface="Open Sauce Bold"/>
                <a:sym typeface="Open Sauce Bold"/>
              </a:rPr>
              <a:t>i</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regionalnym</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których</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celem</a:t>
            </a:r>
            <a:r>
              <a:rPr lang="en-US" sz="1959" b="1" dirty="0">
                <a:solidFill>
                  <a:srgbClr val="0F5995"/>
                </a:solidFill>
                <a:latin typeface="Open Sauce Bold"/>
                <a:ea typeface="Open Sauce Bold"/>
                <a:cs typeface="Open Sauce Bold"/>
                <a:sym typeface="Open Sauce Bold"/>
              </a:rPr>
              <a:t> jest </a:t>
            </a:r>
            <a:r>
              <a:rPr lang="en-US" sz="1959" b="1" dirty="0" err="1">
                <a:solidFill>
                  <a:srgbClr val="0F5995"/>
                </a:solidFill>
                <a:latin typeface="Open Sauce Bold"/>
                <a:ea typeface="Open Sauce Bold"/>
                <a:cs typeface="Open Sauce Bold"/>
                <a:sym typeface="Open Sauce Bold"/>
              </a:rPr>
              <a:t>poprawa</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dostępności</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i</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jakości</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usług</a:t>
            </a:r>
            <a:r>
              <a:rPr lang="en-US" sz="1959" b="1" dirty="0">
                <a:solidFill>
                  <a:srgbClr val="0F5995"/>
                </a:solidFill>
                <a:latin typeface="Open Sauce Bold"/>
                <a:ea typeface="Open Sauce Bold"/>
                <a:cs typeface="Open Sauce Bold"/>
                <a:sym typeface="Open Sauce Bold"/>
              </a:rPr>
              <a:t> </a:t>
            </a:r>
            <a:r>
              <a:rPr lang="en-US" sz="1959" b="1" dirty="0" err="1">
                <a:solidFill>
                  <a:srgbClr val="0F5995"/>
                </a:solidFill>
                <a:latin typeface="Open Sauce Bold"/>
                <a:ea typeface="Open Sauce Bold"/>
                <a:cs typeface="Open Sauce Bold"/>
                <a:sym typeface="Open Sauce Bold"/>
              </a:rPr>
              <a:t>opiekuńczych</a:t>
            </a:r>
            <a:r>
              <a:rPr lang="en-US" sz="1959" b="1" dirty="0">
                <a:solidFill>
                  <a:srgbClr val="0F5995"/>
                </a:solidFill>
                <a:latin typeface="Open Sauce Bold"/>
                <a:ea typeface="Open Sauce Bold"/>
                <a:cs typeface="Open Sauce Bold"/>
                <a:sym typeface="Open Sauce Bold"/>
              </a:rPr>
              <a:t>.</a:t>
            </a:r>
          </a:p>
        </p:txBody>
      </p:sp>
      <p:sp>
        <p:nvSpPr>
          <p:cNvPr id="19" name="TextBox 19"/>
          <p:cNvSpPr txBox="1"/>
          <p:nvPr/>
        </p:nvSpPr>
        <p:spPr>
          <a:xfrm>
            <a:off x="1028700" y="6480267"/>
            <a:ext cx="4305300" cy="335156"/>
          </a:xfrm>
          <a:prstGeom prst="rect">
            <a:avLst/>
          </a:prstGeom>
        </p:spPr>
        <p:txBody>
          <a:bodyPr wrap="square" lIns="0" tIns="0" rIns="0" bIns="0" rtlCol="0" anchor="t">
            <a:spAutoFit/>
          </a:bodyPr>
          <a:lstStyle/>
          <a:p>
            <a:pPr algn="ctr">
              <a:lnSpc>
                <a:spcPts val="2938"/>
              </a:lnSpc>
              <a:spcBef>
                <a:spcPct val="0"/>
              </a:spcBef>
            </a:pPr>
            <a:r>
              <a:rPr lang="en-US" sz="1908" b="1" dirty="0" err="1">
                <a:solidFill>
                  <a:srgbClr val="000000"/>
                </a:solidFill>
                <a:latin typeface="Open Sauce Bold"/>
                <a:ea typeface="Open Sauce Bold"/>
                <a:cs typeface="Open Sauce Bold"/>
                <a:sym typeface="Open Sauce Bold"/>
              </a:rPr>
              <a:t>Przyjęte</a:t>
            </a:r>
            <a:r>
              <a:rPr lang="en-US" sz="1908" b="1" dirty="0">
                <a:solidFill>
                  <a:srgbClr val="000000"/>
                </a:solidFill>
                <a:latin typeface="Open Sauce Bold"/>
                <a:ea typeface="Open Sauce Bold"/>
                <a:cs typeface="Open Sauce Bold"/>
                <a:sym typeface="Open Sauce Bold"/>
              </a:rPr>
              <a:t> </a:t>
            </a:r>
            <a:r>
              <a:rPr lang="en-US" sz="1908" b="1" dirty="0" err="1">
                <a:solidFill>
                  <a:srgbClr val="000000"/>
                </a:solidFill>
                <a:latin typeface="Open Sauce Bold"/>
                <a:ea typeface="Open Sauce Bold"/>
                <a:cs typeface="Open Sauce Bold"/>
                <a:sym typeface="Open Sauce Bold"/>
              </a:rPr>
              <a:t>wyłączenia</a:t>
            </a:r>
            <a:r>
              <a:rPr lang="en-US" sz="1908" b="1" dirty="0">
                <a:solidFill>
                  <a:srgbClr val="000000"/>
                </a:solidFill>
                <a:latin typeface="Open Sauce Bold"/>
                <a:ea typeface="Open Sauce Bold"/>
                <a:cs typeface="Open Sauce Bold"/>
                <a:sym typeface="Open Sauce Bold"/>
              </a:rPr>
              <a:t> z </a:t>
            </a:r>
            <a:r>
              <a:rPr lang="en-US" sz="1908" b="1" dirty="0" err="1">
                <a:solidFill>
                  <a:srgbClr val="000000"/>
                </a:solidFill>
                <a:latin typeface="Open Sauce Bold"/>
                <a:ea typeface="Open Sauce Bold"/>
                <a:cs typeface="Open Sauce Bold"/>
                <a:sym typeface="Open Sauce Bold"/>
              </a:rPr>
              <a:t>badania</a:t>
            </a:r>
            <a:endParaRPr lang="en-US" sz="1908" b="1" dirty="0">
              <a:solidFill>
                <a:srgbClr val="000000"/>
              </a:solidFill>
              <a:latin typeface="Open Sauce Bold"/>
              <a:ea typeface="Open Sauce Bold"/>
              <a:cs typeface="Open Sauce Bold"/>
              <a:sym typeface="Open Sauce Bold"/>
            </a:endParaRPr>
          </a:p>
        </p:txBody>
      </p:sp>
      <p:sp>
        <p:nvSpPr>
          <p:cNvPr id="11" name="TextBox 11"/>
          <p:cNvSpPr txBox="1"/>
          <p:nvPr/>
        </p:nvSpPr>
        <p:spPr>
          <a:xfrm>
            <a:off x="1051587" y="7082673"/>
            <a:ext cx="12437018" cy="2175627"/>
          </a:xfrm>
          <a:prstGeom prst="rect">
            <a:avLst/>
          </a:prstGeom>
        </p:spPr>
        <p:txBody>
          <a:bodyPr lIns="0" tIns="0" rIns="0" bIns="0" rtlCol="0" anchor="t">
            <a:spAutoFit/>
          </a:bodyPr>
          <a:lstStyle/>
          <a:p>
            <a:pPr algn="l">
              <a:lnSpc>
                <a:spcPts val="2469"/>
              </a:lnSpc>
            </a:pPr>
            <a:r>
              <a:rPr lang="en-US" sz="1763" dirty="0" err="1">
                <a:solidFill>
                  <a:srgbClr val="000000"/>
                </a:solidFill>
                <a:latin typeface="Open Sauce"/>
                <a:ea typeface="Open Sauce"/>
                <a:cs typeface="Open Sauce"/>
                <a:sym typeface="Open Sauce"/>
              </a:rPr>
              <a:t>Badanie</a:t>
            </a:r>
            <a:r>
              <a:rPr lang="en-US" sz="1763" dirty="0">
                <a:solidFill>
                  <a:srgbClr val="000000"/>
                </a:solidFill>
                <a:latin typeface="Open Sauce"/>
                <a:ea typeface="Open Sauce"/>
                <a:cs typeface="Open Sauce"/>
                <a:sym typeface="Open Sauce"/>
              </a:rPr>
              <a:t> </a:t>
            </a:r>
            <a:r>
              <a:rPr lang="en-US" sz="1763" b="1" dirty="0" err="1">
                <a:solidFill>
                  <a:srgbClr val="000000"/>
                </a:solidFill>
                <a:latin typeface="Open Sauce Bold"/>
                <a:ea typeface="Open Sauce Bold"/>
                <a:cs typeface="Open Sauce Bold"/>
                <a:sym typeface="Open Sauce Bold"/>
              </a:rPr>
              <a:t>nie</a:t>
            </a:r>
            <a:r>
              <a:rPr lang="en-US" sz="1763" b="1" dirty="0">
                <a:solidFill>
                  <a:srgbClr val="000000"/>
                </a:solidFill>
                <a:latin typeface="Open Sauce Bold"/>
                <a:ea typeface="Open Sauce Bold"/>
                <a:cs typeface="Open Sauce Bold"/>
                <a:sym typeface="Open Sauce Bold"/>
              </a:rPr>
              <a:t> </a:t>
            </a:r>
            <a:r>
              <a:rPr lang="en-US" sz="1763" b="1" dirty="0" err="1">
                <a:solidFill>
                  <a:srgbClr val="000000"/>
                </a:solidFill>
                <a:latin typeface="Open Sauce Bold"/>
                <a:ea typeface="Open Sauce Bold"/>
                <a:cs typeface="Open Sauce Bold"/>
                <a:sym typeface="Open Sauce Bold"/>
              </a:rPr>
              <a:t>obejmuje</a:t>
            </a:r>
            <a:r>
              <a:rPr lang="en-US" sz="1763" b="1" dirty="0">
                <a:solidFill>
                  <a:srgbClr val="000000"/>
                </a:solidFill>
                <a:latin typeface="Open Sauce Bold"/>
                <a:ea typeface="Open Sauce Bold"/>
                <a:cs typeface="Open Sauce Bold"/>
                <a:sym typeface="Open Sauce Bold"/>
              </a:rPr>
              <a:t> </a:t>
            </a:r>
            <a:r>
              <a:rPr lang="en-US" sz="1763" b="1" dirty="0" err="1">
                <a:solidFill>
                  <a:srgbClr val="000000"/>
                </a:solidFill>
                <a:latin typeface="Open Sauce Bold"/>
                <a:ea typeface="Open Sauce Bold"/>
                <a:cs typeface="Open Sauce Bold"/>
                <a:sym typeface="Open Sauce Bold"/>
              </a:rPr>
              <a:t>opieki</a:t>
            </a:r>
            <a:r>
              <a:rPr lang="en-US" sz="1763" b="1" dirty="0">
                <a:solidFill>
                  <a:srgbClr val="000000"/>
                </a:solidFill>
                <a:latin typeface="Open Sauce Bold"/>
                <a:ea typeface="Open Sauce Bold"/>
                <a:cs typeface="Open Sauce Bold"/>
                <a:sym typeface="Open Sauce Bold"/>
              </a:rPr>
              <a:t> </a:t>
            </a:r>
            <a:r>
              <a:rPr lang="en-US" sz="1763" b="1" dirty="0" err="1">
                <a:solidFill>
                  <a:srgbClr val="000000"/>
                </a:solidFill>
                <a:latin typeface="Open Sauce Bold"/>
                <a:ea typeface="Open Sauce Bold"/>
                <a:cs typeface="Open Sauce Bold"/>
                <a:sym typeface="Open Sauce Bold"/>
              </a:rPr>
              <a:t>długoterminowej</a:t>
            </a:r>
            <a:r>
              <a:rPr lang="en-US" sz="1763" b="1" dirty="0">
                <a:solidFill>
                  <a:srgbClr val="000000"/>
                </a:solidFill>
                <a:latin typeface="Open Sauce Bold"/>
                <a:ea typeface="Open Sauce Bold"/>
                <a:cs typeface="Open Sauce Bold"/>
                <a:sym typeface="Open Sauce Bold"/>
              </a:rPr>
              <a:t> </a:t>
            </a:r>
            <a:r>
              <a:rPr lang="en-US" sz="1763" b="1" dirty="0" err="1">
                <a:solidFill>
                  <a:srgbClr val="000000"/>
                </a:solidFill>
                <a:latin typeface="Open Sauce Bold"/>
                <a:ea typeface="Open Sauce Bold"/>
                <a:cs typeface="Open Sauce Bold"/>
                <a:sym typeface="Open Sauce Bold"/>
              </a:rPr>
              <a:t>realizowanej</a:t>
            </a:r>
            <a:r>
              <a:rPr lang="en-US" sz="1763" b="1" dirty="0">
                <a:solidFill>
                  <a:srgbClr val="000000"/>
                </a:solidFill>
                <a:latin typeface="Open Sauce Bold"/>
                <a:ea typeface="Open Sauce Bold"/>
                <a:cs typeface="Open Sauce Bold"/>
                <a:sym typeface="Open Sauce Bold"/>
              </a:rPr>
              <a:t> w </a:t>
            </a:r>
            <a:r>
              <a:rPr lang="en-US" sz="1763" b="1" dirty="0" err="1">
                <a:solidFill>
                  <a:srgbClr val="000000"/>
                </a:solidFill>
                <a:latin typeface="Open Sauce Bold"/>
                <a:ea typeface="Open Sauce Bold"/>
                <a:cs typeface="Open Sauce Bold"/>
                <a:sym typeface="Open Sauce Bold"/>
              </a:rPr>
              <a:t>systemie</a:t>
            </a:r>
            <a:r>
              <a:rPr lang="en-US" sz="1763" b="1" dirty="0">
                <a:solidFill>
                  <a:srgbClr val="000000"/>
                </a:solidFill>
                <a:latin typeface="Open Sauce Bold"/>
                <a:ea typeface="Open Sauce Bold"/>
                <a:cs typeface="Open Sauce Bold"/>
                <a:sym typeface="Open Sauce Bold"/>
              </a:rPr>
              <a:t> </a:t>
            </a:r>
            <a:r>
              <a:rPr lang="en-US" sz="1763" b="1" dirty="0" err="1">
                <a:solidFill>
                  <a:srgbClr val="000000"/>
                </a:solidFill>
                <a:latin typeface="Open Sauce Bold"/>
                <a:ea typeface="Open Sauce Bold"/>
                <a:cs typeface="Open Sauce Bold"/>
                <a:sym typeface="Open Sauce Bold"/>
              </a:rPr>
              <a:t>ochrony</a:t>
            </a:r>
            <a:r>
              <a:rPr lang="en-US" sz="1763" b="1" dirty="0">
                <a:solidFill>
                  <a:srgbClr val="000000"/>
                </a:solidFill>
                <a:latin typeface="Open Sauce Bold"/>
                <a:ea typeface="Open Sauce Bold"/>
                <a:cs typeface="Open Sauce Bold"/>
                <a:sym typeface="Open Sauce Bold"/>
              </a:rPr>
              <a:t> </a:t>
            </a:r>
            <a:r>
              <a:rPr lang="en-US" sz="1763" b="1" dirty="0" err="1">
                <a:solidFill>
                  <a:srgbClr val="000000"/>
                </a:solidFill>
                <a:latin typeface="Open Sauce Bold"/>
                <a:ea typeface="Open Sauce Bold"/>
                <a:cs typeface="Open Sauce Bold"/>
                <a:sym typeface="Open Sauce Bold"/>
              </a:rPr>
              <a:t>zdrowia</a:t>
            </a:r>
            <a:r>
              <a:rPr lang="en-US" sz="1763" dirty="0">
                <a:solidFill>
                  <a:srgbClr val="000000"/>
                </a:solidFill>
                <a:latin typeface="Open Sauce"/>
                <a:ea typeface="Open Sauce"/>
                <a:cs typeface="Open Sauce"/>
                <a:sym typeface="Open Sauce"/>
              </a:rPr>
              <a:t>.</a:t>
            </a:r>
          </a:p>
          <a:p>
            <a:pPr algn="l">
              <a:lnSpc>
                <a:spcPts val="2961"/>
              </a:lnSpc>
            </a:pPr>
            <a:r>
              <a:rPr lang="en-US" sz="1663" u="sng" dirty="0">
                <a:solidFill>
                  <a:srgbClr val="000000"/>
                </a:solidFill>
                <a:latin typeface="Open Sauce"/>
                <a:ea typeface="Open Sauce"/>
                <a:cs typeface="Open Sauce"/>
                <a:sym typeface="Open Sauce"/>
              </a:rPr>
              <a:t>W </a:t>
            </a:r>
            <a:r>
              <a:rPr lang="en-US" sz="1663" u="sng" dirty="0" err="1">
                <a:solidFill>
                  <a:srgbClr val="000000"/>
                </a:solidFill>
                <a:latin typeface="Open Sauce"/>
                <a:ea typeface="Open Sauce"/>
                <a:cs typeface="Open Sauce"/>
                <a:sym typeface="Open Sauce"/>
              </a:rPr>
              <a:t>szczególności</a:t>
            </a:r>
            <a:r>
              <a:rPr lang="en-US" sz="1663" u="sng" dirty="0">
                <a:solidFill>
                  <a:srgbClr val="000000"/>
                </a:solidFill>
                <a:latin typeface="Open Sauce"/>
                <a:ea typeface="Open Sauce"/>
                <a:cs typeface="Open Sauce"/>
                <a:sym typeface="Open Sauce"/>
              </a:rPr>
              <a:t> </a:t>
            </a:r>
            <a:r>
              <a:rPr lang="en-US" sz="1663" u="sng" dirty="0" err="1">
                <a:solidFill>
                  <a:srgbClr val="000000"/>
                </a:solidFill>
                <a:latin typeface="Open Sauce"/>
                <a:ea typeface="Open Sauce"/>
                <a:cs typeface="Open Sauce"/>
                <a:sym typeface="Open Sauce"/>
              </a:rPr>
              <a:t>wyłączono</a:t>
            </a:r>
            <a:r>
              <a:rPr lang="en-US" sz="1663" u="sng" dirty="0">
                <a:solidFill>
                  <a:srgbClr val="000000"/>
                </a:solidFill>
                <a:latin typeface="Open Sauce"/>
                <a:ea typeface="Open Sauce"/>
                <a:cs typeface="Open Sauce"/>
                <a:sym typeface="Open Sauce"/>
              </a:rPr>
              <a:t>:</a:t>
            </a:r>
          </a:p>
          <a:p>
            <a:pPr marL="359213" lvl="1" indent="-179606" algn="l">
              <a:lnSpc>
                <a:spcPts val="2961"/>
              </a:lnSpc>
              <a:buFont typeface="Arial"/>
              <a:buChar char="•"/>
            </a:pPr>
            <a:r>
              <a:rPr lang="en-US" sz="1663" dirty="0" err="1">
                <a:solidFill>
                  <a:srgbClr val="000000"/>
                </a:solidFill>
                <a:latin typeface="Open Sauce"/>
                <a:ea typeface="Open Sauce"/>
                <a:cs typeface="Open Sauce"/>
                <a:sym typeface="Open Sauce"/>
              </a:rPr>
              <a:t>usługi</a:t>
            </a:r>
            <a:r>
              <a:rPr lang="en-US" sz="1663" dirty="0">
                <a:solidFill>
                  <a:srgbClr val="000000"/>
                </a:solidFill>
                <a:latin typeface="Open Sauce"/>
                <a:ea typeface="Open Sauce"/>
                <a:cs typeface="Open Sauce"/>
                <a:sym typeface="Open Sauce"/>
              </a:rPr>
              <a:t> </a:t>
            </a:r>
            <a:r>
              <a:rPr lang="en-US" sz="1663" dirty="0" err="1">
                <a:solidFill>
                  <a:srgbClr val="000000"/>
                </a:solidFill>
                <a:latin typeface="Open Sauce"/>
                <a:ea typeface="Open Sauce"/>
                <a:cs typeface="Open Sauce"/>
                <a:sym typeface="Open Sauce"/>
              </a:rPr>
              <a:t>medyczne</a:t>
            </a:r>
            <a:r>
              <a:rPr lang="en-US" sz="1663" dirty="0">
                <a:solidFill>
                  <a:srgbClr val="000000"/>
                </a:solidFill>
                <a:latin typeface="Open Sauce"/>
                <a:ea typeface="Open Sauce"/>
                <a:cs typeface="Open Sauce"/>
                <a:sym typeface="Open Sauce"/>
              </a:rPr>
              <a:t> </a:t>
            </a:r>
            <a:r>
              <a:rPr lang="en-US" sz="1663" dirty="0" err="1">
                <a:solidFill>
                  <a:srgbClr val="000000"/>
                </a:solidFill>
                <a:latin typeface="Open Sauce"/>
                <a:ea typeface="Open Sauce"/>
                <a:cs typeface="Open Sauce"/>
                <a:sym typeface="Open Sauce"/>
              </a:rPr>
              <a:t>finansowane</a:t>
            </a:r>
            <a:r>
              <a:rPr lang="en-US" sz="1663" dirty="0">
                <a:solidFill>
                  <a:srgbClr val="000000"/>
                </a:solidFill>
                <a:latin typeface="Open Sauce"/>
                <a:ea typeface="Open Sauce"/>
                <a:cs typeface="Open Sauce"/>
                <a:sym typeface="Open Sauce"/>
              </a:rPr>
              <a:t> ze </a:t>
            </a:r>
            <a:r>
              <a:rPr lang="en-US" sz="1663" dirty="0" err="1">
                <a:solidFill>
                  <a:srgbClr val="000000"/>
                </a:solidFill>
                <a:latin typeface="Open Sauce"/>
                <a:ea typeface="Open Sauce"/>
                <a:cs typeface="Open Sauce"/>
                <a:sym typeface="Open Sauce"/>
              </a:rPr>
              <a:t>środków</a:t>
            </a:r>
            <a:r>
              <a:rPr lang="en-US" sz="1663" dirty="0">
                <a:solidFill>
                  <a:srgbClr val="000000"/>
                </a:solidFill>
                <a:latin typeface="Open Sauce"/>
                <a:ea typeface="Open Sauce"/>
                <a:cs typeface="Open Sauce"/>
                <a:sym typeface="Open Sauce"/>
              </a:rPr>
              <a:t> </a:t>
            </a:r>
            <a:r>
              <a:rPr lang="en-US" sz="1663" b="1" dirty="0" err="1">
                <a:solidFill>
                  <a:srgbClr val="000000"/>
                </a:solidFill>
                <a:latin typeface="Open Sauce Bold"/>
                <a:ea typeface="Open Sauce Bold"/>
                <a:cs typeface="Open Sauce Bold"/>
                <a:sym typeface="Open Sauce Bold"/>
              </a:rPr>
              <a:t>Narodowego</a:t>
            </a:r>
            <a:r>
              <a:rPr lang="en-US" sz="1663" b="1" dirty="0">
                <a:solidFill>
                  <a:srgbClr val="000000"/>
                </a:solidFill>
                <a:latin typeface="Open Sauce Bold"/>
                <a:ea typeface="Open Sauce Bold"/>
                <a:cs typeface="Open Sauce Bold"/>
                <a:sym typeface="Open Sauce Bold"/>
              </a:rPr>
              <a:t> </a:t>
            </a:r>
            <a:r>
              <a:rPr lang="en-US" sz="1663" b="1" dirty="0" err="1">
                <a:solidFill>
                  <a:srgbClr val="000000"/>
                </a:solidFill>
                <a:latin typeface="Open Sauce Bold"/>
                <a:ea typeface="Open Sauce Bold"/>
                <a:cs typeface="Open Sauce Bold"/>
                <a:sym typeface="Open Sauce Bold"/>
              </a:rPr>
              <a:t>Funduszu</a:t>
            </a:r>
            <a:r>
              <a:rPr lang="en-US" sz="1663" b="1" dirty="0">
                <a:solidFill>
                  <a:srgbClr val="000000"/>
                </a:solidFill>
                <a:latin typeface="Open Sauce Bold"/>
                <a:ea typeface="Open Sauce Bold"/>
                <a:cs typeface="Open Sauce Bold"/>
                <a:sym typeface="Open Sauce Bold"/>
              </a:rPr>
              <a:t> </a:t>
            </a:r>
            <a:r>
              <a:rPr lang="en-US" sz="1663" b="1" dirty="0" err="1">
                <a:solidFill>
                  <a:srgbClr val="000000"/>
                </a:solidFill>
                <a:latin typeface="Open Sauce Bold"/>
                <a:ea typeface="Open Sauce Bold"/>
                <a:cs typeface="Open Sauce Bold"/>
                <a:sym typeface="Open Sauce Bold"/>
              </a:rPr>
              <a:t>Zdrowia</a:t>
            </a:r>
            <a:r>
              <a:rPr lang="en-US" sz="1663" b="1" dirty="0">
                <a:solidFill>
                  <a:srgbClr val="000000"/>
                </a:solidFill>
                <a:latin typeface="Open Sauce Bold"/>
                <a:ea typeface="Open Sauce Bold"/>
                <a:cs typeface="Open Sauce Bold"/>
                <a:sym typeface="Open Sauce Bold"/>
              </a:rPr>
              <a:t> (NFZ)</a:t>
            </a:r>
            <a:r>
              <a:rPr lang="en-US" sz="1663" dirty="0">
                <a:solidFill>
                  <a:srgbClr val="000000"/>
                </a:solidFill>
                <a:latin typeface="Open Sauce"/>
                <a:ea typeface="Open Sauce"/>
                <a:cs typeface="Open Sauce"/>
                <a:sym typeface="Open Sauce"/>
              </a:rPr>
              <a:t>.</a:t>
            </a:r>
          </a:p>
          <a:p>
            <a:pPr algn="l">
              <a:lnSpc>
                <a:spcPts val="3310"/>
              </a:lnSpc>
            </a:pPr>
            <a:r>
              <a:rPr lang="en-US" sz="1663" dirty="0" err="1">
                <a:solidFill>
                  <a:srgbClr val="000000"/>
                </a:solidFill>
                <a:latin typeface="Open Sauce"/>
                <a:ea typeface="Open Sauce"/>
                <a:cs typeface="Open Sauce"/>
                <a:sym typeface="Open Sauce"/>
              </a:rPr>
              <a:t>Wyłączenia</a:t>
            </a:r>
            <a:r>
              <a:rPr lang="en-US" sz="1663" dirty="0">
                <a:solidFill>
                  <a:srgbClr val="000000"/>
                </a:solidFill>
                <a:latin typeface="Open Sauce"/>
                <a:ea typeface="Open Sauce"/>
                <a:cs typeface="Open Sauce"/>
                <a:sym typeface="Open Sauce"/>
              </a:rPr>
              <a:t> </a:t>
            </a:r>
            <a:r>
              <a:rPr lang="en-US" sz="1663" dirty="0" err="1">
                <a:solidFill>
                  <a:srgbClr val="000000"/>
                </a:solidFill>
                <a:latin typeface="Open Sauce"/>
                <a:ea typeface="Open Sauce"/>
                <a:cs typeface="Open Sauce"/>
                <a:sym typeface="Open Sauce"/>
              </a:rPr>
              <a:t>te</a:t>
            </a:r>
            <a:r>
              <a:rPr lang="en-US" sz="1663" dirty="0">
                <a:solidFill>
                  <a:srgbClr val="000000"/>
                </a:solidFill>
                <a:latin typeface="Open Sauce"/>
                <a:ea typeface="Open Sauce"/>
                <a:cs typeface="Open Sauce"/>
                <a:sym typeface="Open Sauce"/>
              </a:rPr>
              <a:t> </a:t>
            </a:r>
            <a:r>
              <a:rPr lang="en-US" sz="1663" dirty="0" err="1">
                <a:solidFill>
                  <a:srgbClr val="000000"/>
                </a:solidFill>
                <a:latin typeface="Open Sauce"/>
                <a:ea typeface="Open Sauce"/>
                <a:cs typeface="Open Sauce"/>
                <a:sym typeface="Open Sauce"/>
              </a:rPr>
              <a:t>wynikają</a:t>
            </a:r>
            <a:r>
              <a:rPr lang="en-US" sz="1663" dirty="0">
                <a:solidFill>
                  <a:srgbClr val="000000"/>
                </a:solidFill>
                <a:latin typeface="Open Sauce"/>
                <a:ea typeface="Open Sauce"/>
                <a:cs typeface="Open Sauce"/>
                <a:sym typeface="Open Sauce"/>
              </a:rPr>
              <a:t> z:</a:t>
            </a:r>
          </a:p>
          <a:p>
            <a:pPr marL="337623" lvl="1" indent="-168812" algn="l">
              <a:lnSpc>
                <a:spcPts val="3111"/>
              </a:lnSpc>
              <a:buFont typeface="Arial"/>
              <a:buChar char="•"/>
            </a:pPr>
            <a:r>
              <a:rPr lang="en-US" sz="1563" dirty="0" err="1">
                <a:solidFill>
                  <a:srgbClr val="000000"/>
                </a:solidFill>
                <a:latin typeface="Open Sauce"/>
                <a:ea typeface="Open Sauce"/>
                <a:cs typeface="Open Sauce"/>
                <a:sym typeface="Open Sauce"/>
              </a:rPr>
              <a:t>zakresu</a:t>
            </a:r>
            <a:r>
              <a:rPr lang="en-US" sz="1563" dirty="0">
                <a:solidFill>
                  <a:srgbClr val="000000"/>
                </a:solidFill>
                <a:latin typeface="Open Sauce"/>
                <a:ea typeface="Open Sauce"/>
                <a:cs typeface="Open Sauce"/>
                <a:sym typeface="Open Sauce"/>
              </a:rPr>
              <a:t> </a:t>
            </a:r>
            <a:r>
              <a:rPr lang="en-US" sz="1563" dirty="0" err="1">
                <a:solidFill>
                  <a:srgbClr val="000000"/>
                </a:solidFill>
                <a:latin typeface="Open Sauce"/>
                <a:ea typeface="Open Sauce"/>
                <a:cs typeface="Open Sauce"/>
                <a:sym typeface="Open Sauce"/>
              </a:rPr>
              <a:t>kompetencji</a:t>
            </a:r>
            <a:r>
              <a:rPr lang="en-US" sz="1563" dirty="0">
                <a:solidFill>
                  <a:srgbClr val="000000"/>
                </a:solidFill>
                <a:latin typeface="Open Sauce"/>
                <a:ea typeface="Open Sauce"/>
                <a:cs typeface="Open Sauce"/>
                <a:sym typeface="Open Sauce"/>
              </a:rPr>
              <a:t> </a:t>
            </a:r>
            <a:r>
              <a:rPr lang="en-US" sz="1563" dirty="0" err="1">
                <a:solidFill>
                  <a:srgbClr val="000000"/>
                </a:solidFill>
                <a:latin typeface="Open Sauce"/>
                <a:ea typeface="Open Sauce"/>
                <a:cs typeface="Open Sauce"/>
                <a:sym typeface="Open Sauce"/>
              </a:rPr>
              <a:t>Zamawiającego</a:t>
            </a:r>
            <a:r>
              <a:rPr lang="en-US" sz="1563" dirty="0">
                <a:solidFill>
                  <a:srgbClr val="000000"/>
                </a:solidFill>
                <a:latin typeface="Open Sauce"/>
                <a:ea typeface="Open Sauce"/>
                <a:cs typeface="Open Sauce"/>
                <a:sym typeface="Open Sauce"/>
              </a:rPr>
              <a:t>,</a:t>
            </a:r>
          </a:p>
          <a:p>
            <a:pPr marL="337623" lvl="1" indent="-168812" algn="l">
              <a:lnSpc>
                <a:spcPts val="3111"/>
              </a:lnSpc>
              <a:spcBef>
                <a:spcPct val="0"/>
              </a:spcBef>
              <a:buFont typeface="Arial"/>
              <a:buChar char="•"/>
            </a:pPr>
            <a:r>
              <a:rPr lang="en-US" sz="1563" dirty="0" err="1">
                <a:solidFill>
                  <a:srgbClr val="000000"/>
                </a:solidFill>
                <a:latin typeface="Open Sauce"/>
                <a:ea typeface="Open Sauce"/>
                <a:cs typeface="Open Sauce"/>
                <a:sym typeface="Open Sauce"/>
              </a:rPr>
              <a:t>faktu</a:t>
            </a:r>
            <a:r>
              <a:rPr lang="en-US" sz="1563" dirty="0">
                <a:solidFill>
                  <a:srgbClr val="000000"/>
                </a:solidFill>
                <a:latin typeface="Open Sauce"/>
                <a:ea typeface="Open Sauce"/>
                <a:cs typeface="Open Sauce"/>
                <a:sym typeface="Open Sauce"/>
              </a:rPr>
              <a:t>, </a:t>
            </a:r>
            <a:r>
              <a:rPr lang="en-US" sz="1563" dirty="0" err="1">
                <a:solidFill>
                  <a:srgbClr val="000000"/>
                </a:solidFill>
                <a:latin typeface="Open Sauce"/>
                <a:ea typeface="Open Sauce"/>
                <a:cs typeface="Open Sauce"/>
                <a:sym typeface="Open Sauce"/>
              </a:rPr>
              <a:t>że</a:t>
            </a:r>
            <a:r>
              <a:rPr lang="en-US" sz="1563" dirty="0">
                <a:solidFill>
                  <a:srgbClr val="000000"/>
                </a:solidFill>
                <a:latin typeface="Open Sauce"/>
                <a:ea typeface="Open Sauce"/>
                <a:cs typeface="Open Sauce"/>
                <a:sym typeface="Open Sauce"/>
              </a:rPr>
              <a:t> </a:t>
            </a:r>
            <a:r>
              <a:rPr lang="en-US" sz="1563" dirty="0" err="1">
                <a:solidFill>
                  <a:srgbClr val="000000"/>
                </a:solidFill>
                <a:latin typeface="Open Sauce"/>
                <a:ea typeface="Open Sauce"/>
                <a:cs typeface="Open Sauce"/>
                <a:sym typeface="Open Sauce"/>
              </a:rPr>
              <a:t>świadczenia</a:t>
            </a:r>
            <a:r>
              <a:rPr lang="en-US" sz="1563" dirty="0">
                <a:solidFill>
                  <a:srgbClr val="000000"/>
                </a:solidFill>
                <a:latin typeface="Open Sauce"/>
                <a:ea typeface="Open Sauce"/>
                <a:cs typeface="Open Sauce"/>
                <a:sym typeface="Open Sauce"/>
              </a:rPr>
              <a:t> </a:t>
            </a:r>
            <a:r>
              <a:rPr lang="en-US" sz="1563" dirty="0" err="1">
                <a:solidFill>
                  <a:srgbClr val="000000"/>
                </a:solidFill>
                <a:latin typeface="Open Sauce"/>
                <a:ea typeface="Open Sauce"/>
                <a:cs typeface="Open Sauce"/>
                <a:sym typeface="Open Sauce"/>
              </a:rPr>
              <a:t>zdrowotne</a:t>
            </a:r>
            <a:r>
              <a:rPr lang="en-US" sz="1563" dirty="0">
                <a:solidFill>
                  <a:srgbClr val="000000"/>
                </a:solidFill>
                <a:latin typeface="Open Sauce"/>
                <a:ea typeface="Open Sauce"/>
                <a:cs typeface="Open Sauce"/>
                <a:sym typeface="Open Sauce"/>
              </a:rPr>
              <a:t> </a:t>
            </a:r>
            <a:r>
              <a:rPr lang="en-US" sz="1563" dirty="0" err="1">
                <a:solidFill>
                  <a:srgbClr val="000000"/>
                </a:solidFill>
                <a:latin typeface="Open Sauce"/>
                <a:ea typeface="Open Sauce"/>
                <a:cs typeface="Open Sauce"/>
                <a:sym typeface="Open Sauce"/>
              </a:rPr>
              <a:t>nie</a:t>
            </a:r>
            <a:r>
              <a:rPr lang="en-US" sz="1563" dirty="0">
                <a:solidFill>
                  <a:srgbClr val="000000"/>
                </a:solidFill>
                <a:latin typeface="Open Sauce"/>
                <a:ea typeface="Open Sauce"/>
                <a:cs typeface="Open Sauce"/>
                <a:sym typeface="Open Sauce"/>
              </a:rPr>
              <a:t> </a:t>
            </a:r>
            <a:r>
              <a:rPr lang="en-US" sz="1563" dirty="0" err="1">
                <a:solidFill>
                  <a:srgbClr val="000000"/>
                </a:solidFill>
                <a:latin typeface="Open Sauce"/>
                <a:ea typeface="Open Sauce"/>
                <a:cs typeface="Open Sauce"/>
                <a:sym typeface="Open Sauce"/>
              </a:rPr>
              <a:t>stanowią</a:t>
            </a:r>
            <a:r>
              <a:rPr lang="en-US" sz="1563" dirty="0">
                <a:solidFill>
                  <a:srgbClr val="000000"/>
                </a:solidFill>
                <a:latin typeface="Open Sauce"/>
                <a:ea typeface="Open Sauce"/>
                <a:cs typeface="Open Sauce"/>
                <a:sym typeface="Open Sauce"/>
              </a:rPr>
              <a:t> </a:t>
            </a:r>
            <a:r>
              <a:rPr lang="en-US" sz="1563" dirty="0" err="1">
                <a:solidFill>
                  <a:srgbClr val="000000"/>
                </a:solidFill>
                <a:latin typeface="Open Sauce"/>
                <a:ea typeface="Open Sauce"/>
                <a:cs typeface="Open Sauce"/>
                <a:sym typeface="Open Sauce"/>
              </a:rPr>
              <a:t>bezpośredniego</a:t>
            </a:r>
            <a:r>
              <a:rPr lang="en-US" sz="1563" dirty="0">
                <a:solidFill>
                  <a:srgbClr val="000000"/>
                </a:solidFill>
                <a:latin typeface="Open Sauce"/>
                <a:ea typeface="Open Sauce"/>
                <a:cs typeface="Open Sauce"/>
                <a:sym typeface="Open Sauce"/>
              </a:rPr>
              <a:t> </a:t>
            </a:r>
            <a:r>
              <a:rPr lang="en-US" sz="1563" dirty="0" err="1">
                <a:solidFill>
                  <a:srgbClr val="000000"/>
                </a:solidFill>
                <a:latin typeface="Open Sauce"/>
                <a:ea typeface="Open Sauce"/>
                <a:cs typeface="Open Sauce"/>
                <a:sym typeface="Open Sauce"/>
              </a:rPr>
              <a:t>przedmiotu</a:t>
            </a:r>
            <a:r>
              <a:rPr lang="en-US" sz="1563" dirty="0">
                <a:solidFill>
                  <a:srgbClr val="000000"/>
                </a:solidFill>
                <a:latin typeface="Open Sauce"/>
                <a:ea typeface="Open Sauce"/>
                <a:cs typeface="Open Sauce"/>
                <a:sym typeface="Open Sauce"/>
              </a:rPr>
              <a:t> </a:t>
            </a:r>
            <a:r>
              <a:rPr lang="en-US" sz="1563" dirty="0" err="1">
                <a:solidFill>
                  <a:srgbClr val="000000"/>
                </a:solidFill>
                <a:latin typeface="Open Sauce"/>
                <a:ea typeface="Open Sauce"/>
                <a:cs typeface="Open Sauce"/>
                <a:sym typeface="Open Sauce"/>
              </a:rPr>
              <a:t>regionalnej</a:t>
            </a:r>
            <a:r>
              <a:rPr lang="en-US" sz="1563" dirty="0">
                <a:solidFill>
                  <a:srgbClr val="000000"/>
                </a:solidFill>
                <a:latin typeface="Open Sauce"/>
                <a:ea typeface="Open Sauce"/>
                <a:cs typeface="Open Sauce"/>
                <a:sym typeface="Open Sauce"/>
              </a:rPr>
              <a:t> </a:t>
            </a:r>
            <a:r>
              <a:rPr lang="en-US" sz="1563" dirty="0" err="1">
                <a:solidFill>
                  <a:srgbClr val="000000"/>
                </a:solidFill>
                <a:latin typeface="Open Sauce"/>
                <a:ea typeface="Open Sauce"/>
                <a:cs typeface="Open Sauce"/>
                <a:sym typeface="Open Sauce"/>
              </a:rPr>
              <a:t>polityki</a:t>
            </a:r>
            <a:r>
              <a:rPr lang="en-US" sz="1563" dirty="0">
                <a:solidFill>
                  <a:srgbClr val="000000"/>
                </a:solidFill>
                <a:latin typeface="Open Sauce"/>
                <a:ea typeface="Open Sauce"/>
                <a:cs typeface="Open Sauce"/>
                <a:sym typeface="Open Sauce"/>
              </a:rPr>
              <a:t> </a:t>
            </a:r>
            <a:r>
              <a:rPr lang="en-US" sz="1563" dirty="0" err="1">
                <a:solidFill>
                  <a:srgbClr val="000000"/>
                </a:solidFill>
                <a:latin typeface="Open Sauce"/>
                <a:ea typeface="Open Sauce"/>
                <a:cs typeface="Open Sauce"/>
                <a:sym typeface="Open Sauce"/>
              </a:rPr>
              <a:t>społecznej</a:t>
            </a:r>
            <a:r>
              <a:rPr lang="en-US" sz="1563" dirty="0">
                <a:solidFill>
                  <a:srgbClr val="000000"/>
                </a:solidFill>
                <a:latin typeface="Open Sauce"/>
                <a:ea typeface="Open Sauce"/>
                <a:cs typeface="Open Sauce"/>
                <a:sym typeface="Open Sauce"/>
              </a:rPr>
              <a:t>.</a:t>
            </a:r>
          </a:p>
        </p:txBody>
      </p:sp>
      <p:grpSp>
        <p:nvGrpSpPr>
          <p:cNvPr id="21" name="Grupa 20">
            <a:extLst>
              <a:ext uri="{FF2B5EF4-FFF2-40B4-BE49-F238E27FC236}">
                <a16:creationId xmlns:a16="http://schemas.microsoft.com/office/drawing/2014/main" id="{535DF690-F31C-1ECB-5AD9-5CC6119E3FE4}"/>
              </a:ext>
            </a:extLst>
          </p:cNvPr>
          <p:cNvGrpSpPr/>
          <p:nvPr/>
        </p:nvGrpSpPr>
        <p:grpSpPr>
          <a:xfrm>
            <a:off x="-140352" y="-423025"/>
            <a:ext cx="20233024" cy="13038508"/>
            <a:chOff x="-140352" y="-423025"/>
            <a:chExt cx="20233024" cy="13038508"/>
          </a:xfrm>
        </p:grpSpPr>
        <p:sp>
          <p:nvSpPr>
            <p:cNvPr id="15" name="Freeform 15">
              <a:extLst>
                <a:ext uri="{C183D7F6-B498-43B3-948B-1728B52AA6E4}">
                  <adec:decorative xmlns:adec="http://schemas.microsoft.com/office/drawing/2017/decorative" val="1"/>
                </a:ext>
              </a:extLst>
            </p:cNvPr>
            <p:cNvSpPr/>
            <p:nvPr/>
          </p:nvSpPr>
          <p:spPr>
            <a:xfrm>
              <a:off x="13488605" y="-423025"/>
              <a:ext cx="1398176" cy="13038508"/>
            </a:xfrm>
            <a:custGeom>
              <a:avLst/>
              <a:gdLst/>
              <a:ahLst/>
              <a:cxnLst/>
              <a:rect l="l" t="t" r="r" b="b"/>
              <a:pathLst>
                <a:path w="368244" h="3434010">
                  <a:moveTo>
                    <a:pt x="0" y="0"/>
                  </a:moveTo>
                  <a:lnTo>
                    <a:pt x="368244" y="0"/>
                  </a:lnTo>
                  <a:lnTo>
                    <a:pt x="368244"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2" name="Freeform 2">
              <a:extLst>
                <a:ext uri="{C183D7F6-B498-43B3-948B-1728B52AA6E4}">
                  <adec:decorative xmlns:adec="http://schemas.microsoft.com/office/drawing/2017/decorative" val="1"/>
                </a:ext>
              </a:extLst>
            </p:cNvPr>
            <p:cNvSpPr/>
            <p:nvPr/>
          </p:nvSpPr>
          <p:spPr>
            <a:xfrm>
              <a:off x="-140352" y="-256188"/>
              <a:ext cx="20233024" cy="10799376"/>
            </a:xfrm>
            <a:custGeom>
              <a:avLst/>
              <a:gdLst/>
              <a:ahLst/>
              <a:cxnLst/>
              <a:rect l="l" t="t" r="r" b="b"/>
              <a:pathLst>
                <a:path w="20233024" h="10799376">
                  <a:moveTo>
                    <a:pt x="0" y="0"/>
                  </a:moveTo>
                  <a:lnTo>
                    <a:pt x="20233024" y="0"/>
                  </a:lnTo>
                  <a:lnTo>
                    <a:pt x="20233024" y="10799376"/>
                  </a:lnTo>
                  <a:lnTo>
                    <a:pt x="0" y="10799376"/>
                  </a:lnTo>
                  <a:lnTo>
                    <a:pt x="0" y="0"/>
                  </a:lnTo>
                  <a:close/>
                </a:path>
              </a:pathLst>
            </a:custGeom>
            <a:blipFill>
              <a:blip r:embed="rId3">
                <a:alphaModFix amt="2000"/>
                <a:extLst>
                  <a:ext uri="{96DAC541-7B7A-43D3-8B79-37D633B846F1}">
                    <asvg:svgBlip xmlns:asvg="http://schemas.microsoft.com/office/drawing/2016/SVG/main" r:embed="rId4"/>
                  </a:ext>
                </a:extLst>
              </a:blip>
              <a:stretch>
                <a:fillRect/>
              </a:stretch>
            </a:blipFill>
          </p:spPr>
          <p:txBody>
            <a:bodyPr/>
            <a:lstStyle/>
            <a:p>
              <a:endParaRPr lang="pl-PL"/>
            </a:p>
          </p:txBody>
        </p:sp>
        <p:sp>
          <p:nvSpPr>
            <p:cNvPr id="13" name="Freeform 13">
              <a:extLst>
                <a:ext uri="{C183D7F6-B498-43B3-948B-1728B52AA6E4}">
                  <adec:decorative xmlns:adec="http://schemas.microsoft.com/office/drawing/2017/decorative" val="1"/>
                </a:ext>
              </a:extLst>
            </p:cNvPr>
            <p:cNvSpPr/>
            <p:nvPr/>
          </p:nvSpPr>
          <p:spPr>
            <a:xfrm>
              <a:off x="11769888" y="-360749"/>
              <a:ext cx="1389449" cy="1389449"/>
            </a:xfrm>
            <a:custGeom>
              <a:avLst/>
              <a:gdLst/>
              <a:ahLst/>
              <a:cxnLst/>
              <a:rect l="l" t="t" r="r" b="b"/>
              <a:pathLst>
                <a:path w="1389449" h="1389449">
                  <a:moveTo>
                    <a:pt x="0" y="0"/>
                  </a:moveTo>
                  <a:lnTo>
                    <a:pt x="1389449" y="0"/>
                  </a:lnTo>
                  <a:lnTo>
                    <a:pt x="1389449" y="1389449"/>
                  </a:lnTo>
                  <a:lnTo>
                    <a:pt x="0" y="13894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pl-PL"/>
            </a:p>
          </p:txBody>
        </p:sp>
      </p:grpSp>
    </p:spTree>
  </p:cSld>
  <p:clrMapOvr>
    <a:masterClrMapping/>
  </p:clrMapOvr>
  <p:transition>
    <p:push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a 12">
            <a:extLst>
              <a:ext uri="{FF2B5EF4-FFF2-40B4-BE49-F238E27FC236}">
                <a16:creationId xmlns:a16="http://schemas.microsoft.com/office/drawing/2014/main" id="{CB3EAEED-4730-9994-8218-77FC66AC22B0}"/>
              </a:ext>
              <a:ext uri="{C183D7F6-B498-43B3-948B-1728B52AA6E4}">
                <adec:decorative xmlns:adec="http://schemas.microsoft.com/office/drawing/2017/decorative" val="1"/>
              </a:ext>
            </a:extLst>
          </p:cNvPr>
          <p:cNvGrpSpPr/>
          <p:nvPr/>
        </p:nvGrpSpPr>
        <p:grpSpPr>
          <a:xfrm>
            <a:off x="-1126431" y="-409107"/>
            <a:ext cx="23364501" cy="9667407"/>
            <a:chOff x="-1126431" y="-409107"/>
            <a:chExt cx="23364501" cy="9667407"/>
          </a:xfrm>
        </p:grpSpPr>
        <p:sp>
          <p:nvSpPr>
            <p:cNvPr id="5" name="Freeform 5">
              <a:extLst>
                <a:ext uri="{C183D7F6-B498-43B3-948B-1728B52AA6E4}">
                  <adec:decorative xmlns:adec="http://schemas.microsoft.com/office/drawing/2017/decorative" val="1"/>
                </a:ext>
              </a:extLst>
            </p:cNvPr>
            <p:cNvSpPr/>
            <p:nvPr/>
          </p:nvSpPr>
          <p:spPr>
            <a:xfrm>
              <a:off x="-1126431" y="5004922"/>
              <a:ext cx="20540862" cy="4253378"/>
            </a:xfrm>
            <a:custGeom>
              <a:avLst/>
              <a:gdLst/>
              <a:ahLst/>
              <a:cxnLst/>
              <a:rect l="l" t="t" r="r" b="b"/>
              <a:pathLst>
                <a:path w="4776702" h="989108">
                  <a:moveTo>
                    <a:pt x="18845" y="0"/>
                  </a:moveTo>
                  <a:lnTo>
                    <a:pt x="4757857" y="0"/>
                  </a:lnTo>
                  <a:cubicBezTo>
                    <a:pt x="4762855" y="0"/>
                    <a:pt x="4767649" y="1985"/>
                    <a:pt x="4771183" y="5520"/>
                  </a:cubicBezTo>
                  <a:cubicBezTo>
                    <a:pt x="4774717" y="9054"/>
                    <a:pt x="4776702" y="13847"/>
                    <a:pt x="4776702" y="18845"/>
                  </a:cubicBezTo>
                  <a:lnTo>
                    <a:pt x="4776702" y="970262"/>
                  </a:lnTo>
                  <a:cubicBezTo>
                    <a:pt x="4776702" y="975260"/>
                    <a:pt x="4774717" y="980054"/>
                    <a:pt x="4771183" y="983588"/>
                  </a:cubicBezTo>
                  <a:cubicBezTo>
                    <a:pt x="4767649" y="987122"/>
                    <a:pt x="4762855" y="989108"/>
                    <a:pt x="4757857" y="989108"/>
                  </a:cubicBezTo>
                  <a:lnTo>
                    <a:pt x="18845" y="989108"/>
                  </a:lnTo>
                  <a:cubicBezTo>
                    <a:pt x="13847" y="989108"/>
                    <a:pt x="9054" y="987122"/>
                    <a:pt x="5520" y="983588"/>
                  </a:cubicBezTo>
                  <a:cubicBezTo>
                    <a:pt x="1985" y="980054"/>
                    <a:pt x="0" y="975260"/>
                    <a:pt x="0" y="970262"/>
                  </a:cubicBezTo>
                  <a:lnTo>
                    <a:pt x="0" y="18845"/>
                  </a:lnTo>
                  <a:cubicBezTo>
                    <a:pt x="0" y="13847"/>
                    <a:pt x="1985" y="9054"/>
                    <a:pt x="5520" y="5520"/>
                  </a:cubicBezTo>
                  <a:cubicBezTo>
                    <a:pt x="9054" y="1985"/>
                    <a:pt x="13847" y="0"/>
                    <a:pt x="18845"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flipH="1" flipV="1">
              <a:off x="10407798" y="-409107"/>
              <a:ext cx="11830272" cy="4524313"/>
            </a:xfrm>
            <a:custGeom>
              <a:avLst/>
              <a:gdLst/>
              <a:ahLst/>
              <a:cxnLst/>
              <a:rect l="l" t="t" r="r" b="b"/>
              <a:pathLst>
                <a:path w="11830272" h="4524313">
                  <a:moveTo>
                    <a:pt x="11830272" y="4524313"/>
                  </a:moveTo>
                  <a:lnTo>
                    <a:pt x="0" y="4524313"/>
                  </a:lnTo>
                  <a:lnTo>
                    <a:pt x="0" y="0"/>
                  </a:lnTo>
                  <a:lnTo>
                    <a:pt x="11830272" y="0"/>
                  </a:lnTo>
                  <a:lnTo>
                    <a:pt x="11830272" y="4524313"/>
                  </a:lnTo>
                  <a:close/>
                </a:path>
              </a:pathLst>
            </a:custGeom>
            <a:blipFill>
              <a:blip r:embed="rId2">
                <a:extLst>
                  <a:ext uri="{96DAC541-7B7A-43D3-8B79-37D633B846F1}">
                    <asvg:svgBlip xmlns:asvg="http://schemas.microsoft.com/office/drawing/2016/SVG/main" r:embed="rId3"/>
                  </a:ext>
                </a:extLst>
              </a:blip>
              <a:stretch>
                <a:fillRect t="-79322" b="-82160"/>
              </a:stretch>
            </a:blip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a:off x="16967048" y="1853050"/>
              <a:ext cx="1370298" cy="1370298"/>
            </a:xfrm>
            <a:custGeom>
              <a:avLst/>
              <a:gdLst/>
              <a:ahLst/>
              <a:cxnLst/>
              <a:rect l="l" t="t" r="r" b="b"/>
              <a:pathLst>
                <a:path w="1370298" h="1370298">
                  <a:moveTo>
                    <a:pt x="0" y="0"/>
                  </a:moveTo>
                  <a:lnTo>
                    <a:pt x="1370298" y="0"/>
                  </a:lnTo>
                  <a:lnTo>
                    <a:pt x="1370298" y="1370298"/>
                  </a:lnTo>
                  <a:lnTo>
                    <a:pt x="0" y="13702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grpSp>
      <p:sp>
        <p:nvSpPr>
          <p:cNvPr id="2" name="TextBox 2"/>
          <p:cNvSpPr txBox="1">
            <a:spLocks noGrp="1"/>
          </p:cNvSpPr>
          <p:nvPr>
            <p:ph type="title" idx="4294967295"/>
          </p:nvPr>
        </p:nvSpPr>
        <p:spPr>
          <a:xfrm>
            <a:off x="1028700" y="571913"/>
            <a:ext cx="10740687" cy="144266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756"/>
              </a:lnSpc>
              <a:spcBef>
                <a:spcPts val="0"/>
              </a:spcBef>
              <a:spcAft>
                <a:spcPts val="0"/>
              </a:spcAft>
              <a:buClrTx/>
              <a:buSzTx/>
              <a:buFontTx/>
              <a:buNone/>
              <a:tabLst/>
              <a:defRPr/>
            </a:pPr>
            <a:r>
              <a:rPr kumimoji="0" lang="en-US" sz="4427"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Zróżnicowanie</a:t>
            </a:r>
            <a:r>
              <a:rPr kumimoji="0" lang="en-US" sz="4427"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427"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zdolności</a:t>
            </a:r>
            <a:r>
              <a:rPr kumimoji="0" lang="en-US" sz="4427"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427"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wdrażania</a:t>
            </a:r>
            <a:r>
              <a:rPr kumimoji="0" lang="en-US" sz="4427"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427"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działań</a:t>
            </a:r>
            <a:r>
              <a:rPr kumimoji="0" lang="en-US" sz="4427"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w </a:t>
            </a:r>
            <a:r>
              <a:rPr kumimoji="0" lang="en-US" sz="4427"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jednostkach</a:t>
            </a:r>
            <a:endParaRPr kumimoji="0" lang="en-US" sz="4427"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3" name="TextBox 3"/>
          <p:cNvSpPr txBox="1"/>
          <p:nvPr/>
        </p:nvSpPr>
        <p:spPr>
          <a:xfrm>
            <a:off x="933971" y="2152331"/>
            <a:ext cx="12132353" cy="2707664"/>
          </a:xfrm>
          <a:prstGeom prst="rect">
            <a:avLst/>
          </a:prstGeom>
        </p:spPr>
        <p:txBody>
          <a:bodyPr wrap="square" lIns="0" tIns="0" rIns="0" bIns="0" rtlCol="0" anchor="t">
            <a:spAutoFit/>
          </a:bodyPr>
          <a:lstStyle/>
          <a:p>
            <a:pPr marL="365774" lvl="1" indent="-182887" algn="l">
              <a:lnSpc>
                <a:spcPts val="3608"/>
              </a:lnSpc>
              <a:buFont typeface="Arial"/>
              <a:buChar char="•"/>
            </a:pPr>
            <a:r>
              <a:rPr lang="en-US" dirty="0" err="1">
                <a:solidFill>
                  <a:srgbClr val="000000"/>
                </a:solidFill>
                <a:latin typeface="Open Sauce"/>
                <a:ea typeface="Open Sauce"/>
                <a:cs typeface="Open Sauce"/>
                <a:sym typeface="Open Sauce"/>
              </a:rPr>
              <a:t>Najszerszy</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zakres</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inicjatyw</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realizują</a:t>
            </a:r>
            <a:r>
              <a:rPr lang="en-US" dirty="0">
                <a:solidFill>
                  <a:srgbClr val="000000"/>
                </a:solidFill>
                <a:latin typeface="Open Sauce"/>
                <a:ea typeface="Open Sauce"/>
                <a:cs typeface="Open Sauce"/>
                <a:sym typeface="Open Sauce"/>
              </a:rPr>
              <a:t> </a:t>
            </a:r>
            <a:r>
              <a:rPr lang="en-US" b="1" dirty="0" err="1">
                <a:solidFill>
                  <a:srgbClr val="000000"/>
                </a:solidFill>
                <a:latin typeface="Open Sauce Bold"/>
                <a:ea typeface="Open Sauce Bold"/>
                <a:cs typeface="Open Sauce Bold"/>
                <a:sym typeface="Open Sauce Bold"/>
              </a:rPr>
              <a:t>jednostki</a:t>
            </a:r>
            <a:r>
              <a:rPr lang="en-US" b="1" dirty="0">
                <a:solidFill>
                  <a:srgbClr val="000000"/>
                </a:solidFill>
                <a:latin typeface="Open Sauce Bold"/>
                <a:ea typeface="Open Sauce Bold"/>
                <a:cs typeface="Open Sauce Bold"/>
                <a:sym typeface="Open Sauce Bold"/>
              </a:rPr>
              <a:t> </a:t>
            </a:r>
            <a:r>
              <a:rPr lang="en-US" b="1" dirty="0" err="1">
                <a:solidFill>
                  <a:srgbClr val="000000"/>
                </a:solidFill>
                <a:latin typeface="Open Sauce Bold"/>
                <a:ea typeface="Open Sauce Bold"/>
                <a:cs typeface="Open Sauce Bold"/>
                <a:sym typeface="Open Sauce Bold"/>
              </a:rPr>
              <a:t>zlokalizowane</a:t>
            </a:r>
            <a:r>
              <a:rPr lang="en-US" b="1" dirty="0">
                <a:solidFill>
                  <a:srgbClr val="000000"/>
                </a:solidFill>
                <a:latin typeface="Open Sauce Bold"/>
                <a:ea typeface="Open Sauce Bold"/>
                <a:cs typeface="Open Sauce Bold"/>
                <a:sym typeface="Open Sauce Bold"/>
              </a:rPr>
              <a:t> w </a:t>
            </a:r>
            <a:r>
              <a:rPr lang="en-US" b="1" dirty="0" err="1">
                <a:solidFill>
                  <a:srgbClr val="000000"/>
                </a:solidFill>
                <a:latin typeface="Open Sauce Bold"/>
                <a:ea typeface="Open Sauce Bold"/>
                <a:cs typeface="Open Sauce Bold"/>
                <a:sym typeface="Open Sauce Bold"/>
              </a:rPr>
              <a:t>subregionie</a:t>
            </a:r>
            <a:r>
              <a:rPr lang="en-US" b="1" dirty="0">
                <a:solidFill>
                  <a:srgbClr val="000000"/>
                </a:solidFill>
                <a:latin typeface="Open Sauce Bold"/>
                <a:ea typeface="Open Sauce Bold"/>
                <a:cs typeface="Open Sauce Bold"/>
                <a:sym typeface="Open Sauce Bold"/>
              </a:rPr>
              <a:t> </a:t>
            </a:r>
            <a:r>
              <a:rPr lang="en-US" b="1" dirty="0" err="1">
                <a:solidFill>
                  <a:srgbClr val="000000"/>
                </a:solidFill>
                <a:latin typeface="Open Sauce Bold"/>
                <a:ea typeface="Open Sauce Bold"/>
                <a:cs typeface="Open Sauce Bold"/>
                <a:sym typeface="Open Sauce Bold"/>
              </a:rPr>
              <a:t>białostockim</a:t>
            </a:r>
            <a:r>
              <a:rPr lang="en-US" dirty="0">
                <a:solidFill>
                  <a:srgbClr val="000000"/>
                </a:solidFill>
                <a:latin typeface="Open Sauce"/>
                <a:ea typeface="Open Sauce"/>
                <a:cs typeface="Open Sauce"/>
                <a:sym typeface="Open Sauce"/>
              </a:rPr>
              <a:t>.</a:t>
            </a:r>
          </a:p>
          <a:p>
            <a:pPr marL="365774" lvl="1" indent="-182887" algn="l">
              <a:lnSpc>
                <a:spcPts val="3608"/>
              </a:lnSpc>
              <a:buFont typeface="Arial"/>
              <a:buChar char="•"/>
            </a:pPr>
            <a:r>
              <a:rPr lang="en-US" dirty="0" err="1">
                <a:solidFill>
                  <a:srgbClr val="000000"/>
                </a:solidFill>
                <a:latin typeface="Open Sauce"/>
                <a:ea typeface="Open Sauce"/>
                <a:cs typeface="Open Sauce"/>
                <a:sym typeface="Open Sauce"/>
              </a:rPr>
              <a:t>Najsłabszą</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aktywność</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wykazują</a:t>
            </a:r>
            <a:r>
              <a:rPr lang="en-US" dirty="0">
                <a:solidFill>
                  <a:srgbClr val="000000"/>
                </a:solidFill>
                <a:latin typeface="Open Sauce"/>
                <a:ea typeface="Open Sauce"/>
                <a:cs typeface="Open Sauce"/>
                <a:sym typeface="Open Sauce"/>
              </a:rPr>
              <a:t> </a:t>
            </a:r>
            <a:r>
              <a:rPr lang="en-US" b="1" dirty="0" err="1">
                <a:solidFill>
                  <a:srgbClr val="000000"/>
                </a:solidFill>
                <a:latin typeface="Open Sauce Bold"/>
                <a:ea typeface="Open Sauce Bold"/>
                <a:cs typeface="Open Sauce Bold"/>
                <a:sym typeface="Open Sauce Bold"/>
              </a:rPr>
              <a:t>jednostki</a:t>
            </a:r>
            <a:r>
              <a:rPr lang="en-US" b="1" dirty="0">
                <a:solidFill>
                  <a:srgbClr val="000000"/>
                </a:solidFill>
                <a:latin typeface="Open Sauce Bold"/>
                <a:ea typeface="Open Sauce Bold"/>
                <a:cs typeface="Open Sauce Bold"/>
                <a:sym typeface="Open Sauce Bold"/>
              </a:rPr>
              <a:t> </a:t>
            </a:r>
            <a:r>
              <a:rPr lang="en-US" b="1" dirty="0" err="1">
                <a:solidFill>
                  <a:srgbClr val="000000"/>
                </a:solidFill>
                <a:latin typeface="Open Sauce Bold"/>
                <a:ea typeface="Open Sauce Bold"/>
                <a:cs typeface="Open Sauce Bold"/>
                <a:sym typeface="Open Sauce Bold"/>
              </a:rPr>
              <a:t>zlokalizowane</a:t>
            </a:r>
            <a:r>
              <a:rPr lang="en-US" b="1" dirty="0">
                <a:solidFill>
                  <a:srgbClr val="000000"/>
                </a:solidFill>
                <a:latin typeface="Open Sauce Bold"/>
                <a:ea typeface="Open Sauce Bold"/>
                <a:cs typeface="Open Sauce Bold"/>
                <a:sym typeface="Open Sauce Bold"/>
              </a:rPr>
              <a:t> w </a:t>
            </a:r>
            <a:r>
              <a:rPr lang="en-US" b="1" dirty="0" err="1">
                <a:solidFill>
                  <a:srgbClr val="000000"/>
                </a:solidFill>
                <a:latin typeface="Open Sauce Bold"/>
                <a:ea typeface="Open Sauce Bold"/>
                <a:cs typeface="Open Sauce Bold"/>
                <a:sym typeface="Open Sauce Bold"/>
              </a:rPr>
              <a:t>subregionie</a:t>
            </a:r>
            <a:r>
              <a:rPr lang="en-US" b="1" dirty="0">
                <a:solidFill>
                  <a:srgbClr val="000000"/>
                </a:solidFill>
                <a:latin typeface="Open Sauce Bold"/>
                <a:ea typeface="Open Sauce Bold"/>
                <a:cs typeface="Open Sauce Bold"/>
                <a:sym typeface="Open Sauce Bold"/>
              </a:rPr>
              <a:t> </a:t>
            </a:r>
            <a:r>
              <a:rPr lang="en-US" b="1" dirty="0" err="1">
                <a:solidFill>
                  <a:srgbClr val="000000"/>
                </a:solidFill>
                <a:latin typeface="Open Sauce Bold"/>
                <a:ea typeface="Open Sauce Bold"/>
                <a:cs typeface="Open Sauce Bold"/>
                <a:sym typeface="Open Sauce Bold"/>
              </a:rPr>
              <a:t>suwalskim</a:t>
            </a:r>
            <a:r>
              <a:rPr lang="en-US" dirty="0">
                <a:solidFill>
                  <a:srgbClr val="000000"/>
                </a:solidFill>
                <a:latin typeface="Open Sauce"/>
                <a:ea typeface="Open Sauce"/>
                <a:cs typeface="Open Sauce"/>
                <a:sym typeface="Open Sauce"/>
              </a:rPr>
              <a:t>.</a:t>
            </a:r>
          </a:p>
          <a:p>
            <a:pPr marL="365774" lvl="1" indent="-182887" algn="l">
              <a:lnSpc>
                <a:spcPts val="3608"/>
              </a:lnSpc>
              <a:buFont typeface="Arial"/>
              <a:buChar char="•"/>
            </a:pPr>
            <a:r>
              <a:rPr lang="en-US" dirty="0" err="1">
                <a:solidFill>
                  <a:srgbClr val="000000"/>
                </a:solidFill>
                <a:latin typeface="Open Sauce"/>
                <a:ea typeface="Open Sauce"/>
                <a:cs typeface="Open Sauce"/>
                <a:sym typeface="Open Sauce"/>
              </a:rPr>
              <a:t>Teleopiekę</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wskazało</a:t>
            </a:r>
            <a:r>
              <a:rPr lang="en-US" dirty="0">
                <a:solidFill>
                  <a:srgbClr val="000000"/>
                </a:solidFill>
                <a:latin typeface="Open Sauce"/>
                <a:ea typeface="Open Sauce"/>
                <a:cs typeface="Open Sauce"/>
                <a:sym typeface="Open Sauce"/>
              </a:rPr>
              <a:t> </a:t>
            </a:r>
            <a:r>
              <a:rPr lang="en-US" b="1" dirty="0">
                <a:solidFill>
                  <a:srgbClr val="000000"/>
                </a:solidFill>
                <a:latin typeface="Open Sauce Bold"/>
                <a:ea typeface="Open Sauce Bold"/>
                <a:cs typeface="Open Sauce Bold"/>
                <a:sym typeface="Open Sauce Bold"/>
              </a:rPr>
              <a:t>53,3% </a:t>
            </a:r>
            <a:r>
              <a:rPr lang="en-US" b="1" dirty="0" err="1">
                <a:solidFill>
                  <a:srgbClr val="000000"/>
                </a:solidFill>
                <a:latin typeface="Open Sauce Bold"/>
                <a:ea typeface="Open Sauce Bold"/>
                <a:cs typeface="Open Sauce Bold"/>
                <a:sym typeface="Open Sauce Bold"/>
              </a:rPr>
              <a:t>jednostek</a:t>
            </a:r>
            <a:r>
              <a:rPr lang="en-US" dirty="0">
                <a:solidFill>
                  <a:srgbClr val="000000"/>
                </a:solidFill>
                <a:latin typeface="Open Sauce"/>
                <a:ea typeface="Open Sauce"/>
                <a:cs typeface="Open Sauce"/>
                <a:sym typeface="Open Sauce"/>
              </a:rPr>
              <a:t> w </a:t>
            </a:r>
            <a:r>
              <a:rPr lang="en-US" dirty="0" err="1">
                <a:solidFill>
                  <a:srgbClr val="000000"/>
                </a:solidFill>
                <a:latin typeface="Open Sauce"/>
                <a:ea typeface="Open Sauce"/>
                <a:cs typeface="Open Sauce"/>
                <a:sym typeface="Open Sauce"/>
              </a:rPr>
              <a:t>subregionie</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białostockim</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oraz</a:t>
            </a:r>
            <a:r>
              <a:rPr lang="en-US" dirty="0">
                <a:solidFill>
                  <a:srgbClr val="000000"/>
                </a:solidFill>
                <a:latin typeface="Open Sauce"/>
                <a:ea typeface="Open Sauce"/>
                <a:cs typeface="Open Sauce"/>
                <a:sym typeface="Open Sauce"/>
              </a:rPr>
              <a:t> </a:t>
            </a:r>
            <a:r>
              <a:rPr lang="en-US" b="1" dirty="0">
                <a:solidFill>
                  <a:srgbClr val="000000"/>
                </a:solidFill>
                <a:latin typeface="Open Sauce Bold"/>
                <a:ea typeface="Open Sauce Bold"/>
                <a:cs typeface="Open Sauce Bold"/>
                <a:sym typeface="Open Sauce Bold"/>
              </a:rPr>
              <a:t>15,8% </a:t>
            </a:r>
            <a:r>
              <a:rPr lang="en-US" b="1" dirty="0" err="1">
                <a:solidFill>
                  <a:srgbClr val="000000"/>
                </a:solidFill>
                <a:latin typeface="Open Sauce Bold"/>
                <a:ea typeface="Open Sauce Bold"/>
                <a:cs typeface="Open Sauce Bold"/>
                <a:sym typeface="Open Sauce Bold"/>
              </a:rPr>
              <a:t>jednostek</a:t>
            </a:r>
            <a:r>
              <a:rPr lang="en-US" dirty="0">
                <a:solidFill>
                  <a:srgbClr val="000000"/>
                </a:solidFill>
                <a:latin typeface="Open Sauce"/>
                <a:ea typeface="Open Sauce"/>
                <a:cs typeface="Open Sauce"/>
                <a:sym typeface="Open Sauce"/>
              </a:rPr>
              <a:t> w </a:t>
            </a:r>
            <a:r>
              <a:rPr lang="en-US" dirty="0" err="1">
                <a:solidFill>
                  <a:srgbClr val="000000"/>
                </a:solidFill>
                <a:latin typeface="Open Sauce"/>
                <a:ea typeface="Open Sauce"/>
                <a:cs typeface="Open Sauce"/>
                <a:sym typeface="Open Sauce"/>
              </a:rPr>
              <a:t>suwalskim</a:t>
            </a:r>
            <a:r>
              <a:rPr lang="en-US" dirty="0">
                <a:solidFill>
                  <a:srgbClr val="000000"/>
                </a:solidFill>
                <a:latin typeface="Open Sauce"/>
                <a:ea typeface="Open Sauce"/>
                <a:cs typeface="Open Sauce"/>
                <a:sym typeface="Open Sauce"/>
              </a:rPr>
              <a:t>.</a:t>
            </a:r>
          </a:p>
          <a:p>
            <a:pPr marL="365774" lvl="1" indent="-182887" algn="l">
              <a:lnSpc>
                <a:spcPts val="3608"/>
              </a:lnSpc>
              <a:buFont typeface="Arial"/>
              <a:buChar char="•"/>
            </a:pPr>
            <a:r>
              <a:rPr lang="en-US" dirty="0" err="1">
                <a:solidFill>
                  <a:srgbClr val="000000"/>
                </a:solidFill>
                <a:latin typeface="Open Sauce"/>
                <a:ea typeface="Open Sauce"/>
                <a:cs typeface="Open Sauce"/>
                <a:sym typeface="Open Sauce"/>
              </a:rPr>
              <a:t>Współpracę</a:t>
            </a:r>
            <a:r>
              <a:rPr lang="en-US" dirty="0">
                <a:solidFill>
                  <a:srgbClr val="000000"/>
                </a:solidFill>
                <a:latin typeface="Open Sauce"/>
                <a:ea typeface="Open Sauce"/>
                <a:cs typeface="Open Sauce"/>
                <a:sym typeface="Open Sauce"/>
              </a:rPr>
              <a:t> z </a:t>
            </a:r>
            <a:r>
              <a:rPr lang="en-US" dirty="0" err="1">
                <a:solidFill>
                  <a:srgbClr val="000000"/>
                </a:solidFill>
                <a:latin typeface="Open Sauce"/>
                <a:ea typeface="Open Sauce"/>
                <a:cs typeface="Open Sauce"/>
                <a:sym typeface="Open Sauce"/>
              </a:rPr>
              <a:t>organizacjami</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pozarządowymi</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deklaruje</a:t>
            </a:r>
            <a:r>
              <a:rPr lang="en-US" dirty="0">
                <a:solidFill>
                  <a:srgbClr val="000000"/>
                </a:solidFill>
                <a:latin typeface="Open Sauce"/>
                <a:ea typeface="Open Sauce"/>
                <a:cs typeface="Open Sauce"/>
                <a:sym typeface="Open Sauce"/>
              </a:rPr>
              <a:t> </a:t>
            </a:r>
            <a:r>
              <a:rPr lang="en-US" b="1" dirty="0">
                <a:solidFill>
                  <a:srgbClr val="000000"/>
                </a:solidFill>
                <a:latin typeface="Open Sauce Bold"/>
                <a:ea typeface="Open Sauce Bold"/>
                <a:cs typeface="Open Sauce Bold"/>
                <a:sym typeface="Open Sauce Bold"/>
              </a:rPr>
              <a:t>33,3% </a:t>
            </a:r>
            <a:r>
              <a:rPr lang="en-US" b="1" dirty="0" err="1">
                <a:solidFill>
                  <a:srgbClr val="000000"/>
                </a:solidFill>
                <a:latin typeface="Open Sauce Bold"/>
                <a:ea typeface="Open Sauce Bold"/>
                <a:cs typeface="Open Sauce Bold"/>
                <a:sym typeface="Open Sauce Bold"/>
              </a:rPr>
              <a:t>jednostek</a:t>
            </a:r>
            <a:r>
              <a:rPr lang="en-US" dirty="0">
                <a:solidFill>
                  <a:srgbClr val="000000"/>
                </a:solidFill>
                <a:latin typeface="Open Sauce"/>
                <a:ea typeface="Open Sauce"/>
                <a:cs typeface="Open Sauce"/>
                <a:sym typeface="Open Sauce"/>
              </a:rPr>
              <a:t> w </a:t>
            </a:r>
            <a:r>
              <a:rPr lang="en-US" dirty="0" err="1">
                <a:solidFill>
                  <a:srgbClr val="000000"/>
                </a:solidFill>
                <a:latin typeface="Open Sauce"/>
                <a:ea typeface="Open Sauce"/>
                <a:cs typeface="Open Sauce"/>
                <a:sym typeface="Open Sauce"/>
              </a:rPr>
              <a:t>białostockim</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i</a:t>
            </a:r>
            <a:r>
              <a:rPr lang="en-US" dirty="0">
                <a:solidFill>
                  <a:srgbClr val="000000"/>
                </a:solidFill>
                <a:latin typeface="Open Sauce"/>
                <a:ea typeface="Open Sauce"/>
                <a:cs typeface="Open Sauce"/>
                <a:sym typeface="Open Sauce"/>
              </a:rPr>
              <a:t> </a:t>
            </a:r>
            <a:r>
              <a:rPr lang="en-US" b="1" dirty="0">
                <a:solidFill>
                  <a:srgbClr val="000000"/>
                </a:solidFill>
                <a:latin typeface="Open Sauce Bold"/>
                <a:ea typeface="Open Sauce Bold"/>
                <a:cs typeface="Open Sauce Bold"/>
                <a:sym typeface="Open Sauce Bold"/>
              </a:rPr>
              <a:t>5,3% </a:t>
            </a:r>
            <a:r>
              <a:rPr lang="en-US" b="1" dirty="0" err="1">
                <a:solidFill>
                  <a:srgbClr val="000000"/>
                </a:solidFill>
                <a:latin typeface="Open Sauce Bold"/>
                <a:ea typeface="Open Sauce Bold"/>
                <a:cs typeface="Open Sauce Bold"/>
                <a:sym typeface="Open Sauce Bold"/>
              </a:rPr>
              <a:t>jednostek</a:t>
            </a:r>
            <a:r>
              <a:rPr lang="en-US" dirty="0">
                <a:solidFill>
                  <a:srgbClr val="000000"/>
                </a:solidFill>
                <a:latin typeface="Open Sauce"/>
                <a:ea typeface="Open Sauce"/>
                <a:cs typeface="Open Sauce"/>
                <a:sym typeface="Open Sauce"/>
              </a:rPr>
              <a:t> w </a:t>
            </a:r>
            <a:r>
              <a:rPr lang="en-US" dirty="0" err="1">
                <a:solidFill>
                  <a:srgbClr val="000000"/>
                </a:solidFill>
                <a:latin typeface="Open Sauce"/>
                <a:ea typeface="Open Sauce"/>
                <a:cs typeface="Open Sauce"/>
                <a:sym typeface="Open Sauce"/>
              </a:rPr>
              <a:t>suwalskim</a:t>
            </a:r>
            <a:r>
              <a:rPr lang="en-US" dirty="0">
                <a:solidFill>
                  <a:srgbClr val="000000"/>
                </a:solidFill>
                <a:latin typeface="Open Sauce"/>
                <a:ea typeface="Open Sauce"/>
                <a:cs typeface="Open Sauce"/>
                <a:sym typeface="Open Sauce"/>
              </a:rPr>
              <a:t>.</a:t>
            </a:r>
          </a:p>
          <a:p>
            <a:pPr marL="365774" lvl="1" indent="-182887" algn="l">
              <a:lnSpc>
                <a:spcPts val="3608"/>
              </a:lnSpc>
              <a:buFont typeface="Arial"/>
              <a:buChar char="•"/>
            </a:pPr>
            <a:r>
              <a:rPr lang="en-US" dirty="0">
                <a:solidFill>
                  <a:srgbClr val="000000"/>
                </a:solidFill>
                <a:latin typeface="Open Sauce"/>
                <a:ea typeface="Open Sauce"/>
                <a:cs typeface="Open Sauce"/>
                <a:sym typeface="Open Sauce"/>
              </a:rPr>
              <a:t>Brak </a:t>
            </a:r>
            <a:r>
              <a:rPr lang="en-US" dirty="0" err="1">
                <a:solidFill>
                  <a:srgbClr val="000000"/>
                </a:solidFill>
                <a:latin typeface="Open Sauce"/>
                <a:ea typeface="Open Sauce"/>
                <a:cs typeface="Open Sauce"/>
                <a:sym typeface="Open Sauce"/>
              </a:rPr>
              <a:t>podejmowanych</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działań</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częściej</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deklarują</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jednostki</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zlokalizowane</a:t>
            </a:r>
            <a:r>
              <a:rPr lang="en-US" dirty="0">
                <a:solidFill>
                  <a:srgbClr val="000000"/>
                </a:solidFill>
                <a:latin typeface="Open Sauce"/>
                <a:ea typeface="Open Sauce"/>
                <a:cs typeface="Open Sauce"/>
                <a:sym typeface="Open Sauce"/>
              </a:rPr>
              <a:t> w </a:t>
            </a:r>
            <a:r>
              <a:rPr lang="en-US" dirty="0" err="1">
                <a:solidFill>
                  <a:srgbClr val="000000"/>
                </a:solidFill>
                <a:latin typeface="Open Sauce"/>
                <a:ea typeface="Open Sauce"/>
                <a:cs typeface="Open Sauce"/>
                <a:sym typeface="Open Sauce"/>
              </a:rPr>
              <a:t>subregionie</a:t>
            </a:r>
            <a:r>
              <a:rPr lang="en-US" dirty="0">
                <a:solidFill>
                  <a:srgbClr val="000000"/>
                </a:solidFill>
                <a:latin typeface="Open Sauce"/>
                <a:ea typeface="Open Sauce"/>
                <a:cs typeface="Open Sauce"/>
                <a:sym typeface="Open Sauce"/>
              </a:rPr>
              <a:t> </a:t>
            </a:r>
            <a:r>
              <a:rPr lang="en-US" dirty="0" err="1">
                <a:solidFill>
                  <a:srgbClr val="000000"/>
                </a:solidFill>
                <a:latin typeface="Open Sauce"/>
                <a:ea typeface="Open Sauce"/>
                <a:cs typeface="Open Sauce"/>
                <a:sym typeface="Open Sauce"/>
              </a:rPr>
              <a:t>suwalskim</a:t>
            </a:r>
            <a:r>
              <a:rPr lang="en-US" dirty="0">
                <a:solidFill>
                  <a:srgbClr val="000000"/>
                </a:solidFill>
                <a:latin typeface="Open Sauce"/>
                <a:ea typeface="Open Sauce"/>
                <a:cs typeface="Open Sauce"/>
                <a:sym typeface="Open Sauce"/>
              </a:rPr>
              <a:t>.</a:t>
            </a:r>
          </a:p>
        </p:txBody>
      </p:sp>
      <p:sp>
        <p:nvSpPr>
          <p:cNvPr id="9" name="TextBox 9"/>
          <p:cNvSpPr txBox="1"/>
          <p:nvPr/>
        </p:nvSpPr>
        <p:spPr>
          <a:xfrm>
            <a:off x="1028700" y="5341381"/>
            <a:ext cx="9602352" cy="351448"/>
          </a:xfrm>
          <a:prstGeom prst="rect">
            <a:avLst/>
          </a:prstGeom>
        </p:spPr>
        <p:txBody>
          <a:bodyPr lIns="0" tIns="0" rIns="0" bIns="0" rtlCol="0" anchor="t">
            <a:spAutoFit/>
          </a:bodyPr>
          <a:lstStyle/>
          <a:p>
            <a:pPr algn="l">
              <a:lnSpc>
                <a:spcPts val="2919"/>
              </a:lnSpc>
            </a:pPr>
            <a:r>
              <a:rPr lang="en-US" sz="2245" b="1" dirty="0" err="1">
                <a:solidFill>
                  <a:srgbClr val="FFFFFF"/>
                </a:solidFill>
                <a:latin typeface="Open Sauce Bold"/>
                <a:ea typeface="Open Sauce Bold"/>
                <a:cs typeface="Open Sauce Bold"/>
                <a:sym typeface="Open Sauce Bold"/>
              </a:rPr>
              <a:t>Główne</a:t>
            </a:r>
            <a:r>
              <a:rPr lang="en-US" sz="2245" b="1" dirty="0">
                <a:solidFill>
                  <a:srgbClr val="FFFFFF"/>
                </a:solidFill>
                <a:latin typeface="Open Sauce Bold"/>
                <a:ea typeface="Open Sauce Bold"/>
                <a:cs typeface="Open Sauce Bold"/>
                <a:sym typeface="Open Sauce Bold"/>
              </a:rPr>
              <a:t> </a:t>
            </a:r>
            <a:r>
              <a:rPr lang="en-US" sz="2245" b="1" dirty="0" err="1">
                <a:solidFill>
                  <a:srgbClr val="FFFFFF"/>
                </a:solidFill>
                <a:latin typeface="Open Sauce Bold"/>
                <a:ea typeface="Open Sauce Bold"/>
                <a:cs typeface="Open Sauce Bold"/>
                <a:sym typeface="Open Sauce Bold"/>
              </a:rPr>
              <a:t>bariery</a:t>
            </a:r>
            <a:r>
              <a:rPr lang="en-US" sz="2245" b="1" dirty="0">
                <a:solidFill>
                  <a:srgbClr val="FFFFFF"/>
                </a:solidFill>
                <a:latin typeface="Open Sauce Bold"/>
                <a:ea typeface="Open Sauce Bold"/>
                <a:cs typeface="Open Sauce Bold"/>
                <a:sym typeface="Open Sauce Bold"/>
              </a:rPr>
              <a:t> </a:t>
            </a:r>
            <a:r>
              <a:rPr lang="en-US" sz="2245" b="1" dirty="0" err="1">
                <a:solidFill>
                  <a:srgbClr val="FFFFFF"/>
                </a:solidFill>
                <a:latin typeface="Open Sauce Bold"/>
                <a:ea typeface="Open Sauce Bold"/>
                <a:cs typeface="Open Sauce Bold"/>
                <a:sym typeface="Open Sauce Bold"/>
              </a:rPr>
              <a:t>funkcjonowania</a:t>
            </a:r>
            <a:r>
              <a:rPr lang="en-US" sz="2245" b="1" dirty="0">
                <a:solidFill>
                  <a:srgbClr val="FFFFFF"/>
                </a:solidFill>
                <a:latin typeface="Open Sauce Bold"/>
                <a:ea typeface="Open Sauce Bold"/>
                <a:cs typeface="Open Sauce Bold"/>
                <a:sym typeface="Open Sauce Bold"/>
              </a:rPr>
              <a:t> </a:t>
            </a:r>
            <a:r>
              <a:rPr lang="en-US" sz="2245" b="1" dirty="0" err="1">
                <a:solidFill>
                  <a:srgbClr val="FFFFFF"/>
                </a:solidFill>
                <a:latin typeface="Open Sauce Bold"/>
                <a:ea typeface="Open Sauce Bold"/>
                <a:cs typeface="Open Sauce Bold"/>
                <a:sym typeface="Open Sauce Bold"/>
              </a:rPr>
              <a:t>systemu</a:t>
            </a:r>
            <a:r>
              <a:rPr lang="en-US" sz="2245" b="1" dirty="0">
                <a:solidFill>
                  <a:srgbClr val="FFFFFF"/>
                </a:solidFill>
                <a:latin typeface="Open Sauce Bold"/>
                <a:ea typeface="Open Sauce Bold"/>
                <a:cs typeface="Open Sauce Bold"/>
                <a:sym typeface="Open Sauce Bold"/>
              </a:rPr>
              <a:t> </a:t>
            </a:r>
            <a:r>
              <a:rPr lang="en-US" sz="2245" b="1" dirty="0" err="1">
                <a:solidFill>
                  <a:srgbClr val="FFFFFF"/>
                </a:solidFill>
                <a:latin typeface="Open Sauce Bold"/>
                <a:ea typeface="Open Sauce Bold"/>
                <a:cs typeface="Open Sauce Bold"/>
                <a:sym typeface="Open Sauce Bold"/>
              </a:rPr>
              <a:t>opieki</a:t>
            </a:r>
            <a:r>
              <a:rPr lang="en-US" sz="2245" b="1" dirty="0">
                <a:solidFill>
                  <a:srgbClr val="FFFFFF"/>
                </a:solidFill>
                <a:latin typeface="Open Sauce Bold"/>
                <a:ea typeface="Open Sauce Bold"/>
                <a:cs typeface="Open Sauce Bold"/>
                <a:sym typeface="Open Sauce Bold"/>
              </a:rPr>
              <a:t> </a:t>
            </a:r>
            <a:r>
              <a:rPr lang="en-US" sz="2245" b="1" dirty="0" err="1">
                <a:solidFill>
                  <a:srgbClr val="FFFFFF"/>
                </a:solidFill>
                <a:latin typeface="Open Sauce Bold"/>
                <a:ea typeface="Open Sauce Bold"/>
                <a:cs typeface="Open Sauce Bold"/>
                <a:sym typeface="Open Sauce Bold"/>
              </a:rPr>
              <a:t>długoterminowej</a:t>
            </a:r>
            <a:endParaRPr lang="en-US" sz="2245" b="1" dirty="0">
              <a:solidFill>
                <a:srgbClr val="FFFFFF"/>
              </a:solidFill>
              <a:latin typeface="Open Sauce Bold"/>
              <a:ea typeface="Open Sauce Bold"/>
              <a:cs typeface="Open Sauce Bold"/>
              <a:sym typeface="Open Sauce Bold"/>
            </a:endParaRPr>
          </a:p>
        </p:txBody>
      </p:sp>
      <p:sp>
        <p:nvSpPr>
          <p:cNvPr id="8" name="TextBox 8"/>
          <p:cNvSpPr txBox="1"/>
          <p:nvPr/>
        </p:nvSpPr>
        <p:spPr>
          <a:xfrm>
            <a:off x="805663" y="5845640"/>
            <a:ext cx="12918369" cy="2421064"/>
          </a:xfrm>
          <a:prstGeom prst="rect">
            <a:avLst/>
          </a:prstGeom>
        </p:spPr>
        <p:txBody>
          <a:bodyPr lIns="0" tIns="0" rIns="0" bIns="0" rtlCol="0" anchor="t">
            <a:spAutoFit/>
          </a:bodyPr>
          <a:lstStyle/>
          <a:p>
            <a:pPr marL="344576" lvl="1" indent="-172288" algn="l">
              <a:lnSpc>
                <a:spcPts val="3989"/>
              </a:lnSpc>
              <a:buFont typeface="Arial"/>
              <a:buChar char="•"/>
            </a:pPr>
            <a:r>
              <a:rPr lang="en-US" sz="1595" dirty="0" err="1">
                <a:solidFill>
                  <a:srgbClr val="FFFFFF"/>
                </a:solidFill>
                <a:latin typeface="Open Sauce"/>
                <a:ea typeface="Open Sauce"/>
                <a:cs typeface="Open Sauce"/>
                <a:sym typeface="Open Sauce"/>
              </a:rPr>
              <a:t>Najwyżej</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oceniane</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bariery</a:t>
            </a:r>
            <a:r>
              <a:rPr lang="en-US" sz="1595" dirty="0">
                <a:solidFill>
                  <a:srgbClr val="FFFFFF"/>
                </a:solidFill>
                <a:latin typeface="Open Sauce"/>
                <a:ea typeface="Open Sauce"/>
                <a:cs typeface="Open Sauce"/>
                <a:sym typeface="Open Sauce"/>
              </a:rPr>
              <a:t> to </a:t>
            </a:r>
            <a:r>
              <a:rPr lang="en-US" sz="1595" b="1" dirty="0" err="1">
                <a:solidFill>
                  <a:srgbClr val="FFFFFF"/>
                </a:solidFill>
                <a:latin typeface="Open Sauce Bold"/>
                <a:ea typeface="Open Sauce Bold"/>
                <a:cs typeface="Open Sauce Bold"/>
                <a:sym typeface="Open Sauce Bold"/>
              </a:rPr>
              <a:t>niedostateczna</a:t>
            </a:r>
            <a:r>
              <a:rPr lang="en-US" sz="1595" b="1" dirty="0">
                <a:solidFill>
                  <a:srgbClr val="FFFFFF"/>
                </a:solidFill>
                <a:latin typeface="Open Sauce Bold"/>
                <a:ea typeface="Open Sauce Bold"/>
                <a:cs typeface="Open Sauce Bold"/>
                <a:sym typeface="Open Sauce Bold"/>
              </a:rPr>
              <a:t> </a:t>
            </a:r>
            <a:r>
              <a:rPr lang="en-US" sz="1595" b="1" dirty="0" err="1">
                <a:solidFill>
                  <a:srgbClr val="FFFFFF"/>
                </a:solidFill>
                <a:latin typeface="Open Sauce Bold"/>
                <a:ea typeface="Open Sauce Bold"/>
                <a:cs typeface="Open Sauce Bold"/>
                <a:sym typeface="Open Sauce Bold"/>
              </a:rPr>
              <a:t>liczba</a:t>
            </a:r>
            <a:r>
              <a:rPr lang="en-US" sz="1595" b="1" dirty="0">
                <a:solidFill>
                  <a:srgbClr val="FFFFFF"/>
                </a:solidFill>
                <a:latin typeface="Open Sauce Bold"/>
                <a:ea typeface="Open Sauce Bold"/>
                <a:cs typeface="Open Sauce Bold"/>
                <a:sym typeface="Open Sauce Bold"/>
              </a:rPr>
              <a:t> </a:t>
            </a:r>
            <a:r>
              <a:rPr lang="en-US" sz="1595" b="1" dirty="0" err="1">
                <a:solidFill>
                  <a:srgbClr val="FFFFFF"/>
                </a:solidFill>
                <a:latin typeface="Open Sauce Bold"/>
                <a:ea typeface="Open Sauce Bold"/>
                <a:cs typeface="Open Sauce Bold"/>
                <a:sym typeface="Open Sauce Bold"/>
              </a:rPr>
              <a:t>placówek</a:t>
            </a:r>
            <a:r>
              <a:rPr lang="en-US" sz="1595" b="1" dirty="0">
                <a:solidFill>
                  <a:srgbClr val="FFFFFF"/>
                </a:solidFill>
                <a:latin typeface="Open Sauce Bold"/>
                <a:ea typeface="Open Sauce Bold"/>
                <a:cs typeface="Open Sauce Bold"/>
                <a:sym typeface="Open Sauce Bold"/>
              </a:rPr>
              <a:t> (3,2)</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oraz</a:t>
            </a:r>
            <a:r>
              <a:rPr lang="en-US" sz="1595" dirty="0">
                <a:solidFill>
                  <a:srgbClr val="FFFFFF"/>
                </a:solidFill>
                <a:latin typeface="Open Sauce"/>
                <a:ea typeface="Open Sauce"/>
                <a:cs typeface="Open Sauce"/>
                <a:sym typeface="Open Sauce"/>
              </a:rPr>
              <a:t> </a:t>
            </a:r>
            <a:r>
              <a:rPr lang="en-US" sz="1595" b="1" dirty="0" err="1">
                <a:solidFill>
                  <a:srgbClr val="FFFFFF"/>
                </a:solidFill>
                <a:latin typeface="Open Sauce Bold"/>
                <a:ea typeface="Open Sauce Bold"/>
                <a:cs typeface="Open Sauce Bold"/>
                <a:sym typeface="Open Sauce Bold"/>
              </a:rPr>
              <a:t>niedostateczne</a:t>
            </a:r>
            <a:r>
              <a:rPr lang="en-US" sz="1595" b="1" dirty="0">
                <a:solidFill>
                  <a:srgbClr val="FFFFFF"/>
                </a:solidFill>
                <a:latin typeface="Open Sauce Bold"/>
                <a:ea typeface="Open Sauce Bold"/>
                <a:cs typeface="Open Sauce Bold"/>
                <a:sym typeface="Open Sauce Bold"/>
              </a:rPr>
              <a:t> </a:t>
            </a:r>
            <a:r>
              <a:rPr lang="en-US" sz="1595" b="1" dirty="0" err="1">
                <a:solidFill>
                  <a:srgbClr val="FFFFFF"/>
                </a:solidFill>
                <a:latin typeface="Open Sauce Bold"/>
                <a:ea typeface="Open Sauce Bold"/>
                <a:cs typeface="Open Sauce Bold"/>
                <a:sym typeface="Open Sauce Bold"/>
              </a:rPr>
              <a:t>finansowanie</a:t>
            </a:r>
            <a:r>
              <a:rPr lang="en-US" sz="1595" b="1" dirty="0">
                <a:solidFill>
                  <a:srgbClr val="FFFFFF"/>
                </a:solidFill>
                <a:latin typeface="Open Sauce Bold"/>
                <a:ea typeface="Open Sauce Bold"/>
                <a:cs typeface="Open Sauce Bold"/>
                <a:sym typeface="Open Sauce Bold"/>
              </a:rPr>
              <a:t> (3,2)</a:t>
            </a:r>
            <a:r>
              <a:rPr lang="en-US" sz="1595" dirty="0">
                <a:solidFill>
                  <a:srgbClr val="FFFFFF"/>
                </a:solidFill>
                <a:latin typeface="Open Sauce"/>
                <a:ea typeface="Open Sauce"/>
                <a:cs typeface="Open Sauce"/>
                <a:sym typeface="Open Sauce"/>
              </a:rPr>
              <a:t>.</a:t>
            </a:r>
          </a:p>
          <a:p>
            <a:pPr marL="344576" lvl="1" indent="-172288" algn="l">
              <a:lnSpc>
                <a:spcPts val="3989"/>
              </a:lnSpc>
              <a:buFont typeface="Arial"/>
              <a:buChar char="•"/>
            </a:pPr>
            <a:r>
              <a:rPr lang="en-US" sz="1595" dirty="0" err="1">
                <a:solidFill>
                  <a:srgbClr val="FFFFFF"/>
                </a:solidFill>
                <a:latin typeface="Open Sauce"/>
                <a:ea typeface="Open Sauce"/>
                <a:cs typeface="Open Sauce"/>
                <a:sym typeface="Open Sauce"/>
              </a:rPr>
              <a:t>Wysoko</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oceniono</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także</a:t>
            </a:r>
            <a:r>
              <a:rPr lang="en-US" sz="1595" dirty="0">
                <a:solidFill>
                  <a:srgbClr val="FFFFFF"/>
                </a:solidFill>
                <a:latin typeface="Open Sauce"/>
                <a:ea typeface="Open Sauce"/>
                <a:cs typeface="Open Sauce"/>
                <a:sym typeface="Open Sauce"/>
              </a:rPr>
              <a:t> </a:t>
            </a:r>
            <a:r>
              <a:rPr lang="en-US" sz="1595" b="1" dirty="0" err="1">
                <a:solidFill>
                  <a:srgbClr val="FFFFFF"/>
                </a:solidFill>
                <a:latin typeface="Open Sauce Bold"/>
                <a:ea typeface="Open Sauce Bold"/>
                <a:cs typeface="Open Sauce Bold"/>
                <a:sym typeface="Open Sauce Bold"/>
              </a:rPr>
              <a:t>brak</a:t>
            </a:r>
            <a:r>
              <a:rPr lang="en-US" sz="1595" b="1" dirty="0">
                <a:solidFill>
                  <a:srgbClr val="FFFFFF"/>
                </a:solidFill>
                <a:latin typeface="Open Sauce Bold"/>
                <a:ea typeface="Open Sauce Bold"/>
                <a:cs typeface="Open Sauce Bold"/>
                <a:sym typeface="Open Sauce Bold"/>
              </a:rPr>
              <a:t> </a:t>
            </a:r>
            <a:r>
              <a:rPr lang="en-US" sz="1595" b="1" dirty="0" err="1">
                <a:solidFill>
                  <a:srgbClr val="FFFFFF"/>
                </a:solidFill>
                <a:latin typeface="Open Sauce Bold"/>
                <a:ea typeface="Open Sauce Bold"/>
                <a:cs typeface="Open Sauce Bold"/>
                <a:sym typeface="Open Sauce Bold"/>
              </a:rPr>
              <a:t>miejsc</a:t>
            </a:r>
            <a:r>
              <a:rPr lang="en-US" sz="1595" b="1" dirty="0">
                <a:solidFill>
                  <a:srgbClr val="FFFFFF"/>
                </a:solidFill>
                <a:latin typeface="Open Sauce Bold"/>
                <a:ea typeface="Open Sauce Bold"/>
                <a:cs typeface="Open Sauce Bold"/>
                <a:sym typeface="Open Sauce Bold"/>
              </a:rPr>
              <a:t> w </a:t>
            </a:r>
            <a:r>
              <a:rPr lang="en-US" sz="1595" b="1" dirty="0" err="1">
                <a:solidFill>
                  <a:srgbClr val="FFFFFF"/>
                </a:solidFill>
                <a:latin typeface="Open Sauce Bold"/>
                <a:ea typeface="Open Sauce Bold"/>
                <a:cs typeface="Open Sauce Bold"/>
                <a:sym typeface="Open Sauce Bold"/>
              </a:rPr>
              <a:t>placówkach</a:t>
            </a:r>
            <a:r>
              <a:rPr lang="en-US" sz="1595" b="1" dirty="0">
                <a:solidFill>
                  <a:srgbClr val="FFFFFF"/>
                </a:solidFill>
                <a:latin typeface="Open Sauce Bold"/>
                <a:ea typeface="Open Sauce Bold"/>
                <a:cs typeface="Open Sauce Bold"/>
                <a:sym typeface="Open Sauce Bold"/>
              </a:rPr>
              <a:t> (3,1)</a:t>
            </a:r>
            <a:r>
              <a:rPr lang="en-US" sz="1595" dirty="0">
                <a:solidFill>
                  <a:srgbClr val="FFFFFF"/>
                </a:solidFill>
                <a:latin typeface="Open Sauce"/>
                <a:ea typeface="Open Sauce"/>
                <a:cs typeface="Open Sauce"/>
                <a:sym typeface="Open Sauce"/>
              </a:rPr>
              <a:t>.</a:t>
            </a:r>
          </a:p>
          <a:p>
            <a:pPr marL="344576" lvl="1" indent="-172288" algn="l">
              <a:lnSpc>
                <a:spcPts val="3989"/>
              </a:lnSpc>
              <a:buFont typeface="Arial"/>
              <a:buChar char="•"/>
            </a:pPr>
            <a:r>
              <a:rPr lang="en-US" sz="1595" dirty="0" err="1">
                <a:solidFill>
                  <a:srgbClr val="FFFFFF"/>
                </a:solidFill>
                <a:latin typeface="Open Sauce"/>
                <a:ea typeface="Open Sauce"/>
                <a:cs typeface="Open Sauce"/>
                <a:sym typeface="Open Sauce"/>
              </a:rPr>
              <a:t>Skutkami</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barier</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są</a:t>
            </a:r>
            <a:r>
              <a:rPr lang="en-US" sz="1595" dirty="0">
                <a:solidFill>
                  <a:srgbClr val="FFFFFF"/>
                </a:solidFill>
                <a:latin typeface="Open Sauce"/>
                <a:ea typeface="Open Sauce"/>
                <a:cs typeface="Open Sauce"/>
                <a:sym typeface="Open Sauce"/>
              </a:rPr>
              <a:t> </a:t>
            </a:r>
            <a:r>
              <a:rPr lang="en-US" sz="1595" b="1" dirty="0" err="1">
                <a:solidFill>
                  <a:srgbClr val="FFFFFF"/>
                </a:solidFill>
                <a:latin typeface="Open Sauce Bold"/>
                <a:ea typeface="Open Sauce Bold"/>
                <a:cs typeface="Open Sauce Bold"/>
                <a:sym typeface="Open Sauce Bold"/>
              </a:rPr>
              <a:t>wydłużony</a:t>
            </a:r>
            <a:r>
              <a:rPr lang="en-US" sz="1595" b="1" dirty="0">
                <a:solidFill>
                  <a:srgbClr val="FFFFFF"/>
                </a:solidFill>
                <a:latin typeface="Open Sauce Bold"/>
                <a:ea typeface="Open Sauce Bold"/>
                <a:cs typeface="Open Sauce Bold"/>
                <a:sym typeface="Open Sauce Bold"/>
              </a:rPr>
              <a:t> </a:t>
            </a:r>
            <a:r>
              <a:rPr lang="en-US" sz="1595" b="1" dirty="0" err="1">
                <a:solidFill>
                  <a:srgbClr val="FFFFFF"/>
                </a:solidFill>
                <a:latin typeface="Open Sauce Bold"/>
                <a:ea typeface="Open Sauce Bold"/>
                <a:cs typeface="Open Sauce Bold"/>
                <a:sym typeface="Open Sauce Bold"/>
              </a:rPr>
              <a:t>czas</a:t>
            </a:r>
            <a:r>
              <a:rPr lang="en-US" sz="1595" b="1" dirty="0">
                <a:solidFill>
                  <a:srgbClr val="FFFFFF"/>
                </a:solidFill>
                <a:latin typeface="Open Sauce Bold"/>
                <a:ea typeface="Open Sauce Bold"/>
                <a:cs typeface="Open Sauce Bold"/>
                <a:sym typeface="Open Sauce Bold"/>
              </a:rPr>
              <a:t> </a:t>
            </a:r>
            <a:r>
              <a:rPr lang="en-US" sz="1595" b="1" dirty="0" err="1">
                <a:solidFill>
                  <a:srgbClr val="FFFFFF"/>
                </a:solidFill>
                <a:latin typeface="Open Sauce Bold"/>
                <a:ea typeface="Open Sauce Bold"/>
                <a:cs typeface="Open Sauce Bold"/>
                <a:sym typeface="Open Sauce Bold"/>
              </a:rPr>
              <a:t>oczekiwania</a:t>
            </a:r>
            <a:r>
              <a:rPr lang="en-US" sz="1595" b="1" dirty="0">
                <a:solidFill>
                  <a:srgbClr val="FFFFFF"/>
                </a:solidFill>
                <a:latin typeface="Open Sauce Bold"/>
                <a:ea typeface="Open Sauce Bold"/>
                <a:cs typeface="Open Sauce Bold"/>
                <a:sym typeface="Open Sauce Bold"/>
              </a:rPr>
              <a:t> (2,9)</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oraz</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konieczność</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korzystania</a:t>
            </a:r>
            <a:r>
              <a:rPr lang="en-US" sz="1595" dirty="0">
                <a:solidFill>
                  <a:srgbClr val="FFFFFF"/>
                </a:solidFill>
                <a:latin typeface="Open Sauce"/>
                <a:ea typeface="Open Sauce"/>
                <a:cs typeface="Open Sauce"/>
                <a:sym typeface="Open Sauce"/>
              </a:rPr>
              <a:t> z </a:t>
            </a:r>
            <a:r>
              <a:rPr lang="en-US" sz="1595" dirty="0" err="1">
                <a:solidFill>
                  <a:srgbClr val="FFFFFF"/>
                </a:solidFill>
                <a:latin typeface="Open Sauce"/>
                <a:ea typeface="Open Sauce"/>
                <a:cs typeface="Open Sauce"/>
                <a:sym typeface="Open Sauce"/>
              </a:rPr>
              <a:t>opieki</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poza</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miejscem</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zamieszkania</a:t>
            </a:r>
            <a:r>
              <a:rPr lang="en-US" sz="1595" dirty="0">
                <a:solidFill>
                  <a:srgbClr val="FFFFFF"/>
                </a:solidFill>
                <a:latin typeface="Open Sauce"/>
                <a:ea typeface="Open Sauce"/>
                <a:cs typeface="Open Sauce"/>
                <a:sym typeface="Open Sauce"/>
              </a:rPr>
              <a:t>.</a:t>
            </a:r>
          </a:p>
          <a:p>
            <a:pPr marL="344576" lvl="1" indent="-172288" algn="l">
              <a:lnSpc>
                <a:spcPts val="3989"/>
              </a:lnSpc>
              <a:buFont typeface="Arial"/>
              <a:buChar char="•"/>
            </a:pPr>
            <a:r>
              <a:rPr lang="en-US" sz="1595" dirty="0" err="1">
                <a:solidFill>
                  <a:srgbClr val="FFFFFF"/>
                </a:solidFill>
                <a:latin typeface="Open Sauce"/>
                <a:ea typeface="Open Sauce"/>
                <a:cs typeface="Open Sauce"/>
                <a:sym typeface="Open Sauce"/>
              </a:rPr>
              <a:t>Bariery</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związane</a:t>
            </a:r>
            <a:r>
              <a:rPr lang="en-US" sz="1595" dirty="0">
                <a:solidFill>
                  <a:srgbClr val="FFFFFF"/>
                </a:solidFill>
                <a:latin typeface="Open Sauce"/>
                <a:ea typeface="Open Sauce"/>
                <a:cs typeface="Open Sauce"/>
                <a:sym typeface="Open Sauce"/>
              </a:rPr>
              <a:t> z </a:t>
            </a:r>
            <a:r>
              <a:rPr lang="en-US" sz="1595" dirty="0" err="1">
                <a:solidFill>
                  <a:srgbClr val="FFFFFF"/>
                </a:solidFill>
                <a:latin typeface="Open Sauce"/>
                <a:ea typeface="Open Sauce"/>
                <a:cs typeface="Open Sauce"/>
                <a:sym typeface="Open Sauce"/>
              </a:rPr>
              <a:t>jakością</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usług</a:t>
            </a:r>
            <a:r>
              <a:rPr lang="en-US" sz="1595" dirty="0">
                <a:solidFill>
                  <a:srgbClr val="FFFFFF"/>
                </a:solidFill>
                <a:latin typeface="Open Sauce"/>
                <a:ea typeface="Open Sauce"/>
                <a:cs typeface="Open Sauce"/>
                <a:sym typeface="Open Sauce"/>
              </a:rPr>
              <a:t> (</a:t>
            </a:r>
            <a:r>
              <a:rPr lang="en-US" sz="1595" b="1" dirty="0">
                <a:solidFill>
                  <a:srgbClr val="FFFFFF"/>
                </a:solidFill>
                <a:latin typeface="Open Sauce Bold"/>
                <a:ea typeface="Open Sauce Bold"/>
                <a:cs typeface="Open Sauce Bold"/>
                <a:sym typeface="Open Sauce Bold"/>
              </a:rPr>
              <a:t>1,4</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oraz</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dostępem</a:t>
            </a:r>
            <a:r>
              <a:rPr lang="en-US" sz="1595" dirty="0">
                <a:solidFill>
                  <a:srgbClr val="FFFFFF"/>
                </a:solidFill>
                <a:latin typeface="Open Sauce"/>
                <a:ea typeface="Open Sauce"/>
                <a:cs typeface="Open Sauce"/>
                <a:sym typeface="Open Sauce"/>
              </a:rPr>
              <a:t> do </a:t>
            </a:r>
            <a:r>
              <a:rPr lang="en-US" sz="1595" dirty="0" err="1">
                <a:solidFill>
                  <a:srgbClr val="FFFFFF"/>
                </a:solidFill>
                <a:latin typeface="Open Sauce"/>
                <a:ea typeface="Open Sauce"/>
                <a:cs typeface="Open Sauce"/>
                <a:sym typeface="Open Sauce"/>
              </a:rPr>
              <a:t>informacji</a:t>
            </a:r>
            <a:r>
              <a:rPr lang="en-US" sz="1595" dirty="0">
                <a:solidFill>
                  <a:srgbClr val="FFFFFF"/>
                </a:solidFill>
                <a:latin typeface="Open Sauce"/>
                <a:ea typeface="Open Sauce"/>
                <a:cs typeface="Open Sauce"/>
                <a:sym typeface="Open Sauce"/>
              </a:rPr>
              <a:t> (</a:t>
            </a:r>
            <a:r>
              <a:rPr lang="en-US" sz="1595" b="1" dirty="0">
                <a:solidFill>
                  <a:srgbClr val="FFFFFF"/>
                </a:solidFill>
                <a:latin typeface="Open Sauce Bold"/>
                <a:ea typeface="Open Sauce Bold"/>
                <a:cs typeface="Open Sauce Bold"/>
                <a:sym typeface="Open Sauce Bold"/>
              </a:rPr>
              <a:t>1,6</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mają</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niewielkie</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znaczenie</a:t>
            </a:r>
            <a:r>
              <a:rPr lang="en-US" sz="1595" dirty="0">
                <a:solidFill>
                  <a:srgbClr val="FFFFFF"/>
                </a:solidFill>
                <a:latin typeface="Open Sauce"/>
                <a:ea typeface="Open Sauce"/>
                <a:cs typeface="Open Sauce"/>
                <a:sym typeface="Open Sauce"/>
              </a:rPr>
              <a:t>.</a:t>
            </a:r>
          </a:p>
          <a:p>
            <a:pPr marL="344576" lvl="1" indent="-172288" algn="l">
              <a:lnSpc>
                <a:spcPts val="3989"/>
              </a:lnSpc>
              <a:buFont typeface="Arial"/>
              <a:buChar char="•"/>
            </a:pPr>
            <a:r>
              <a:rPr lang="en-US" sz="1595" dirty="0">
                <a:solidFill>
                  <a:srgbClr val="FFFFFF"/>
                </a:solidFill>
                <a:latin typeface="Open Sauce"/>
                <a:ea typeface="Open Sauce"/>
                <a:cs typeface="Open Sauce"/>
                <a:sym typeface="Open Sauce"/>
              </a:rPr>
              <a:t>Problem </a:t>
            </a:r>
            <a:r>
              <a:rPr lang="en-US" sz="1595" dirty="0" err="1">
                <a:solidFill>
                  <a:srgbClr val="FFFFFF"/>
                </a:solidFill>
                <a:latin typeface="Open Sauce"/>
                <a:ea typeface="Open Sauce"/>
                <a:cs typeface="Open Sauce"/>
                <a:sym typeface="Open Sauce"/>
              </a:rPr>
              <a:t>systemowy</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dotyczy</a:t>
            </a:r>
            <a:r>
              <a:rPr lang="en-US" sz="1595" dirty="0">
                <a:solidFill>
                  <a:srgbClr val="FFFFFF"/>
                </a:solidFill>
                <a:latin typeface="Open Sauce"/>
                <a:ea typeface="Open Sauce"/>
                <a:cs typeface="Open Sauce"/>
                <a:sym typeface="Open Sauce"/>
              </a:rPr>
              <a:t> </a:t>
            </a:r>
            <a:r>
              <a:rPr lang="en-US" sz="1595" b="1" dirty="0" err="1">
                <a:solidFill>
                  <a:srgbClr val="FFFFFF"/>
                </a:solidFill>
                <a:latin typeface="Open Sauce Bold"/>
                <a:ea typeface="Open Sauce Bold"/>
                <a:cs typeface="Open Sauce Bold"/>
                <a:sym typeface="Open Sauce Bold"/>
              </a:rPr>
              <a:t>dostępności</a:t>
            </a:r>
            <a:r>
              <a:rPr lang="en-US" sz="1595" b="1" dirty="0">
                <a:solidFill>
                  <a:srgbClr val="FFFFFF"/>
                </a:solidFill>
                <a:latin typeface="Open Sauce Bold"/>
                <a:ea typeface="Open Sauce Bold"/>
                <a:cs typeface="Open Sauce Bold"/>
                <a:sym typeface="Open Sauce Bold"/>
              </a:rPr>
              <a:t> </a:t>
            </a:r>
            <a:r>
              <a:rPr lang="en-US" sz="1595" b="1" dirty="0" err="1">
                <a:solidFill>
                  <a:srgbClr val="FFFFFF"/>
                </a:solidFill>
                <a:latin typeface="Open Sauce Bold"/>
                <a:ea typeface="Open Sauce Bold"/>
                <a:cs typeface="Open Sauce Bold"/>
                <a:sym typeface="Open Sauce Bold"/>
              </a:rPr>
              <a:t>usług</a:t>
            </a:r>
            <a:r>
              <a:rPr lang="en-US" sz="1595" dirty="0">
                <a:solidFill>
                  <a:srgbClr val="FFFFFF"/>
                </a:solidFill>
                <a:latin typeface="Open Sauce"/>
                <a:ea typeface="Open Sauce"/>
                <a:cs typeface="Open Sauce"/>
                <a:sym typeface="Open Sauce"/>
              </a:rPr>
              <a:t>, a </a:t>
            </a:r>
            <a:r>
              <a:rPr lang="en-US" sz="1595" dirty="0" err="1">
                <a:solidFill>
                  <a:srgbClr val="FFFFFF"/>
                </a:solidFill>
                <a:latin typeface="Open Sauce"/>
                <a:ea typeface="Open Sauce"/>
                <a:cs typeface="Open Sauce"/>
                <a:sym typeface="Open Sauce"/>
              </a:rPr>
              <a:t>nie</a:t>
            </a:r>
            <a:r>
              <a:rPr lang="en-US" sz="1595" dirty="0">
                <a:solidFill>
                  <a:srgbClr val="FFFFFF"/>
                </a:solidFill>
                <a:latin typeface="Open Sauce"/>
                <a:ea typeface="Open Sauce"/>
                <a:cs typeface="Open Sauce"/>
                <a:sym typeface="Open Sauce"/>
              </a:rPr>
              <a:t> </a:t>
            </a:r>
            <a:r>
              <a:rPr lang="en-US" sz="1595" dirty="0" err="1">
                <a:solidFill>
                  <a:srgbClr val="FFFFFF"/>
                </a:solidFill>
                <a:latin typeface="Open Sauce"/>
                <a:ea typeface="Open Sauce"/>
                <a:cs typeface="Open Sauce"/>
                <a:sym typeface="Open Sauce"/>
              </a:rPr>
              <a:t>sposobu</a:t>
            </a:r>
            <a:r>
              <a:rPr lang="en-US" sz="1595" dirty="0">
                <a:solidFill>
                  <a:srgbClr val="FFFFFF"/>
                </a:solidFill>
                <a:latin typeface="Open Sauce"/>
                <a:ea typeface="Open Sauce"/>
                <a:cs typeface="Open Sauce"/>
                <a:sym typeface="Open Sauce"/>
              </a:rPr>
              <a:t> ich </a:t>
            </a:r>
            <a:r>
              <a:rPr lang="en-US" sz="1595" dirty="0" err="1">
                <a:solidFill>
                  <a:srgbClr val="FFFFFF"/>
                </a:solidFill>
                <a:latin typeface="Open Sauce"/>
                <a:ea typeface="Open Sauce"/>
                <a:cs typeface="Open Sauce"/>
                <a:sym typeface="Open Sauce"/>
              </a:rPr>
              <a:t>realizacji</a:t>
            </a:r>
            <a:r>
              <a:rPr lang="en-US" sz="1595" dirty="0">
                <a:solidFill>
                  <a:srgbClr val="FFFFFF"/>
                </a:solidFill>
                <a:latin typeface="Open Sauce"/>
                <a:ea typeface="Open Sauce"/>
                <a:cs typeface="Open Sauce"/>
                <a:sym typeface="Open Sauce"/>
              </a:rPr>
              <a:t>.</a:t>
            </a:r>
          </a:p>
        </p:txBody>
      </p:sp>
      <p:pic>
        <p:nvPicPr>
          <p:cNvPr id="12" name="Picture 12" descr="Komputerze, na którym widoczna jest grafika sztucznej inteligencji i zdalny kontakt z innym specjalistą. "/>
          <p:cNvPicPr>
            <a:picLocks noChangeAspect="1"/>
          </p:cNvPicPr>
          <p:nvPr/>
        </p:nvPicPr>
        <p:blipFill>
          <a:blip r:embed="rId6"/>
          <a:srcRect l="7960" r="44372" b="12072"/>
          <a:stretch>
            <a:fillRect/>
          </a:stretch>
        </p:blipFill>
        <p:spPr>
          <a:xfrm>
            <a:off x="14026765" y="4255706"/>
            <a:ext cx="3797365" cy="3975202"/>
          </a:xfrm>
          <a:prstGeom prst="rect">
            <a:avLst/>
          </a:prstGeom>
        </p:spPr>
      </p:pic>
    </p:spTree>
  </p:cSld>
  <p:clrMapOvr>
    <a:masterClrMapping/>
  </p:clrMapOvr>
  <p:transition>
    <p:wipe dir="d"/>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a 12">
            <a:extLst>
              <a:ext uri="{FF2B5EF4-FFF2-40B4-BE49-F238E27FC236}">
                <a16:creationId xmlns:a16="http://schemas.microsoft.com/office/drawing/2014/main" id="{D68A197A-8E1D-0768-366B-EF85EE738965}"/>
              </a:ext>
              <a:ext uri="{C183D7F6-B498-43B3-948B-1728B52AA6E4}">
                <adec:decorative xmlns:adec="http://schemas.microsoft.com/office/drawing/2017/decorative" val="1"/>
              </a:ext>
            </a:extLst>
          </p:cNvPr>
          <p:cNvGrpSpPr/>
          <p:nvPr/>
        </p:nvGrpSpPr>
        <p:grpSpPr>
          <a:xfrm>
            <a:off x="-1126431" y="-409107"/>
            <a:ext cx="23364501" cy="11487465"/>
            <a:chOff x="-1126431" y="-409107"/>
            <a:chExt cx="23364501" cy="11487465"/>
          </a:xfrm>
        </p:grpSpPr>
        <p:sp>
          <p:nvSpPr>
            <p:cNvPr id="3" name="Freeform 3">
              <a:extLst>
                <a:ext uri="{C183D7F6-B498-43B3-948B-1728B52AA6E4}">
                  <adec:decorative xmlns:adec="http://schemas.microsoft.com/office/drawing/2017/decorative" val="1"/>
                </a:ext>
              </a:extLst>
            </p:cNvPr>
            <p:cNvSpPr/>
            <p:nvPr/>
          </p:nvSpPr>
          <p:spPr>
            <a:xfrm>
              <a:off x="0" y="6342336"/>
              <a:ext cx="18128314" cy="4736022"/>
            </a:xfrm>
            <a:custGeom>
              <a:avLst/>
              <a:gdLst/>
              <a:ahLst/>
              <a:cxnLst/>
              <a:rect l="l" t="t" r="r" b="b"/>
              <a:pathLst>
                <a:path w="18128314" h="4736022">
                  <a:moveTo>
                    <a:pt x="0" y="0"/>
                  </a:moveTo>
                  <a:lnTo>
                    <a:pt x="18128314" y="0"/>
                  </a:lnTo>
                  <a:lnTo>
                    <a:pt x="18128314" y="4736022"/>
                  </a:lnTo>
                  <a:lnTo>
                    <a:pt x="0" y="4736022"/>
                  </a:lnTo>
                  <a:lnTo>
                    <a:pt x="0" y="0"/>
                  </a:lnTo>
                  <a:close/>
                </a:path>
              </a:pathLst>
            </a:custGeom>
            <a:blipFill>
              <a:blip r:embed="rId2">
                <a:alphaModFix amt="5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a:off x="-1126431" y="2538199"/>
              <a:ext cx="20540862" cy="6720101"/>
            </a:xfrm>
            <a:custGeom>
              <a:avLst/>
              <a:gdLst/>
              <a:ahLst/>
              <a:cxnLst/>
              <a:rect l="l" t="t" r="r" b="b"/>
              <a:pathLst>
                <a:path w="4776702" h="1562735">
                  <a:moveTo>
                    <a:pt x="18845" y="0"/>
                  </a:moveTo>
                  <a:lnTo>
                    <a:pt x="4757857" y="0"/>
                  </a:lnTo>
                  <a:cubicBezTo>
                    <a:pt x="4762855" y="0"/>
                    <a:pt x="4767649" y="1985"/>
                    <a:pt x="4771183" y="5520"/>
                  </a:cubicBezTo>
                  <a:cubicBezTo>
                    <a:pt x="4774717" y="9054"/>
                    <a:pt x="4776702" y="13847"/>
                    <a:pt x="4776702" y="18845"/>
                  </a:cubicBezTo>
                  <a:lnTo>
                    <a:pt x="4776702" y="1543890"/>
                  </a:lnTo>
                  <a:cubicBezTo>
                    <a:pt x="4776702" y="1548888"/>
                    <a:pt x="4774717" y="1553681"/>
                    <a:pt x="4771183" y="1557215"/>
                  </a:cubicBezTo>
                  <a:cubicBezTo>
                    <a:pt x="4767649" y="1560749"/>
                    <a:pt x="4762855" y="1562735"/>
                    <a:pt x="4757857" y="1562735"/>
                  </a:cubicBezTo>
                  <a:lnTo>
                    <a:pt x="18845" y="1562735"/>
                  </a:lnTo>
                  <a:cubicBezTo>
                    <a:pt x="13847" y="1562735"/>
                    <a:pt x="9054" y="1560749"/>
                    <a:pt x="5520" y="1557215"/>
                  </a:cubicBezTo>
                  <a:cubicBezTo>
                    <a:pt x="1985" y="1553681"/>
                    <a:pt x="0" y="1548888"/>
                    <a:pt x="0" y="1543890"/>
                  </a:cubicBezTo>
                  <a:lnTo>
                    <a:pt x="0" y="18845"/>
                  </a:lnTo>
                  <a:cubicBezTo>
                    <a:pt x="0" y="13847"/>
                    <a:pt x="1985" y="9054"/>
                    <a:pt x="5520" y="5520"/>
                  </a:cubicBezTo>
                  <a:cubicBezTo>
                    <a:pt x="9054" y="1985"/>
                    <a:pt x="13847" y="0"/>
                    <a:pt x="18845"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flipH="1" flipV="1">
              <a:off x="10407798" y="-409107"/>
              <a:ext cx="11830272" cy="4524313"/>
            </a:xfrm>
            <a:custGeom>
              <a:avLst/>
              <a:gdLst/>
              <a:ahLst/>
              <a:cxnLst/>
              <a:rect l="l" t="t" r="r" b="b"/>
              <a:pathLst>
                <a:path w="11830272" h="4524313">
                  <a:moveTo>
                    <a:pt x="11830272" y="4524313"/>
                  </a:moveTo>
                  <a:lnTo>
                    <a:pt x="0" y="4524313"/>
                  </a:lnTo>
                  <a:lnTo>
                    <a:pt x="0" y="0"/>
                  </a:lnTo>
                  <a:lnTo>
                    <a:pt x="11830272" y="0"/>
                  </a:lnTo>
                  <a:lnTo>
                    <a:pt x="11830272" y="4524313"/>
                  </a:lnTo>
                  <a:close/>
                </a:path>
              </a:pathLst>
            </a:custGeom>
            <a:blipFill>
              <a:blip r:embed="rId4">
                <a:extLst>
                  <a:ext uri="{96DAC541-7B7A-43D3-8B79-37D633B846F1}">
                    <asvg:svgBlip xmlns:asvg="http://schemas.microsoft.com/office/drawing/2016/SVG/main" r:embed="rId5"/>
                  </a:ext>
                </a:extLst>
              </a:blip>
              <a:stretch>
                <a:fillRect t="-79322" b="-82160"/>
              </a:stretch>
            </a:blipFill>
          </p:spPr>
          <p:txBody>
            <a:bodyPr/>
            <a:lstStyle/>
            <a:p>
              <a:endParaRPr lang="pl-PL"/>
            </a:p>
          </p:txBody>
        </p:sp>
        <p:sp>
          <p:nvSpPr>
            <p:cNvPr id="9" name="Freeform 9">
              <a:extLst>
                <a:ext uri="{C183D7F6-B498-43B3-948B-1728B52AA6E4}">
                  <adec:decorative xmlns:adec="http://schemas.microsoft.com/office/drawing/2017/decorative" val="1"/>
                </a:ext>
              </a:extLst>
            </p:cNvPr>
            <p:cNvSpPr/>
            <p:nvPr/>
          </p:nvSpPr>
          <p:spPr>
            <a:xfrm>
              <a:off x="17065283" y="2744908"/>
              <a:ext cx="1370298" cy="1370298"/>
            </a:xfrm>
            <a:custGeom>
              <a:avLst/>
              <a:gdLst/>
              <a:ahLst/>
              <a:cxnLst/>
              <a:rect l="l" t="t" r="r" b="b"/>
              <a:pathLst>
                <a:path w="1370298" h="1370298">
                  <a:moveTo>
                    <a:pt x="0" y="0"/>
                  </a:moveTo>
                  <a:lnTo>
                    <a:pt x="1370298" y="0"/>
                  </a:lnTo>
                  <a:lnTo>
                    <a:pt x="1370298" y="1370298"/>
                  </a:lnTo>
                  <a:lnTo>
                    <a:pt x="0" y="13702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a:off x="343551" y="8025198"/>
              <a:ext cx="1370298" cy="1370298"/>
            </a:xfrm>
            <a:custGeom>
              <a:avLst/>
              <a:gdLst/>
              <a:ahLst/>
              <a:cxnLst/>
              <a:rect l="l" t="t" r="r" b="b"/>
              <a:pathLst>
                <a:path w="1370298" h="1370298">
                  <a:moveTo>
                    <a:pt x="0" y="0"/>
                  </a:moveTo>
                  <a:lnTo>
                    <a:pt x="1370298" y="0"/>
                  </a:lnTo>
                  <a:lnTo>
                    <a:pt x="1370298" y="1370298"/>
                  </a:lnTo>
                  <a:lnTo>
                    <a:pt x="0" y="13702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grpSp>
      <p:sp>
        <p:nvSpPr>
          <p:cNvPr id="2" name="TextBox 2"/>
          <p:cNvSpPr txBox="1">
            <a:spLocks noGrp="1"/>
          </p:cNvSpPr>
          <p:nvPr>
            <p:ph type="title" idx="4294967295"/>
          </p:nvPr>
        </p:nvSpPr>
        <p:spPr>
          <a:xfrm>
            <a:off x="1028700" y="1388555"/>
            <a:ext cx="11733743" cy="6268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27"/>
              </a:lnSpc>
              <a:spcBef>
                <a:spcPts val="0"/>
              </a:spcBef>
              <a:spcAft>
                <a:spcPts val="0"/>
              </a:spcAft>
              <a:buClrTx/>
              <a:buSzTx/>
              <a:buFontTx/>
              <a:buNone/>
              <a:tabLst/>
              <a:defRPr/>
            </a:pPr>
            <a:r>
              <a:rPr kumimoji="0" lang="en-US" sz="3867"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Zróżnicowanie</a:t>
            </a:r>
            <a:r>
              <a:rPr kumimoji="0" lang="en-US" sz="3867"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867"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natężenia</a:t>
            </a:r>
            <a:r>
              <a:rPr kumimoji="0" lang="en-US" sz="3867"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867"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barier</a:t>
            </a:r>
            <a:r>
              <a:rPr kumimoji="0" lang="en-US" sz="3867"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w </a:t>
            </a:r>
            <a:r>
              <a:rPr kumimoji="0" lang="en-US" sz="3867"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jednostkach</a:t>
            </a:r>
            <a:endParaRPr kumimoji="0" lang="en-US" sz="3867"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8" name="TextBox 8"/>
          <p:cNvSpPr txBox="1"/>
          <p:nvPr/>
        </p:nvSpPr>
        <p:spPr>
          <a:xfrm>
            <a:off x="792935" y="2875664"/>
            <a:ext cx="16272348" cy="4535674"/>
          </a:xfrm>
          <a:prstGeom prst="rect">
            <a:avLst/>
          </a:prstGeom>
        </p:spPr>
        <p:txBody>
          <a:bodyPr lIns="0" tIns="0" rIns="0" bIns="0" rtlCol="0" anchor="t">
            <a:spAutoFit/>
          </a:bodyPr>
          <a:lstStyle/>
          <a:p>
            <a:pPr marL="458580" lvl="1" indent="-229290" algn="l">
              <a:lnSpc>
                <a:spcPts val="5310"/>
              </a:lnSpc>
              <a:buFont typeface="Arial"/>
              <a:buChar char="•"/>
            </a:pPr>
            <a:r>
              <a:rPr lang="en-US" sz="2124">
                <a:solidFill>
                  <a:srgbClr val="FFFFFF"/>
                </a:solidFill>
                <a:latin typeface="Open Sauce"/>
                <a:ea typeface="Open Sauce"/>
                <a:cs typeface="Open Sauce"/>
                <a:sym typeface="Open Sauce"/>
              </a:rPr>
              <a:t>Największa kumulacja trudności występuje w </a:t>
            </a:r>
            <a:r>
              <a:rPr lang="en-US" sz="2124" b="1">
                <a:solidFill>
                  <a:srgbClr val="FFFFFF"/>
                </a:solidFill>
                <a:latin typeface="Open Sauce Bold"/>
                <a:ea typeface="Open Sauce Bold"/>
                <a:cs typeface="Open Sauce Bold"/>
                <a:sym typeface="Open Sauce Bold"/>
              </a:rPr>
              <a:t>jednostkach zlokalizowanych w subregionie łomżyńskim</a:t>
            </a:r>
            <a:r>
              <a:rPr lang="en-US" sz="2124">
                <a:solidFill>
                  <a:srgbClr val="FFFFFF"/>
                </a:solidFill>
                <a:latin typeface="Open Sauce"/>
                <a:ea typeface="Open Sauce"/>
                <a:cs typeface="Open Sauce"/>
                <a:sym typeface="Open Sauce"/>
              </a:rPr>
              <a:t>.</a:t>
            </a:r>
          </a:p>
          <a:p>
            <a:pPr marL="458580" lvl="1" indent="-229290" algn="l">
              <a:lnSpc>
                <a:spcPts val="5310"/>
              </a:lnSpc>
              <a:buFont typeface="Arial"/>
              <a:buChar char="•"/>
            </a:pPr>
            <a:r>
              <a:rPr lang="en-US" sz="2124">
                <a:solidFill>
                  <a:srgbClr val="FFFFFF"/>
                </a:solidFill>
                <a:latin typeface="Open Sauce"/>
                <a:ea typeface="Open Sauce"/>
                <a:cs typeface="Open Sauce"/>
                <a:sym typeface="Open Sauce"/>
              </a:rPr>
              <a:t>W jednostkach zlokalizowanych w subregionie białostockim silnie akcentowane są bariery związane z </a:t>
            </a:r>
            <a:r>
              <a:rPr lang="en-US" sz="2124" b="1">
                <a:solidFill>
                  <a:srgbClr val="FFFFFF"/>
                </a:solidFill>
                <a:latin typeface="Open Sauce Bold"/>
                <a:ea typeface="Open Sauce Bold"/>
                <a:cs typeface="Open Sauce Bold"/>
                <a:sym typeface="Open Sauce Bold"/>
              </a:rPr>
              <a:t>brakiem miejsc, transportem i czasem oczekiwania</a:t>
            </a:r>
            <a:r>
              <a:rPr lang="en-US" sz="2124">
                <a:solidFill>
                  <a:srgbClr val="FFFFFF"/>
                </a:solidFill>
                <a:latin typeface="Open Sauce"/>
                <a:ea typeface="Open Sauce"/>
                <a:cs typeface="Open Sauce"/>
                <a:sym typeface="Open Sauce"/>
              </a:rPr>
              <a:t>.</a:t>
            </a:r>
          </a:p>
          <a:p>
            <a:pPr marL="458580" lvl="1" indent="-229290" algn="l">
              <a:lnSpc>
                <a:spcPts val="5310"/>
              </a:lnSpc>
              <a:buFont typeface="Arial"/>
              <a:buChar char="•"/>
            </a:pPr>
            <a:r>
              <a:rPr lang="en-US" sz="2124">
                <a:solidFill>
                  <a:srgbClr val="FFFFFF"/>
                </a:solidFill>
                <a:latin typeface="Open Sauce"/>
                <a:ea typeface="Open Sauce"/>
                <a:cs typeface="Open Sauce"/>
                <a:sym typeface="Open Sauce"/>
              </a:rPr>
              <a:t>W jednostkach zlokalizowanych w subregionie bielskim mniejsze znaczenie mają bariery dostępu, przy jednoczesnym wskazywaniu </a:t>
            </a:r>
            <a:r>
              <a:rPr lang="en-US" sz="2124" b="1">
                <a:solidFill>
                  <a:srgbClr val="FFFFFF"/>
                </a:solidFill>
                <a:latin typeface="Open Sauce Bold"/>
                <a:ea typeface="Open Sauce Bold"/>
                <a:cs typeface="Open Sauce Bold"/>
                <a:sym typeface="Open Sauce Bold"/>
              </a:rPr>
              <a:t>problemów finansowych i infrastrukturalnych</a:t>
            </a:r>
            <a:r>
              <a:rPr lang="en-US" sz="2124">
                <a:solidFill>
                  <a:srgbClr val="FFFFFF"/>
                </a:solidFill>
                <a:latin typeface="Open Sauce"/>
                <a:ea typeface="Open Sauce"/>
                <a:cs typeface="Open Sauce"/>
                <a:sym typeface="Open Sauce"/>
              </a:rPr>
              <a:t>.</a:t>
            </a:r>
          </a:p>
          <a:p>
            <a:pPr marL="458580" lvl="1" indent="-229290" algn="l">
              <a:lnSpc>
                <a:spcPts val="5310"/>
              </a:lnSpc>
              <a:buFont typeface="Arial"/>
              <a:buChar char="•"/>
            </a:pPr>
            <a:r>
              <a:rPr lang="en-US" sz="2124">
                <a:solidFill>
                  <a:srgbClr val="FFFFFF"/>
                </a:solidFill>
                <a:latin typeface="Open Sauce"/>
                <a:ea typeface="Open Sauce"/>
                <a:cs typeface="Open Sauce"/>
                <a:sym typeface="Open Sauce"/>
              </a:rPr>
              <a:t>Rodzaj barier jest podobny, różni się </a:t>
            </a:r>
            <a:r>
              <a:rPr lang="en-US" sz="2124" b="1">
                <a:solidFill>
                  <a:srgbClr val="FFFFFF"/>
                </a:solidFill>
                <a:latin typeface="Open Sauce Bold"/>
                <a:ea typeface="Open Sauce Bold"/>
                <a:cs typeface="Open Sauce Bold"/>
                <a:sym typeface="Open Sauce Bold"/>
              </a:rPr>
              <a:t>ich natężenie</a:t>
            </a:r>
            <a:r>
              <a:rPr lang="en-US" sz="2124">
                <a:solidFill>
                  <a:srgbClr val="FFFFFF"/>
                </a:solidFill>
                <a:latin typeface="Open Sauce"/>
                <a:ea typeface="Open Sauce"/>
                <a:cs typeface="Open Sauce"/>
                <a:sym typeface="Open Sauce"/>
              </a:rPr>
              <a:t>.</a:t>
            </a:r>
          </a:p>
          <a:p>
            <a:pPr algn="l">
              <a:lnSpc>
                <a:spcPts val="5310"/>
              </a:lnSpc>
            </a:pPr>
            <a:endParaRPr lang="en-US" sz="2124">
              <a:solidFill>
                <a:srgbClr val="FFFFFF"/>
              </a:solidFill>
              <a:latin typeface="Open Sauce"/>
              <a:ea typeface="Open Sauce"/>
              <a:cs typeface="Open Sauce"/>
              <a:sym typeface="Open Sauce"/>
            </a:endParaRPr>
          </a:p>
        </p:txBody>
      </p:sp>
      <p:pic>
        <p:nvPicPr>
          <p:cNvPr id="12" name="Picture 12" descr="Zbliżenie na stetoskop wystający z kieszeni niebieskiego munduru medycznego. "/>
          <p:cNvPicPr>
            <a:picLocks noChangeAspect="1"/>
          </p:cNvPicPr>
          <p:nvPr/>
        </p:nvPicPr>
        <p:blipFill>
          <a:blip r:embed="rId8"/>
          <a:srcRect l="15800" r="15800"/>
          <a:stretch>
            <a:fillRect/>
          </a:stretch>
        </p:blipFill>
        <p:spPr>
          <a:xfrm>
            <a:off x="12719586" y="6269141"/>
            <a:ext cx="3603348" cy="3512113"/>
          </a:xfrm>
          <a:prstGeom prst="rect">
            <a:avLst/>
          </a:prstGeom>
        </p:spPr>
      </p:pic>
    </p:spTree>
  </p:cSld>
  <p:clrMapOvr>
    <a:masterClrMapping/>
  </p:clrMapOvr>
  <p:transition>
    <p:push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a 15">
            <a:extLst>
              <a:ext uri="{FF2B5EF4-FFF2-40B4-BE49-F238E27FC236}">
                <a16:creationId xmlns:a16="http://schemas.microsoft.com/office/drawing/2014/main" id="{3AD670EF-5991-7585-EF98-0722393C338C}"/>
              </a:ext>
            </a:extLst>
          </p:cNvPr>
          <p:cNvGrpSpPr/>
          <p:nvPr/>
        </p:nvGrpSpPr>
        <p:grpSpPr>
          <a:xfrm>
            <a:off x="2770666" y="-755701"/>
            <a:ext cx="20233024" cy="13936581"/>
            <a:chOff x="2770666" y="-755701"/>
            <a:chExt cx="20233024" cy="13936581"/>
          </a:xfrm>
        </p:grpSpPr>
        <p:sp>
          <p:nvSpPr>
            <p:cNvPr id="2" name="Freeform 2">
              <a:extLst>
                <a:ext uri="{C183D7F6-B498-43B3-948B-1728B52AA6E4}">
                  <adec:decorative xmlns:adec="http://schemas.microsoft.com/office/drawing/2017/decorative" val="1"/>
                </a:ext>
              </a:extLst>
            </p:cNvPr>
            <p:cNvSpPr/>
            <p:nvPr/>
          </p:nvSpPr>
          <p:spPr>
            <a:xfrm>
              <a:off x="2770666" y="2381504"/>
              <a:ext cx="20233024" cy="10799376"/>
            </a:xfrm>
            <a:custGeom>
              <a:avLst/>
              <a:gdLst/>
              <a:ahLst/>
              <a:cxnLst/>
              <a:rect l="l" t="t" r="r" b="b"/>
              <a:pathLst>
                <a:path w="20233024" h="10799376">
                  <a:moveTo>
                    <a:pt x="0" y="0"/>
                  </a:moveTo>
                  <a:lnTo>
                    <a:pt x="20233023" y="0"/>
                  </a:lnTo>
                  <a:lnTo>
                    <a:pt x="20233023" y="10799377"/>
                  </a:lnTo>
                  <a:lnTo>
                    <a:pt x="0" y="10799377"/>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6" name="Freeform 6">
              <a:extLst>
                <a:ext uri="{C183D7F6-B498-43B3-948B-1728B52AA6E4}">
                  <adec:decorative xmlns:adec="http://schemas.microsoft.com/office/drawing/2017/decorative" val="1"/>
                </a:ext>
              </a:extLst>
            </p:cNvPr>
            <p:cNvSpPr/>
            <p:nvPr/>
          </p:nvSpPr>
          <p:spPr>
            <a:xfrm>
              <a:off x="5703618" y="5238272"/>
              <a:ext cx="10764145" cy="877785"/>
            </a:xfrm>
            <a:custGeom>
              <a:avLst/>
              <a:gdLst/>
              <a:ahLst/>
              <a:cxnLst/>
              <a:rect l="l" t="t" r="r" b="b"/>
              <a:pathLst>
                <a:path w="2835001" h="231186">
                  <a:moveTo>
                    <a:pt x="71923" y="0"/>
                  </a:moveTo>
                  <a:lnTo>
                    <a:pt x="2763078" y="0"/>
                  </a:lnTo>
                  <a:cubicBezTo>
                    <a:pt x="2802800" y="0"/>
                    <a:pt x="2835001" y="32201"/>
                    <a:pt x="2835001" y="71923"/>
                  </a:cubicBezTo>
                  <a:lnTo>
                    <a:pt x="2835001" y="159263"/>
                  </a:lnTo>
                  <a:cubicBezTo>
                    <a:pt x="2835001" y="198985"/>
                    <a:pt x="2802800" y="231186"/>
                    <a:pt x="2763078" y="231186"/>
                  </a:cubicBezTo>
                  <a:lnTo>
                    <a:pt x="71923" y="231186"/>
                  </a:lnTo>
                  <a:cubicBezTo>
                    <a:pt x="32201" y="231186"/>
                    <a:pt x="0" y="198985"/>
                    <a:pt x="0" y="159263"/>
                  </a:cubicBezTo>
                  <a:lnTo>
                    <a:pt x="0" y="71923"/>
                  </a:lnTo>
                  <a:cubicBezTo>
                    <a:pt x="0" y="32201"/>
                    <a:pt x="32201" y="0"/>
                    <a:pt x="71923"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14" name="Freeform 14">
              <a:extLst>
                <a:ext uri="{C183D7F6-B498-43B3-948B-1728B52AA6E4}">
                  <adec:decorative xmlns:adec="http://schemas.microsoft.com/office/drawing/2017/decorative" val="1"/>
                </a:ext>
              </a:extLst>
            </p:cNvPr>
            <p:cNvSpPr/>
            <p:nvPr/>
          </p:nvSpPr>
          <p:spPr>
            <a:xfrm>
              <a:off x="3858039" y="-755701"/>
              <a:ext cx="1398176" cy="13038508"/>
            </a:xfrm>
            <a:custGeom>
              <a:avLst/>
              <a:gdLst/>
              <a:ahLst/>
              <a:cxnLst/>
              <a:rect l="l" t="t" r="r" b="b"/>
              <a:pathLst>
                <a:path w="368244" h="3434010">
                  <a:moveTo>
                    <a:pt x="0" y="0"/>
                  </a:moveTo>
                  <a:lnTo>
                    <a:pt x="368244" y="0"/>
                  </a:lnTo>
                  <a:lnTo>
                    <a:pt x="368244"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grpSp>
      <p:sp>
        <p:nvSpPr>
          <p:cNvPr id="8" name="TextBox 8"/>
          <p:cNvSpPr txBox="1">
            <a:spLocks noGrp="1"/>
          </p:cNvSpPr>
          <p:nvPr>
            <p:ph type="title" idx="4294967295"/>
          </p:nvPr>
        </p:nvSpPr>
        <p:spPr>
          <a:xfrm>
            <a:off x="5531657" y="681117"/>
            <a:ext cx="12395292" cy="6570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297"/>
              </a:lnSpc>
              <a:spcBef>
                <a:spcPts val="0"/>
              </a:spcBef>
              <a:spcAft>
                <a:spcPts val="0"/>
              </a:spcAft>
              <a:buClrTx/>
              <a:buSzTx/>
              <a:buFontTx/>
              <a:buNone/>
              <a:tabLst/>
              <a:defRPr/>
            </a:pPr>
            <a:r>
              <a:rPr kumimoji="0" lang="en-US" sz="407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Charakter</a:t>
            </a:r>
            <a:r>
              <a:rPr kumimoji="0" lang="en-US" sz="407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07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współpracy</a:t>
            </a:r>
            <a:r>
              <a:rPr kumimoji="0" lang="en-US" sz="407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07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międzyinstytucjonalnej</a:t>
            </a:r>
            <a:endParaRPr kumimoji="0" lang="en-US" sz="407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9" name="TextBox 9"/>
          <p:cNvSpPr txBox="1"/>
          <p:nvPr/>
        </p:nvSpPr>
        <p:spPr>
          <a:xfrm>
            <a:off x="5531657" y="1584937"/>
            <a:ext cx="11475101" cy="2978784"/>
          </a:xfrm>
          <a:prstGeom prst="rect">
            <a:avLst/>
          </a:prstGeom>
        </p:spPr>
        <p:txBody>
          <a:bodyPr lIns="0" tIns="0" rIns="0" bIns="0" rtlCol="0" anchor="t">
            <a:spAutoFit/>
          </a:bodyPr>
          <a:lstStyle/>
          <a:p>
            <a:pPr marL="443474" lvl="1" indent="-221737" algn="l">
              <a:lnSpc>
                <a:spcPts val="3984"/>
              </a:lnSpc>
              <a:buFont typeface="Arial"/>
              <a:buChar char="•"/>
            </a:pPr>
            <a:r>
              <a:rPr lang="en-US" sz="2054">
                <a:solidFill>
                  <a:srgbClr val="000000"/>
                </a:solidFill>
                <a:latin typeface="Open Sauce"/>
                <a:ea typeface="Open Sauce"/>
                <a:cs typeface="Open Sauce"/>
                <a:sym typeface="Open Sauce"/>
              </a:rPr>
              <a:t>Współpraca ma głównie </a:t>
            </a:r>
            <a:r>
              <a:rPr lang="en-US" sz="2054" b="1">
                <a:solidFill>
                  <a:srgbClr val="000000"/>
                </a:solidFill>
                <a:latin typeface="Open Sauce Bold"/>
                <a:ea typeface="Open Sauce Bold"/>
                <a:cs typeface="Open Sauce Bold"/>
                <a:sym typeface="Open Sauce Bold"/>
              </a:rPr>
              <a:t>charakter doraźny i proceduralny</a:t>
            </a:r>
            <a:r>
              <a:rPr lang="en-US" sz="2054">
                <a:solidFill>
                  <a:srgbClr val="000000"/>
                </a:solidFill>
                <a:latin typeface="Open Sauce"/>
                <a:ea typeface="Open Sauce"/>
                <a:cs typeface="Open Sauce"/>
                <a:sym typeface="Open Sauce"/>
              </a:rPr>
              <a:t>.</a:t>
            </a:r>
          </a:p>
          <a:p>
            <a:pPr marL="443474" lvl="1" indent="-221737" algn="l">
              <a:lnSpc>
                <a:spcPts val="3984"/>
              </a:lnSpc>
              <a:buFont typeface="Arial"/>
              <a:buChar char="•"/>
            </a:pPr>
            <a:r>
              <a:rPr lang="en-US" sz="2054">
                <a:solidFill>
                  <a:srgbClr val="000000"/>
                </a:solidFill>
                <a:latin typeface="Open Sauce"/>
                <a:ea typeface="Open Sauce"/>
                <a:cs typeface="Open Sauce"/>
                <a:sym typeface="Open Sauce"/>
              </a:rPr>
              <a:t>Najczęściej dotyczy współdziałania </a:t>
            </a:r>
            <a:r>
              <a:rPr lang="en-US" sz="2054" b="1">
                <a:solidFill>
                  <a:srgbClr val="000000"/>
                </a:solidFill>
                <a:latin typeface="Open Sauce Bold"/>
                <a:ea typeface="Open Sauce Bold"/>
                <a:cs typeface="Open Sauce Bold"/>
                <a:sym typeface="Open Sauce Bold"/>
              </a:rPr>
              <a:t>DPS, PCPR oraz podmiotów ochrony zdrowia</a:t>
            </a:r>
            <a:r>
              <a:rPr lang="en-US" sz="2054">
                <a:solidFill>
                  <a:srgbClr val="000000"/>
                </a:solidFill>
                <a:latin typeface="Open Sauce"/>
                <a:ea typeface="Open Sauce"/>
                <a:cs typeface="Open Sauce"/>
                <a:sym typeface="Open Sauce"/>
              </a:rPr>
              <a:t>.</a:t>
            </a:r>
          </a:p>
          <a:p>
            <a:pPr marL="443474" lvl="1" indent="-221737" algn="l">
              <a:lnSpc>
                <a:spcPts val="3984"/>
              </a:lnSpc>
              <a:buFont typeface="Arial"/>
              <a:buChar char="•"/>
            </a:pPr>
            <a:r>
              <a:rPr lang="en-US" sz="2054">
                <a:solidFill>
                  <a:srgbClr val="000000"/>
                </a:solidFill>
                <a:latin typeface="Open Sauce"/>
                <a:ea typeface="Open Sauce"/>
                <a:cs typeface="Open Sauce"/>
                <a:sym typeface="Open Sauce"/>
              </a:rPr>
              <a:t>Brak trwałych mechanizmów koordynacji między sektorem zdrowia i pomocy społecznej.</a:t>
            </a:r>
          </a:p>
          <a:p>
            <a:pPr marL="443474" lvl="1" indent="-221737" algn="l">
              <a:lnSpc>
                <a:spcPts val="3984"/>
              </a:lnSpc>
              <a:spcBef>
                <a:spcPct val="0"/>
              </a:spcBef>
              <a:buFont typeface="Arial"/>
              <a:buChar char="•"/>
            </a:pPr>
            <a:r>
              <a:rPr lang="en-US" sz="2054">
                <a:solidFill>
                  <a:srgbClr val="000000"/>
                </a:solidFill>
                <a:latin typeface="Open Sauce"/>
                <a:ea typeface="Open Sauce"/>
                <a:cs typeface="Open Sauce"/>
                <a:sym typeface="Open Sauce"/>
              </a:rPr>
              <a:t>Skutkiem są trudności w zapewnieniu </a:t>
            </a:r>
            <a:r>
              <a:rPr lang="en-US" sz="2054" b="1">
                <a:solidFill>
                  <a:srgbClr val="000000"/>
                </a:solidFill>
                <a:latin typeface="Open Sauce Bold"/>
                <a:ea typeface="Open Sauce Bold"/>
                <a:cs typeface="Open Sauce Bold"/>
                <a:sym typeface="Open Sauce Bold"/>
              </a:rPr>
              <a:t>ciągłości opieki</a:t>
            </a:r>
            <a:r>
              <a:rPr lang="en-US" sz="2054">
                <a:solidFill>
                  <a:srgbClr val="000000"/>
                </a:solidFill>
                <a:latin typeface="Open Sauce"/>
                <a:ea typeface="Open Sauce"/>
                <a:cs typeface="Open Sauce"/>
                <a:sym typeface="Open Sauce"/>
              </a:rPr>
              <a:t>, zwłaszcza po hospitalizacji i w przypadkach złożonych.</a:t>
            </a:r>
          </a:p>
        </p:txBody>
      </p:sp>
      <p:sp>
        <p:nvSpPr>
          <p:cNvPr id="10" name="TextBox 10"/>
          <p:cNvSpPr txBox="1"/>
          <p:nvPr/>
        </p:nvSpPr>
        <p:spPr>
          <a:xfrm>
            <a:off x="5987652" y="5390561"/>
            <a:ext cx="9809541" cy="506531"/>
          </a:xfrm>
          <a:prstGeom prst="rect">
            <a:avLst/>
          </a:prstGeom>
        </p:spPr>
        <p:txBody>
          <a:bodyPr lIns="0" tIns="0" rIns="0" bIns="0" rtlCol="0" anchor="t">
            <a:spAutoFit/>
          </a:bodyPr>
          <a:lstStyle/>
          <a:p>
            <a:pPr algn="l">
              <a:lnSpc>
                <a:spcPts val="4105"/>
              </a:lnSpc>
              <a:spcBef>
                <a:spcPct val="0"/>
              </a:spcBef>
            </a:pPr>
            <a:r>
              <a:rPr lang="en-US" sz="2932" b="1" dirty="0" err="1">
                <a:solidFill>
                  <a:srgbClr val="FFFFFF"/>
                </a:solidFill>
                <a:latin typeface="Open Sauce Bold"/>
                <a:ea typeface="Open Sauce Bold"/>
                <a:cs typeface="Open Sauce Bold"/>
                <a:sym typeface="Open Sauce Bold"/>
              </a:rPr>
              <a:t>Priorytety</a:t>
            </a:r>
            <a:r>
              <a:rPr lang="en-US" sz="2932" b="1" dirty="0">
                <a:solidFill>
                  <a:srgbClr val="FFFFFF"/>
                </a:solidFill>
                <a:latin typeface="Open Sauce Bold"/>
                <a:ea typeface="Open Sauce Bold"/>
                <a:cs typeface="Open Sauce Bold"/>
                <a:sym typeface="Open Sauce Bold"/>
              </a:rPr>
              <a:t> </a:t>
            </a:r>
            <a:r>
              <a:rPr lang="en-US" sz="2932" b="1" dirty="0" err="1">
                <a:solidFill>
                  <a:srgbClr val="FFFFFF"/>
                </a:solidFill>
                <a:latin typeface="Open Sauce Bold"/>
                <a:ea typeface="Open Sauce Bold"/>
                <a:cs typeface="Open Sauce Bold"/>
                <a:sym typeface="Open Sauce Bold"/>
              </a:rPr>
              <a:t>zmian</a:t>
            </a:r>
            <a:r>
              <a:rPr lang="en-US" sz="2932" b="1" dirty="0">
                <a:solidFill>
                  <a:srgbClr val="FFFFFF"/>
                </a:solidFill>
                <a:latin typeface="Open Sauce Bold"/>
                <a:ea typeface="Open Sauce Bold"/>
                <a:cs typeface="Open Sauce Bold"/>
                <a:sym typeface="Open Sauce Bold"/>
              </a:rPr>
              <a:t> w </a:t>
            </a:r>
            <a:r>
              <a:rPr lang="en-US" sz="2932" b="1" dirty="0" err="1">
                <a:solidFill>
                  <a:srgbClr val="FFFFFF"/>
                </a:solidFill>
                <a:latin typeface="Open Sauce Bold"/>
                <a:ea typeface="Open Sauce Bold"/>
                <a:cs typeface="Open Sauce Bold"/>
                <a:sym typeface="Open Sauce Bold"/>
              </a:rPr>
              <a:t>systemie</a:t>
            </a:r>
            <a:r>
              <a:rPr lang="en-US" sz="2932" b="1" dirty="0">
                <a:solidFill>
                  <a:srgbClr val="FFFFFF"/>
                </a:solidFill>
                <a:latin typeface="Open Sauce Bold"/>
                <a:ea typeface="Open Sauce Bold"/>
                <a:cs typeface="Open Sauce Bold"/>
                <a:sym typeface="Open Sauce Bold"/>
              </a:rPr>
              <a:t> </a:t>
            </a:r>
            <a:r>
              <a:rPr lang="en-US" sz="2932" b="1" dirty="0" err="1">
                <a:solidFill>
                  <a:srgbClr val="FFFFFF"/>
                </a:solidFill>
                <a:latin typeface="Open Sauce Bold"/>
                <a:ea typeface="Open Sauce Bold"/>
                <a:cs typeface="Open Sauce Bold"/>
                <a:sym typeface="Open Sauce Bold"/>
              </a:rPr>
              <a:t>opieki</a:t>
            </a:r>
            <a:r>
              <a:rPr lang="en-US" sz="2932" b="1" dirty="0">
                <a:solidFill>
                  <a:srgbClr val="FFFFFF"/>
                </a:solidFill>
                <a:latin typeface="Open Sauce Bold"/>
                <a:ea typeface="Open Sauce Bold"/>
                <a:cs typeface="Open Sauce Bold"/>
                <a:sym typeface="Open Sauce Bold"/>
              </a:rPr>
              <a:t> </a:t>
            </a:r>
            <a:r>
              <a:rPr lang="en-US" sz="2932" b="1" dirty="0" err="1">
                <a:solidFill>
                  <a:srgbClr val="FFFFFF"/>
                </a:solidFill>
                <a:latin typeface="Open Sauce Bold"/>
                <a:ea typeface="Open Sauce Bold"/>
                <a:cs typeface="Open Sauce Bold"/>
                <a:sym typeface="Open Sauce Bold"/>
              </a:rPr>
              <a:t>długoterminowej</a:t>
            </a:r>
            <a:endParaRPr lang="en-US" sz="2932" b="1" dirty="0">
              <a:solidFill>
                <a:srgbClr val="FFFFFF"/>
              </a:solidFill>
              <a:latin typeface="Open Sauce Bold"/>
              <a:ea typeface="Open Sauce Bold"/>
              <a:cs typeface="Open Sauce Bold"/>
              <a:sym typeface="Open Sauce Bold"/>
            </a:endParaRPr>
          </a:p>
        </p:txBody>
      </p:sp>
      <p:sp>
        <p:nvSpPr>
          <p:cNvPr id="11" name="TextBox 11"/>
          <p:cNvSpPr txBox="1"/>
          <p:nvPr/>
        </p:nvSpPr>
        <p:spPr>
          <a:xfrm>
            <a:off x="5801155" y="6592307"/>
            <a:ext cx="10936105" cy="2638610"/>
          </a:xfrm>
          <a:prstGeom prst="rect">
            <a:avLst/>
          </a:prstGeom>
        </p:spPr>
        <p:txBody>
          <a:bodyPr lIns="0" tIns="0" rIns="0" bIns="0" rtlCol="0" anchor="t">
            <a:spAutoFit/>
          </a:bodyPr>
          <a:lstStyle/>
          <a:p>
            <a:pPr marL="392939" lvl="1" indent="-196470" algn="l">
              <a:lnSpc>
                <a:spcPts val="4313"/>
              </a:lnSpc>
              <a:buFont typeface="Arial"/>
              <a:buChar char="•"/>
            </a:pPr>
            <a:r>
              <a:rPr lang="en-US" sz="1820">
                <a:solidFill>
                  <a:srgbClr val="000000"/>
                </a:solidFill>
                <a:latin typeface="Open Sauce"/>
                <a:ea typeface="Open Sauce"/>
                <a:cs typeface="Open Sauce"/>
                <a:sym typeface="Open Sauce"/>
              </a:rPr>
              <a:t>Najwyżej oceniana potrzeba to </a:t>
            </a:r>
            <a:r>
              <a:rPr lang="en-US" sz="1820" b="1">
                <a:solidFill>
                  <a:srgbClr val="000000"/>
                </a:solidFill>
                <a:latin typeface="Open Sauce Bold"/>
                <a:ea typeface="Open Sauce Bold"/>
                <a:cs typeface="Open Sauce Bold"/>
                <a:sym typeface="Open Sauce Bold"/>
              </a:rPr>
              <a:t>lepsze finansowanie systemu (4,3)</a:t>
            </a:r>
            <a:r>
              <a:rPr lang="en-US" sz="1820">
                <a:solidFill>
                  <a:srgbClr val="000000"/>
                </a:solidFill>
                <a:latin typeface="Open Sauce"/>
                <a:ea typeface="Open Sauce"/>
                <a:cs typeface="Open Sauce"/>
                <a:sym typeface="Open Sauce"/>
              </a:rPr>
              <a:t>.</a:t>
            </a:r>
          </a:p>
          <a:p>
            <a:pPr marL="392939" lvl="1" indent="-196470" algn="l">
              <a:lnSpc>
                <a:spcPts val="4313"/>
              </a:lnSpc>
              <a:buFont typeface="Arial"/>
              <a:buChar char="•"/>
            </a:pPr>
            <a:r>
              <a:rPr lang="en-US" sz="1820">
                <a:solidFill>
                  <a:srgbClr val="000000"/>
                </a:solidFill>
                <a:latin typeface="Open Sauce"/>
                <a:ea typeface="Open Sauce"/>
                <a:cs typeface="Open Sauce"/>
                <a:sym typeface="Open Sauce"/>
              </a:rPr>
              <a:t>Wysoko oceniono także </a:t>
            </a:r>
            <a:r>
              <a:rPr lang="en-US" sz="1820" b="1">
                <a:solidFill>
                  <a:srgbClr val="000000"/>
                </a:solidFill>
                <a:latin typeface="Open Sauce Bold"/>
                <a:ea typeface="Open Sauce Bold"/>
                <a:cs typeface="Open Sauce Bold"/>
                <a:sym typeface="Open Sauce Bold"/>
              </a:rPr>
              <a:t>wsparcie rodzin opiekujących się osobami zależnymi (4,2)</a:t>
            </a:r>
            <a:r>
              <a:rPr lang="en-US" sz="1820">
                <a:solidFill>
                  <a:srgbClr val="000000"/>
                </a:solidFill>
                <a:latin typeface="Open Sauce"/>
                <a:ea typeface="Open Sauce"/>
                <a:cs typeface="Open Sauce"/>
                <a:sym typeface="Open Sauce"/>
              </a:rPr>
              <a:t>.</a:t>
            </a:r>
          </a:p>
          <a:p>
            <a:pPr marL="392939" lvl="1" indent="-196470" algn="l">
              <a:lnSpc>
                <a:spcPts val="4313"/>
              </a:lnSpc>
              <a:buFont typeface="Arial"/>
              <a:buChar char="•"/>
            </a:pPr>
            <a:r>
              <a:rPr lang="en-US" sz="1820">
                <a:solidFill>
                  <a:srgbClr val="000000"/>
                </a:solidFill>
                <a:latin typeface="Open Sauce"/>
                <a:ea typeface="Open Sauce"/>
                <a:cs typeface="Open Sauce"/>
                <a:sym typeface="Open Sauce"/>
              </a:rPr>
              <a:t>Kolejne priorytety to </a:t>
            </a:r>
            <a:r>
              <a:rPr lang="en-US" sz="1820" b="1">
                <a:solidFill>
                  <a:srgbClr val="000000"/>
                </a:solidFill>
                <a:latin typeface="Open Sauce Bold"/>
                <a:ea typeface="Open Sauce Bold"/>
                <a:cs typeface="Open Sauce Bold"/>
                <a:sym typeface="Open Sauce Bold"/>
              </a:rPr>
              <a:t>zwiększenie liczby placówek</a:t>
            </a:r>
            <a:r>
              <a:rPr lang="en-US" sz="1820">
                <a:solidFill>
                  <a:srgbClr val="000000"/>
                </a:solidFill>
                <a:latin typeface="Open Sauce"/>
                <a:ea typeface="Open Sauce"/>
                <a:cs typeface="Open Sauce"/>
                <a:sym typeface="Open Sauce"/>
              </a:rPr>
              <a:t> oraz </a:t>
            </a:r>
            <a:r>
              <a:rPr lang="en-US" sz="1820" b="1">
                <a:solidFill>
                  <a:srgbClr val="000000"/>
                </a:solidFill>
                <a:latin typeface="Open Sauce Bold"/>
                <a:ea typeface="Open Sauce Bold"/>
                <a:cs typeface="Open Sauce Bold"/>
                <a:sym typeface="Open Sauce Bold"/>
              </a:rPr>
              <a:t>szkolenia i wsparcie kadr</a:t>
            </a:r>
            <a:r>
              <a:rPr lang="en-US" sz="1820">
                <a:solidFill>
                  <a:srgbClr val="000000"/>
                </a:solidFill>
                <a:latin typeface="Open Sauce"/>
                <a:ea typeface="Open Sauce"/>
                <a:cs typeface="Open Sauce"/>
                <a:sym typeface="Open Sauce"/>
              </a:rPr>
              <a:t> (po </a:t>
            </a:r>
            <a:r>
              <a:rPr lang="en-US" sz="1820" b="1">
                <a:solidFill>
                  <a:srgbClr val="000000"/>
                </a:solidFill>
                <a:latin typeface="Open Sauce Bold"/>
                <a:ea typeface="Open Sauce Bold"/>
                <a:cs typeface="Open Sauce Bold"/>
                <a:sym typeface="Open Sauce Bold"/>
              </a:rPr>
              <a:t>4,1</a:t>
            </a:r>
            <a:r>
              <a:rPr lang="en-US" sz="1820">
                <a:solidFill>
                  <a:srgbClr val="000000"/>
                </a:solidFill>
                <a:latin typeface="Open Sauce"/>
                <a:ea typeface="Open Sauce"/>
                <a:cs typeface="Open Sauce"/>
                <a:sym typeface="Open Sauce"/>
              </a:rPr>
              <a:t>).</a:t>
            </a:r>
          </a:p>
          <a:p>
            <a:pPr marL="392939" lvl="1" indent="-196470" algn="l">
              <a:lnSpc>
                <a:spcPts val="4313"/>
              </a:lnSpc>
              <a:buFont typeface="Arial"/>
              <a:buChar char="•"/>
            </a:pPr>
            <a:r>
              <a:rPr lang="en-US" sz="1820">
                <a:solidFill>
                  <a:srgbClr val="000000"/>
                </a:solidFill>
                <a:latin typeface="Open Sauce"/>
                <a:ea typeface="Open Sauce"/>
                <a:cs typeface="Open Sauce"/>
                <a:sym typeface="Open Sauce"/>
              </a:rPr>
              <a:t>Rozwój usług w środowisku domowym oceniany jest jako istotny, lecz mniej pilny (</a:t>
            </a:r>
            <a:r>
              <a:rPr lang="en-US" sz="1820" b="1">
                <a:solidFill>
                  <a:srgbClr val="000000"/>
                </a:solidFill>
                <a:latin typeface="Open Sauce Bold"/>
                <a:ea typeface="Open Sauce Bold"/>
                <a:cs typeface="Open Sauce Bold"/>
                <a:sym typeface="Open Sauce Bold"/>
              </a:rPr>
              <a:t>3,9</a:t>
            </a:r>
            <a:r>
              <a:rPr lang="en-US" sz="1820">
                <a:solidFill>
                  <a:srgbClr val="000000"/>
                </a:solidFill>
                <a:latin typeface="Open Sauce"/>
                <a:ea typeface="Open Sauce"/>
                <a:cs typeface="Open Sauce"/>
                <a:sym typeface="Open Sauce"/>
              </a:rPr>
              <a:t>).</a:t>
            </a:r>
          </a:p>
          <a:p>
            <a:pPr algn="l">
              <a:lnSpc>
                <a:spcPts val="4313"/>
              </a:lnSpc>
            </a:pPr>
            <a:endParaRPr lang="en-US" sz="1820">
              <a:solidFill>
                <a:srgbClr val="000000"/>
              </a:solidFill>
              <a:latin typeface="Open Sauce"/>
              <a:ea typeface="Open Sauce"/>
              <a:cs typeface="Open Sauce"/>
              <a:sym typeface="Open Sauce"/>
            </a:endParaRPr>
          </a:p>
        </p:txBody>
      </p:sp>
      <p:pic>
        <p:nvPicPr>
          <p:cNvPr id="4" name="Picture 4" descr="Pielęgniarka pomaga starszej kobiecie wstać z kanapy, podtrzymując ją pod ramię. Kobieta trzyma laskę, co podkreśla potrzebę wsparcia w codziennym funkcjonowaniu"/>
          <p:cNvPicPr>
            <a:picLocks noChangeAspect="1"/>
          </p:cNvPicPr>
          <p:nvPr/>
        </p:nvPicPr>
        <p:blipFill>
          <a:blip r:embed="rId4"/>
          <a:srcRect l="38943" r="28110"/>
          <a:stretch>
            <a:fillRect/>
          </a:stretch>
        </p:blipFill>
        <p:spPr>
          <a:xfrm>
            <a:off x="0" y="-148514"/>
            <a:ext cx="5160305" cy="10435514"/>
          </a:xfrm>
          <a:prstGeom prst="rect">
            <a:avLst/>
          </a:prstGeom>
        </p:spPr>
      </p:pic>
    </p:spTree>
  </p:cSld>
  <p:clrMapOvr>
    <a:masterClrMapping/>
  </p:clrMapOvr>
  <p:transition>
    <p:push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a 16">
            <a:extLst>
              <a:ext uri="{FF2B5EF4-FFF2-40B4-BE49-F238E27FC236}">
                <a16:creationId xmlns:a16="http://schemas.microsoft.com/office/drawing/2014/main" id="{2B80661B-4E10-9953-AEB4-9BDCAE7E5E84}"/>
              </a:ext>
              <a:ext uri="{C183D7F6-B498-43B3-948B-1728B52AA6E4}">
                <adec:decorative xmlns:adec="http://schemas.microsoft.com/office/drawing/2017/decorative" val="1"/>
              </a:ext>
            </a:extLst>
          </p:cNvPr>
          <p:cNvGrpSpPr/>
          <p:nvPr/>
        </p:nvGrpSpPr>
        <p:grpSpPr>
          <a:xfrm>
            <a:off x="-70802" y="-622161"/>
            <a:ext cx="23074492" cy="13803041"/>
            <a:chOff x="-70802" y="-622161"/>
            <a:chExt cx="23074492" cy="13803041"/>
          </a:xfrm>
        </p:grpSpPr>
        <p:sp>
          <p:nvSpPr>
            <p:cNvPr id="2" name="Freeform 2">
              <a:extLst>
                <a:ext uri="{C183D7F6-B498-43B3-948B-1728B52AA6E4}">
                  <adec:decorative xmlns:adec="http://schemas.microsoft.com/office/drawing/2017/decorative" val="1"/>
                </a:ext>
              </a:extLst>
            </p:cNvPr>
            <p:cNvSpPr/>
            <p:nvPr/>
          </p:nvSpPr>
          <p:spPr>
            <a:xfrm>
              <a:off x="2770666" y="2381504"/>
              <a:ext cx="20233024" cy="10799376"/>
            </a:xfrm>
            <a:custGeom>
              <a:avLst/>
              <a:gdLst/>
              <a:ahLst/>
              <a:cxnLst/>
              <a:rect l="l" t="t" r="r" b="b"/>
              <a:pathLst>
                <a:path w="20233024" h="10799376">
                  <a:moveTo>
                    <a:pt x="0" y="0"/>
                  </a:moveTo>
                  <a:lnTo>
                    <a:pt x="20233023" y="0"/>
                  </a:lnTo>
                  <a:lnTo>
                    <a:pt x="20233023" y="10799377"/>
                  </a:lnTo>
                  <a:lnTo>
                    <a:pt x="0" y="10799377"/>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4" name="Freeform 4">
              <a:extLst>
                <a:ext uri="{C183D7F6-B498-43B3-948B-1728B52AA6E4}">
                  <adec:decorative xmlns:adec="http://schemas.microsoft.com/office/drawing/2017/decorative" val="1"/>
                </a:ext>
              </a:extLst>
            </p:cNvPr>
            <p:cNvSpPr/>
            <p:nvPr/>
          </p:nvSpPr>
          <p:spPr>
            <a:xfrm>
              <a:off x="4600351" y="1028700"/>
              <a:ext cx="10764145" cy="1148317"/>
            </a:xfrm>
            <a:custGeom>
              <a:avLst/>
              <a:gdLst/>
              <a:ahLst/>
              <a:cxnLst/>
              <a:rect l="l" t="t" r="r" b="b"/>
              <a:pathLst>
                <a:path w="2835001" h="302437">
                  <a:moveTo>
                    <a:pt x="71923" y="0"/>
                  </a:moveTo>
                  <a:lnTo>
                    <a:pt x="2763078" y="0"/>
                  </a:lnTo>
                  <a:cubicBezTo>
                    <a:pt x="2802800" y="0"/>
                    <a:pt x="2835001" y="32201"/>
                    <a:pt x="2835001" y="71923"/>
                  </a:cubicBezTo>
                  <a:lnTo>
                    <a:pt x="2835001" y="230514"/>
                  </a:lnTo>
                  <a:cubicBezTo>
                    <a:pt x="2835001" y="270236"/>
                    <a:pt x="2802800" y="302437"/>
                    <a:pt x="2763078" y="302437"/>
                  </a:cubicBezTo>
                  <a:lnTo>
                    <a:pt x="71923" y="302437"/>
                  </a:lnTo>
                  <a:cubicBezTo>
                    <a:pt x="32201" y="302437"/>
                    <a:pt x="0" y="270236"/>
                    <a:pt x="0" y="230514"/>
                  </a:cubicBezTo>
                  <a:lnTo>
                    <a:pt x="0" y="71923"/>
                  </a:lnTo>
                  <a:cubicBezTo>
                    <a:pt x="0" y="32201"/>
                    <a:pt x="32201" y="0"/>
                    <a:pt x="71923"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8" name="Freeform 8">
              <a:extLst>
                <a:ext uri="{C183D7F6-B498-43B3-948B-1728B52AA6E4}">
                  <adec:decorative xmlns:adec="http://schemas.microsoft.com/office/drawing/2017/decorative" val="1"/>
                </a:ext>
              </a:extLst>
            </p:cNvPr>
            <p:cNvSpPr/>
            <p:nvPr/>
          </p:nvSpPr>
          <p:spPr>
            <a:xfrm>
              <a:off x="4788953" y="8515596"/>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a:off x="-70802" y="-622161"/>
              <a:ext cx="1398176" cy="13038508"/>
            </a:xfrm>
            <a:custGeom>
              <a:avLst/>
              <a:gdLst/>
              <a:ahLst/>
              <a:cxnLst/>
              <a:rect l="l" t="t" r="r" b="b"/>
              <a:pathLst>
                <a:path w="368244" h="3434010">
                  <a:moveTo>
                    <a:pt x="0" y="0"/>
                  </a:moveTo>
                  <a:lnTo>
                    <a:pt x="368244" y="0"/>
                  </a:lnTo>
                  <a:lnTo>
                    <a:pt x="368244"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15" name="Freeform 15">
              <a:extLst>
                <a:ext uri="{C183D7F6-B498-43B3-948B-1728B52AA6E4}">
                  <adec:decorative xmlns:adec="http://schemas.microsoft.com/office/drawing/2017/decorative" val="1"/>
                </a:ext>
              </a:extLst>
            </p:cNvPr>
            <p:cNvSpPr/>
            <p:nvPr/>
          </p:nvSpPr>
          <p:spPr>
            <a:xfrm rot="5400000">
              <a:off x="10507135" y="1158414"/>
              <a:ext cx="2456555" cy="15800617"/>
            </a:xfrm>
            <a:custGeom>
              <a:avLst/>
              <a:gdLst/>
              <a:ahLst/>
              <a:cxnLst/>
              <a:rect l="l" t="t" r="r" b="b"/>
              <a:pathLst>
                <a:path w="646994" h="4161479">
                  <a:moveTo>
                    <a:pt x="0" y="0"/>
                  </a:moveTo>
                  <a:lnTo>
                    <a:pt x="646994" y="0"/>
                  </a:lnTo>
                  <a:lnTo>
                    <a:pt x="646994" y="4161479"/>
                  </a:lnTo>
                  <a:lnTo>
                    <a:pt x="0" y="4161479"/>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grpSp>
      <p:sp>
        <p:nvSpPr>
          <p:cNvPr id="6" name="TextBox 6"/>
          <p:cNvSpPr txBox="1">
            <a:spLocks noGrp="1"/>
          </p:cNvSpPr>
          <p:nvPr>
            <p:ph type="title" idx="4294967295"/>
          </p:nvPr>
        </p:nvSpPr>
        <p:spPr>
          <a:xfrm>
            <a:off x="5070572" y="1263568"/>
            <a:ext cx="9823701" cy="6119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89"/>
              </a:lnSpc>
              <a:spcBef>
                <a:spcPct val="0"/>
              </a:spcBef>
              <a:spcAft>
                <a:spcPts val="0"/>
              </a:spcAft>
              <a:buClrTx/>
              <a:buSzTx/>
              <a:buFontTx/>
              <a:buNone/>
              <a:tabLst/>
              <a:defRPr/>
            </a:pPr>
            <a:r>
              <a:rPr kumimoji="0" lang="en-US" sz="3635" b="1" i="0" u="none" strike="noStrike" kern="1200" cap="none" spc="0" normalizeH="0" baseline="0" noProof="0" dirty="0" err="1">
                <a:ln>
                  <a:noFill/>
                </a:ln>
                <a:solidFill>
                  <a:srgbClr val="FFFFFF"/>
                </a:solidFill>
                <a:effectLst/>
                <a:uLnTx/>
                <a:uFillTx/>
                <a:latin typeface="Open Sauce Bold"/>
                <a:ea typeface="Open Sauce Bold"/>
                <a:cs typeface="Open Sauce Bold"/>
                <a:sym typeface="Open Sauce Bold"/>
              </a:rPr>
              <a:t>Zróżnicowanie</a:t>
            </a:r>
            <a:r>
              <a:rPr kumimoji="0" lang="en-US" sz="3635" b="1" i="0" u="none" strike="noStrike" kern="1200" cap="none" spc="0" normalizeH="0" baseline="0" noProof="0" dirty="0">
                <a:ln>
                  <a:noFill/>
                </a:ln>
                <a:solidFill>
                  <a:srgbClr val="FFFFFF"/>
                </a:solidFill>
                <a:effectLst/>
                <a:uLnTx/>
                <a:uFillTx/>
                <a:latin typeface="Open Sauce Bold"/>
                <a:ea typeface="Open Sauce Bold"/>
                <a:cs typeface="Open Sauce Bold"/>
                <a:sym typeface="Open Sauce Bold"/>
              </a:rPr>
              <a:t> </a:t>
            </a:r>
            <a:r>
              <a:rPr kumimoji="0" lang="en-US" sz="3635" b="1" i="0" u="none" strike="noStrike" kern="1200" cap="none" spc="0" normalizeH="0" baseline="0" noProof="0" dirty="0" err="1">
                <a:ln>
                  <a:noFill/>
                </a:ln>
                <a:solidFill>
                  <a:srgbClr val="FFFFFF"/>
                </a:solidFill>
                <a:effectLst/>
                <a:uLnTx/>
                <a:uFillTx/>
                <a:latin typeface="Open Sauce Bold"/>
                <a:ea typeface="Open Sauce Bold"/>
                <a:cs typeface="Open Sauce Bold"/>
                <a:sym typeface="Open Sauce Bold"/>
              </a:rPr>
              <a:t>priorytetów</a:t>
            </a:r>
            <a:r>
              <a:rPr kumimoji="0" lang="en-US" sz="3635" b="1" i="0" u="none" strike="noStrike" kern="1200" cap="none" spc="0" normalizeH="0" baseline="0" noProof="0" dirty="0">
                <a:ln>
                  <a:noFill/>
                </a:ln>
                <a:solidFill>
                  <a:srgbClr val="FFFFFF"/>
                </a:solidFill>
                <a:effectLst/>
                <a:uLnTx/>
                <a:uFillTx/>
                <a:latin typeface="Open Sauce Bold"/>
                <a:ea typeface="Open Sauce Bold"/>
                <a:cs typeface="Open Sauce Bold"/>
                <a:sym typeface="Open Sauce Bold"/>
              </a:rPr>
              <a:t> w </a:t>
            </a:r>
            <a:r>
              <a:rPr kumimoji="0" lang="en-US" sz="3635" b="1" i="0" u="none" strike="noStrike" kern="1200" cap="none" spc="0" normalizeH="0" baseline="0" noProof="0" dirty="0" err="1">
                <a:ln>
                  <a:noFill/>
                </a:ln>
                <a:solidFill>
                  <a:srgbClr val="FFFFFF"/>
                </a:solidFill>
                <a:effectLst/>
                <a:uLnTx/>
                <a:uFillTx/>
                <a:latin typeface="Open Sauce Bold"/>
                <a:ea typeface="Open Sauce Bold"/>
                <a:cs typeface="Open Sauce Bold"/>
                <a:sym typeface="Open Sauce Bold"/>
              </a:rPr>
              <a:t>jednostkach</a:t>
            </a:r>
            <a:endParaRPr kumimoji="0" lang="en-US" sz="3635" b="1" i="0" u="none" strike="noStrike" kern="1200" cap="none" spc="0" normalizeH="0" baseline="0" noProof="0" dirty="0">
              <a:ln>
                <a:noFill/>
              </a:ln>
              <a:solidFill>
                <a:srgbClr val="FFFFFF"/>
              </a:solidFill>
              <a:effectLst/>
              <a:uLnTx/>
              <a:uFillTx/>
              <a:latin typeface="Open Sauce Bold"/>
              <a:ea typeface="Open Sauce Bold"/>
              <a:cs typeface="Open Sauce Bold"/>
              <a:sym typeface="Open Sauce Bold"/>
            </a:endParaRPr>
          </a:p>
        </p:txBody>
      </p:sp>
      <p:sp>
        <p:nvSpPr>
          <p:cNvPr id="7" name="TextBox 7"/>
          <p:cNvSpPr txBox="1"/>
          <p:nvPr/>
        </p:nvSpPr>
        <p:spPr>
          <a:xfrm>
            <a:off x="4600351" y="2532339"/>
            <a:ext cx="12658949" cy="4913809"/>
          </a:xfrm>
          <a:prstGeom prst="rect">
            <a:avLst/>
          </a:prstGeom>
        </p:spPr>
        <p:txBody>
          <a:bodyPr lIns="0" tIns="0" rIns="0" bIns="0" rtlCol="0" anchor="t">
            <a:spAutoFit/>
          </a:bodyPr>
          <a:lstStyle/>
          <a:p>
            <a:pPr marL="451846" lvl="1" indent="-225923" algn="l">
              <a:lnSpc>
                <a:spcPts val="4960"/>
              </a:lnSpc>
              <a:buFont typeface="Arial"/>
              <a:buChar char="•"/>
            </a:pPr>
            <a:r>
              <a:rPr lang="en-US" sz="2092" dirty="0">
                <a:solidFill>
                  <a:srgbClr val="000000"/>
                </a:solidFill>
                <a:latin typeface="Open Sauce"/>
                <a:ea typeface="Open Sauce"/>
                <a:cs typeface="Open Sauce"/>
                <a:sym typeface="Open Sauce"/>
              </a:rPr>
              <a:t>We </a:t>
            </a:r>
            <a:r>
              <a:rPr lang="en-US" sz="2092" dirty="0" err="1">
                <a:solidFill>
                  <a:srgbClr val="000000"/>
                </a:solidFill>
                <a:latin typeface="Open Sauce"/>
                <a:ea typeface="Open Sauce"/>
                <a:cs typeface="Open Sauce"/>
                <a:sym typeface="Open Sauce"/>
              </a:rPr>
              <a:t>wszystkich</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częściach</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województwa</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dominują</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potrzeby</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związane</a:t>
            </a:r>
            <a:r>
              <a:rPr lang="en-US" sz="2092" dirty="0">
                <a:solidFill>
                  <a:srgbClr val="000000"/>
                </a:solidFill>
                <a:latin typeface="Open Sauce"/>
                <a:ea typeface="Open Sauce"/>
                <a:cs typeface="Open Sauce"/>
                <a:sym typeface="Open Sauce"/>
              </a:rPr>
              <a:t> z </a:t>
            </a:r>
            <a:r>
              <a:rPr lang="en-US" sz="2092" b="1" dirty="0" err="1">
                <a:solidFill>
                  <a:srgbClr val="000000"/>
                </a:solidFill>
                <a:latin typeface="Open Sauce Bold"/>
                <a:ea typeface="Open Sauce Bold"/>
                <a:cs typeface="Open Sauce Bold"/>
                <a:sym typeface="Open Sauce Bold"/>
              </a:rPr>
              <a:t>finansowaniem</a:t>
            </a:r>
            <a:r>
              <a:rPr lang="en-US" sz="2092" b="1" dirty="0">
                <a:solidFill>
                  <a:srgbClr val="000000"/>
                </a:solidFill>
                <a:latin typeface="Open Sauce Bold"/>
                <a:ea typeface="Open Sauce Bold"/>
                <a:cs typeface="Open Sauce Bold"/>
                <a:sym typeface="Open Sauce Bold"/>
              </a:rPr>
              <a:t>, </a:t>
            </a:r>
            <a:r>
              <a:rPr lang="en-US" sz="2092" b="1" dirty="0" err="1">
                <a:solidFill>
                  <a:srgbClr val="000000"/>
                </a:solidFill>
                <a:latin typeface="Open Sauce Bold"/>
                <a:ea typeface="Open Sauce Bold"/>
                <a:cs typeface="Open Sauce Bold"/>
                <a:sym typeface="Open Sauce Bold"/>
              </a:rPr>
              <a:t>rodzinami</a:t>
            </a:r>
            <a:r>
              <a:rPr lang="en-US" sz="2092" b="1" dirty="0">
                <a:solidFill>
                  <a:srgbClr val="000000"/>
                </a:solidFill>
                <a:latin typeface="Open Sauce Bold"/>
                <a:ea typeface="Open Sauce Bold"/>
                <a:cs typeface="Open Sauce Bold"/>
                <a:sym typeface="Open Sauce Bold"/>
              </a:rPr>
              <a:t> </a:t>
            </a:r>
            <a:r>
              <a:rPr lang="en-US" sz="2092" b="1" dirty="0" err="1">
                <a:solidFill>
                  <a:srgbClr val="000000"/>
                </a:solidFill>
                <a:latin typeface="Open Sauce Bold"/>
                <a:ea typeface="Open Sauce Bold"/>
                <a:cs typeface="Open Sauce Bold"/>
                <a:sym typeface="Open Sauce Bold"/>
              </a:rPr>
              <a:t>i</a:t>
            </a:r>
            <a:r>
              <a:rPr lang="en-US" sz="2092" b="1" dirty="0">
                <a:solidFill>
                  <a:srgbClr val="000000"/>
                </a:solidFill>
                <a:latin typeface="Open Sauce Bold"/>
                <a:ea typeface="Open Sauce Bold"/>
                <a:cs typeface="Open Sauce Bold"/>
                <a:sym typeface="Open Sauce Bold"/>
              </a:rPr>
              <a:t> </a:t>
            </a:r>
            <a:r>
              <a:rPr lang="en-US" sz="2092" b="1" dirty="0" err="1">
                <a:solidFill>
                  <a:srgbClr val="000000"/>
                </a:solidFill>
                <a:latin typeface="Open Sauce Bold"/>
                <a:ea typeface="Open Sauce Bold"/>
                <a:cs typeface="Open Sauce Bold"/>
                <a:sym typeface="Open Sauce Bold"/>
              </a:rPr>
              <a:t>kadrami</a:t>
            </a:r>
            <a:r>
              <a:rPr lang="en-US" sz="2092" dirty="0">
                <a:solidFill>
                  <a:srgbClr val="000000"/>
                </a:solidFill>
                <a:latin typeface="Open Sauce"/>
                <a:ea typeface="Open Sauce"/>
                <a:cs typeface="Open Sauce"/>
                <a:sym typeface="Open Sauce"/>
              </a:rPr>
              <a:t>.</a:t>
            </a:r>
          </a:p>
          <a:p>
            <a:pPr marL="451846" lvl="1" indent="-225923" algn="l">
              <a:lnSpc>
                <a:spcPts val="4960"/>
              </a:lnSpc>
              <a:buFont typeface="Arial"/>
              <a:buChar char="•"/>
            </a:pPr>
            <a:r>
              <a:rPr lang="en-US" sz="2092" b="1" dirty="0" err="1">
                <a:solidFill>
                  <a:srgbClr val="000000"/>
                </a:solidFill>
                <a:latin typeface="Open Sauce Bold"/>
                <a:ea typeface="Open Sauce Bold"/>
                <a:cs typeface="Open Sauce Bold"/>
                <a:sym typeface="Open Sauce Bold"/>
              </a:rPr>
              <a:t>Jednostki</a:t>
            </a:r>
            <a:r>
              <a:rPr lang="en-US" sz="2092" b="1" dirty="0">
                <a:solidFill>
                  <a:srgbClr val="000000"/>
                </a:solidFill>
                <a:latin typeface="Open Sauce Bold"/>
                <a:ea typeface="Open Sauce Bold"/>
                <a:cs typeface="Open Sauce Bold"/>
                <a:sym typeface="Open Sauce Bold"/>
              </a:rPr>
              <a:t> </a:t>
            </a:r>
            <a:r>
              <a:rPr lang="en-US" sz="2092" b="1" dirty="0" err="1">
                <a:solidFill>
                  <a:srgbClr val="000000"/>
                </a:solidFill>
                <a:latin typeface="Open Sauce Bold"/>
                <a:ea typeface="Open Sauce Bold"/>
                <a:cs typeface="Open Sauce Bold"/>
                <a:sym typeface="Open Sauce Bold"/>
              </a:rPr>
              <a:t>zlokalizowane</a:t>
            </a:r>
            <a:r>
              <a:rPr lang="en-US" sz="2092" b="1" dirty="0">
                <a:solidFill>
                  <a:srgbClr val="000000"/>
                </a:solidFill>
                <a:latin typeface="Open Sauce Bold"/>
                <a:ea typeface="Open Sauce Bold"/>
                <a:cs typeface="Open Sauce Bold"/>
                <a:sym typeface="Open Sauce Bold"/>
              </a:rPr>
              <a:t> w </a:t>
            </a:r>
            <a:r>
              <a:rPr lang="en-US" sz="2092" b="1" dirty="0" err="1">
                <a:solidFill>
                  <a:srgbClr val="000000"/>
                </a:solidFill>
                <a:latin typeface="Open Sauce Bold"/>
                <a:ea typeface="Open Sauce Bold"/>
                <a:cs typeface="Open Sauce Bold"/>
                <a:sym typeface="Open Sauce Bold"/>
              </a:rPr>
              <a:t>subregionach</a:t>
            </a:r>
            <a:r>
              <a:rPr lang="en-US" sz="2092" b="1" dirty="0">
                <a:solidFill>
                  <a:srgbClr val="000000"/>
                </a:solidFill>
                <a:latin typeface="Open Sauce Bold"/>
                <a:ea typeface="Open Sauce Bold"/>
                <a:cs typeface="Open Sauce Bold"/>
                <a:sym typeface="Open Sauce Bold"/>
              </a:rPr>
              <a:t> </a:t>
            </a:r>
            <a:r>
              <a:rPr lang="en-US" sz="2092" b="1" dirty="0" err="1">
                <a:solidFill>
                  <a:srgbClr val="000000"/>
                </a:solidFill>
                <a:latin typeface="Open Sauce Bold"/>
                <a:ea typeface="Open Sauce Bold"/>
                <a:cs typeface="Open Sauce Bold"/>
                <a:sym typeface="Open Sauce Bold"/>
              </a:rPr>
              <a:t>łomżyńskim</a:t>
            </a:r>
            <a:r>
              <a:rPr lang="en-US" sz="2092" b="1" dirty="0">
                <a:solidFill>
                  <a:srgbClr val="000000"/>
                </a:solidFill>
                <a:latin typeface="Open Sauce Bold"/>
                <a:ea typeface="Open Sauce Bold"/>
                <a:cs typeface="Open Sauce Bold"/>
                <a:sym typeface="Open Sauce Bold"/>
              </a:rPr>
              <a:t> </a:t>
            </a:r>
            <a:r>
              <a:rPr lang="en-US" sz="2092" b="1" dirty="0" err="1">
                <a:solidFill>
                  <a:srgbClr val="000000"/>
                </a:solidFill>
                <a:latin typeface="Open Sauce Bold"/>
                <a:ea typeface="Open Sauce Bold"/>
                <a:cs typeface="Open Sauce Bold"/>
                <a:sym typeface="Open Sauce Bold"/>
              </a:rPr>
              <a:t>i</a:t>
            </a:r>
            <a:r>
              <a:rPr lang="en-US" sz="2092" b="1" dirty="0">
                <a:solidFill>
                  <a:srgbClr val="000000"/>
                </a:solidFill>
                <a:latin typeface="Open Sauce Bold"/>
                <a:ea typeface="Open Sauce Bold"/>
                <a:cs typeface="Open Sauce Bold"/>
                <a:sym typeface="Open Sauce Bold"/>
              </a:rPr>
              <a:t> </a:t>
            </a:r>
            <a:r>
              <a:rPr lang="en-US" sz="2092" b="1" dirty="0" err="1">
                <a:solidFill>
                  <a:srgbClr val="000000"/>
                </a:solidFill>
                <a:latin typeface="Open Sauce Bold"/>
                <a:ea typeface="Open Sauce Bold"/>
                <a:cs typeface="Open Sauce Bold"/>
                <a:sym typeface="Open Sauce Bold"/>
              </a:rPr>
              <a:t>suwalskim</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silniej</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akcentują</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potrzebę</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zwiększania</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liczby</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placówek</a:t>
            </a:r>
            <a:r>
              <a:rPr lang="en-US" sz="2092" dirty="0">
                <a:solidFill>
                  <a:srgbClr val="000000"/>
                </a:solidFill>
                <a:latin typeface="Open Sauce"/>
                <a:ea typeface="Open Sauce"/>
                <a:cs typeface="Open Sauce"/>
                <a:sym typeface="Open Sauce"/>
              </a:rPr>
              <a:t>.</a:t>
            </a:r>
          </a:p>
          <a:p>
            <a:pPr marL="451846" lvl="1" indent="-225923" algn="l">
              <a:lnSpc>
                <a:spcPts val="4960"/>
              </a:lnSpc>
              <a:buFont typeface="Arial"/>
              <a:buChar char="•"/>
            </a:pPr>
            <a:r>
              <a:rPr lang="en-US" sz="2092" b="1" dirty="0" err="1">
                <a:solidFill>
                  <a:srgbClr val="000000"/>
                </a:solidFill>
                <a:latin typeface="Open Sauce Bold"/>
                <a:ea typeface="Open Sauce Bold"/>
                <a:cs typeface="Open Sauce Bold"/>
                <a:sym typeface="Open Sauce Bold"/>
              </a:rPr>
              <a:t>Jednostki</a:t>
            </a:r>
            <a:r>
              <a:rPr lang="en-US" sz="2092" b="1" dirty="0">
                <a:solidFill>
                  <a:srgbClr val="000000"/>
                </a:solidFill>
                <a:latin typeface="Open Sauce Bold"/>
                <a:ea typeface="Open Sauce Bold"/>
                <a:cs typeface="Open Sauce Bold"/>
                <a:sym typeface="Open Sauce Bold"/>
              </a:rPr>
              <a:t> </a:t>
            </a:r>
            <a:r>
              <a:rPr lang="en-US" sz="2092" b="1" dirty="0" err="1">
                <a:solidFill>
                  <a:srgbClr val="000000"/>
                </a:solidFill>
                <a:latin typeface="Open Sauce Bold"/>
                <a:ea typeface="Open Sauce Bold"/>
                <a:cs typeface="Open Sauce Bold"/>
                <a:sym typeface="Open Sauce Bold"/>
              </a:rPr>
              <a:t>zlokalizowane</a:t>
            </a:r>
            <a:r>
              <a:rPr lang="en-US" sz="2092" b="1" dirty="0">
                <a:solidFill>
                  <a:srgbClr val="000000"/>
                </a:solidFill>
                <a:latin typeface="Open Sauce Bold"/>
                <a:ea typeface="Open Sauce Bold"/>
                <a:cs typeface="Open Sauce Bold"/>
                <a:sym typeface="Open Sauce Bold"/>
              </a:rPr>
              <a:t> w </a:t>
            </a:r>
            <a:r>
              <a:rPr lang="en-US" sz="2092" b="1" dirty="0" err="1">
                <a:solidFill>
                  <a:srgbClr val="000000"/>
                </a:solidFill>
                <a:latin typeface="Open Sauce Bold"/>
                <a:ea typeface="Open Sauce Bold"/>
                <a:cs typeface="Open Sauce Bold"/>
                <a:sym typeface="Open Sauce Bold"/>
              </a:rPr>
              <a:t>subregionie</a:t>
            </a:r>
            <a:r>
              <a:rPr lang="en-US" sz="2092" b="1" dirty="0">
                <a:solidFill>
                  <a:srgbClr val="000000"/>
                </a:solidFill>
                <a:latin typeface="Open Sauce Bold"/>
                <a:ea typeface="Open Sauce Bold"/>
                <a:cs typeface="Open Sauce Bold"/>
                <a:sym typeface="Open Sauce Bold"/>
              </a:rPr>
              <a:t> </a:t>
            </a:r>
            <a:r>
              <a:rPr lang="en-US" sz="2092" b="1" dirty="0" err="1">
                <a:solidFill>
                  <a:srgbClr val="000000"/>
                </a:solidFill>
                <a:latin typeface="Open Sauce Bold"/>
                <a:ea typeface="Open Sauce Bold"/>
                <a:cs typeface="Open Sauce Bold"/>
                <a:sym typeface="Open Sauce Bold"/>
              </a:rPr>
              <a:t>bielskim</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relatywnie</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częściej</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wskazują</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rozwój</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opieki</a:t>
            </a:r>
            <a:r>
              <a:rPr lang="en-US" sz="2092" dirty="0">
                <a:solidFill>
                  <a:srgbClr val="000000"/>
                </a:solidFill>
                <a:latin typeface="Open Sauce"/>
                <a:ea typeface="Open Sauce"/>
                <a:cs typeface="Open Sauce"/>
                <a:sym typeface="Open Sauce"/>
              </a:rPr>
              <a:t> w </a:t>
            </a:r>
            <a:r>
              <a:rPr lang="en-US" sz="2092" dirty="0" err="1">
                <a:solidFill>
                  <a:srgbClr val="000000"/>
                </a:solidFill>
                <a:latin typeface="Open Sauce"/>
                <a:ea typeface="Open Sauce"/>
                <a:cs typeface="Open Sauce"/>
                <a:sym typeface="Open Sauce"/>
              </a:rPr>
              <a:t>miejscu</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zamieszkania</a:t>
            </a:r>
            <a:r>
              <a:rPr lang="en-US" sz="2092" dirty="0">
                <a:solidFill>
                  <a:srgbClr val="000000"/>
                </a:solidFill>
                <a:latin typeface="Open Sauce"/>
                <a:ea typeface="Open Sauce"/>
                <a:cs typeface="Open Sauce"/>
                <a:sym typeface="Open Sauce"/>
              </a:rPr>
              <a:t>.</a:t>
            </a:r>
          </a:p>
          <a:p>
            <a:pPr marL="451846" lvl="1" indent="-225923" algn="l">
              <a:lnSpc>
                <a:spcPts val="4960"/>
              </a:lnSpc>
              <a:buFont typeface="Arial"/>
              <a:buChar char="•"/>
            </a:pPr>
            <a:r>
              <a:rPr lang="en-US" sz="2092" dirty="0" err="1">
                <a:solidFill>
                  <a:srgbClr val="000000"/>
                </a:solidFill>
                <a:latin typeface="Open Sauce"/>
                <a:ea typeface="Open Sauce"/>
                <a:cs typeface="Open Sauce"/>
                <a:sym typeface="Open Sauce"/>
              </a:rPr>
              <a:t>Różnice</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mają</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charakter</a:t>
            </a:r>
            <a:r>
              <a:rPr lang="en-US" sz="2092" dirty="0">
                <a:solidFill>
                  <a:srgbClr val="000000"/>
                </a:solidFill>
                <a:latin typeface="Open Sauce"/>
                <a:ea typeface="Open Sauce"/>
                <a:cs typeface="Open Sauce"/>
                <a:sym typeface="Open Sauce"/>
              </a:rPr>
              <a:t> </a:t>
            </a:r>
            <a:r>
              <a:rPr lang="en-US" sz="2092" b="1" dirty="0" err="1">
                <a:solidFill>
                  <a:srgbClr val="000000"/>
                </a:solidFill>
                <a:latin typeface="Open Sauce Bold"/>
                <a:ea typeface="Open Sauce Bold"/>
                <a:cs typeface="Open Sauce Bold"/>
                <a:sym typeface="Open Sauce Bold"/>
              </a:rPr>
              <a:t>akcentów</a:t>
            </a:r>
            <a:r>
              <a:rPr lang="en-US" sz="2092" dirty="0">
                <a:solidFill>
                  <a:srgbClr val="000000"/>
                </a:solidFill>
                <a:latin typeface="Open Sauce"/>
                <a:ea typeface="Open Sauce"/>
                <a:cs typeface="Open Sauce"/>
                <a:sym typeface="Open Sauce"/>
              </a:rPr>
              <a:t>, a </a:t>
            </a:r>
            <a:r>
              <a:rPr lang="en-US" sz="2092" dirty="0" err="1">
                <a:solidFill>
                  <a:srgbClr val="000000"/>
                </a:solidFill>
                <a:latin typeface="Open Sauce"/>
                <a:ea typeface="Open Sauce"/>
                <a:cs typeface="Open Sauce"/>
                <a:sym typeface="Open Sauce"/>
              </a:rPr>
              <a:t>nie</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odmiennej</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hierarchii</a:t>
            </a:r>
            <a:r>
              <a:rPr lang="en-US" sz="2092" dirty="0">
                <a:solidFill>
                  <a:srgbClr val="000000"/>
                </a:solidFill>
                <a:latin typeface="Open Sauce"/>
                <a:ea typeface="Open Sauce"/>
                <a:cs typeface="Open Sauce"/>
                <a:sym typeface="Open Sauce"/>
              </a:rPr>
              <a:t> </a:t>
            </a:r>
            <a:r>
              <a:rPr lang="en-US" sz="2092" dirty="0" err="1">
                <a:solidFill>
                  <a:srgbClr val="000000"/>
                </a:solidFill>
                <a:latin typeface="Open Sauce"/>
                <a:ea typeface="Open Sauce"/>
                <a:cs typeface="Open Sauce"/>
                <a:sym typeface="Open Sauce"/>
              </a:rPr>
              <a:t>celów</a:t>
            </a:r>
            <a:r>
              <a:rPr lang="en-US" sz="2092" dirty="0">
                <a:solidFill>
                  <a:srgbClr val="000000"/>
                </a:solidFill>
                <a:latin typeface="Open Sauce"/>
                <a:ea typeface="Open Sauce"/>
                <a:cs typeface="Open Sauce"/>
                <a:sym typeface="Open Sauce"/>
              </a:rPr>
              <a:t>.</a:t>
            </a:r>
          </a:p>
          <a:p>
            <a:pPr algn="l">
              <a:lnSpc>
                <a:spcPts val="4960"/>
              </a:lnSpc>
            </a:pPr>
            <a:endParaRPr lang="en-US" sz="2092" dirty="0">
              <a:solidFill>
                <a:srgbClr val="000000"/>
              </a:solidFill>
              <a:latin typeface="Open Sauce"/>
              <a:ea typeface="Open Sauce"/>
              <a:cs typeface="Open Sauce"/>
              <a:sym typeface="Open Sauce"/>
            </a:endParaRPr>
          </a:p>
        </p:txBody>
      </p:sp>
      <p:pic>
        <p:nvPicPr>
          <p:cNvPr id="13" name="Picture 13" descr="Biurko z akcesoriami medycznymi (rękawiczki, stetoskop, notatnik) oraz drewniane klocki układające się w napis 'NURSE' (pielęgniarka)."/>
          <p:cNvPicPr>
            <a:picLocks noChangeAspect="1"/>
          </p:cNvPicPr>
          <p:nvPr/>
        </p:nvPicPr>
        <p:blipFill>
          <a:blip r:embed="rId6"/>
          <a:srcRect l="23306" r="23306"/>
          <a:stretch>
            <a:fillRect/>
          </a:stretch>
        </p:blipFill>
        <p:spPr>
          <a:xfrm>
            <a:off x="388792" y="2381504"/>
            <a:ext cx="4055751" cy="5064644"/>
          </a:xfrm>
          <a:prstGeom prst="rect">
            <a:avLst/>
          </a:prstGeom>
        </p:spPr>
      </p:pic>
    </p:spTree>
  </p:cSld>
  <p:clrMapOvr>
    <a:masterClrMapping/>
  </p:clrMapOvr>
  <p:transition>
    <p:push dir="d"/>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a 15">
            <a:extLst>
              <a:ext uri="{FF2B5EF4-FFF2-40B4-BE49-F238E27FC236}">
                <a16:creationId xmlns:a16="http://schemas.microsoft.com/office/drawing/2014/main" id="{7CB786F4-F023-D011-24C4-CFBCCC75E320}"/>
              </a:ext>
              <a:ext uri="{C183D7F6-B498-43B3-948B-1728B52AA6E4}">
                <adec:decorative xmlns:adec="http://schemas.microsoft.com/office/drawing/2017/decorative" val="1"/>
              </a:ext>
            </a:extLst>
          </p:cNvPr>
          <p:cNvGrpSpPr/>
          <p:nvPr/>
        </p:nvGrpSpPr>
        <p:grpSpPr>
          <a:xfrm>
            <a:off x="-2780979" y="-547179"/>
            <a:ext cx="23849958" cy="11762530"/>
            <a:chOff x="-2780979" y="-547179"/>
            <a:chExt cx="23849958" cy="11762530"/>
          </a:xfrm>
        </p:grpSpPr>
        <p:sp>
          <p:nvSpPr>
            <p:cNvPr id="2" name="Freeform 2">
              <a:extLst>
                <a:ext uri="{C183D7F6-B498-43B3-948B-1728B52AA6E4}">
                  <adec:decorative xmlns:adec="http://schemas.microsoft.com/office/drawing/2017/decorative" val="1"/>
                </a:ext>
              </a:extLst>
            </p:cNvPr>
            <p:cNvSpPr/>
            <p:nvPr/>
          </p:nvSpPr>
          <p:spPr>
            <a:xfrm>
              <a:off x="-2780979" y="4984550"/>
              <a:ext cx="23849958" cy="6230801"/>
            </a:xfrm>
            <a:custGeom>
              <a:avLst/>
              <a:gdLst/>
              <a:ahLst/>
              <a:cxnLst/>
              <a:rect l="l" t="t" r="r" b="b"/>
              <a:pathLst>
                <a:path w="23849958" h="6230801">
                  <a:moveTo>
                    <a:pt x="0" y="0"/>
                  </a:moveTo>
                  <a:lnTo>
                    <a:pt x="23849958" y="0"/>
                  </a:lnTo>
                  <a:lnTo>
                    <a:pt x="23849958" y="6230802"/>
                  </a:lnTo>
                  <a:lnTo>
                    <a:pt x="0" y="6230802"/>
                  </a:lnTo>
                  <a:lnTo>
                    <a:pt x="0" y="0"/>
                  </a:lnTo>
                  <a:close/>
                </a:path>
              </a:pathLst>
            </a:custGeom>
            <a:blipFill>
              <a:blip r:embed="rId2">
                <a:alphaModFix amt="4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4" name="Freeform 4">
              <a:extLst>
                <a:ext uri="{C183D7F6-B498-43B3-948B-1728B52AA6E4}">
                  <adec:decorative xmlns:adec="http://schemas.microsoft.com/office/drawing/2017/decorative" val="1"/>
                </a:ext>
              </a:extLst>
            </p:cNvPr>
            <p:cNvSpPr/>
            <p:nvPr/>
          </p:nvSpPr>
          <p:spPr>
            <a:xfrm>
              <a:off x="12470266" y="3436498"/>
              <a:ext cx="4128522" cy="5394305"/>
            </a:xfrm>
            <a:custGeom>
              <a:avLst/>
              <a:gdLst/>
              <a:ahLst/>
              <a:cxnLst/>
              <a:rect l="l" t="t" r="r" b="b"/>
              <a:pathLst>
                <a:path w="1087347" h="1420722">
                  <a:moveTo>
                    <a:pt x="187523" y="0"/>
                  </a:moveTo>
                  <a:lnTo>
                    <a:pt x="899825" y="0"/>
                  </a:lnTo>
                  <a:cubicBezTo>
                    <a:pt x="949559" y="0"/>
                    <a:pt x="997256" y="19757"/>
                    <a:pt x="1032423" y="54924"/>
                  </a:cubicBezTo>
                  <a:cubicBezTo>
                    <a:pt x="1067591" y="90092"/>
                    <a:pt x="1087347" y="137789"/>
                    <a:pt x="1087347" y="187523"/>
                  </a:cubicBezTo>
                  <a:lnTo>
                    <a:pt x="1087347" y="1233200"/>
                  </a:lnTo>
                  <a:cubicBezTo>
                    <a:pt x="1087347" y="1282934"/>
                    <a:pt x="1067591" y="1330631"/>
                    <a:pt x="1032423" y="1365798"/>
                  </a:cubicBezTo>
                  <a:cubicBezTo>
                    <a:pt x="997256" y="1400965"/>
                    <a:pt x="949559" y="1420722"/>
                    <a:pt x="899825" y="1420722"/>
                  </a:cubicBezTo>
                  <a:lnTo>
                    <a:pt x="187523" y="1420722"/>
                  </a:lnTo>
                  <a:cubicBezTo>
                    <a:pt x="137789" y="1420722"/>
                    <a:pt x="90092" y="1400965"/>
                    <a:pt x="54924" y="1365798"/>
                  </a:cubicBezTo>
                  <a:cubicBezTo>
                    <a:pt x="19757" y="1330631"/>
                    <a:pt x="0" y="1282934"/>
                    <a:pt x="0" y="1233200"/>
                  </a:cubicBezTo>
                  <a:lnTo>
                    <a:pt x="0" y="187523"/>
                  </a:lnTo>
                  <a:cubicBezTo>
                    <a:pt x="0" y="137789"/>
                    <a:pt x="19757" y="90092"/>
                    <a:pt x="54924" y="54924"/>
                  </a:cubicBezTo>
                  <a:cubicBezTo>
                    <a:pt x="90092" y="19757"/>
                    <a:pt x="137789" y="0"/>
                    <a:pt x="187523"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6" name="Freeform 6">
              <a:extLst>
                <a:ext uri="{C183D7F6-B498-43B3-948B-1728B52AA6E4}">
                  <adec:decorative xmlns:adec="http://schemas.microsoft.com/office/drawing/2017/decorative" val="1"/>
                </a:ext>
              </a:extLst>
            </p:cNvPr>
            <p:cNvSpPr/>
            <p:nvPr/>
          </p:nvSpPr>
          <p:spPr>
            <a:xfrm>
              <a:off x="16746199" y="8488405"/>
              <a:ext cx="2073679" cy="2073679"/>
            </a:xfrm>
            <a:custGeom>
              <a:avLst/>
              <a:gdLst/>
              <a:ahLst/>
              <a:cxnLst/>
              <a:rect l="l" t="t" r="r" b="b"/>
              <a:pathLst>
                <a:path w="2073679" h="2073679">
                  <a:moveTo>
                    <a:pt x="0" y="0"/>
                  </a:moveTo>
                  <a:lnTo>
                    <a:pt x="2073679" y="0"/>
                  </a:lnTo>
                  <a:lnTo>
                    <a:pt x="2073679" y="2073678"/>
                  </a:lnTo>
                  <a:lnTo>
                    <a:pt x="0" y="20736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a:off x="-371352" y="3436498"/>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flipH="1" flipV="1">
              <a:off x="13226371" y="-547179"/>
              <a:ext cx="5732954" cy="2192484"/>
            </a:xfrm>
            <a:custGeom>
              <a:avLst/>
              <a:gdLst/>
              <a:ahLst/>
              <a:cxnLst/>
              <a:rect l="l" t="t" r="r" b="b"/>
              <a:pathLst>
                <a:path w="5732954" h="2192484">
                  <a:moveTo>
                    <a:pt x="5732954" y="2192484"/>
                  </a:moveTo>
                  <a:lnTo>
                    <a:pt x="0" y="2192484"/>
                  </a:lnTo>
                  <a:lnTo>
                    <a:pt x="0" y="0"/>
                  </a:lnTo>
                  <a:lnTo>
                    <a:pt x="5732954" y="0"/>
                  </a:lnTo>
                  <a:lnTo>
                    <a:pt x="5732954" y="2192484"/>
                  </a:lnTo>
                  <a:close/>
                </a:path>
              </a:pathLst>
            </a:custGeom>
            <a:blipFill>
              <a:blip r:embed="rId6">
                <a:extLst>
                  <a:ext uri="{96DAC541-7B7A-43D3-8B79-37D633B846F1}">
                    <asvg:svgBlip xmlns:asvg="http://schemas.microsoft.com/office/drawing/2016/SVG/main" r:embed="rId7"/>
                  </a:ext>
                </a:extLst>
              </a:blip>
              <a:stretch>
                <a:fillRect t="-79322" b="-82160"/>
              </a:stretch>
            </a:blipFill>
          </p:spPr>
          <p:txBody>
            <a:bodyPr/>
            <a:lstStyle/>
            <a:p>
              <a:endParaRPr lang="pl-PL"/>
            </a:p>
          </p:txBody>
        </p:sp>
      </p:grpSp>
      <p:sp>
        <p:nvSpPr>
          <p:cNvPr id="8" name="TextBox 8"/>
          <p:cNvSpPr txBox="1">
            <a:spLocks noGrp="1"/>
          </p:cNvSpPr>
          <p:nvPr>
            <p:ph type="title" idx="4294967295"/>
          </p:nvPr>
        </p:nvSpPr>
        <p:spPr>
          <a:xfrm>
            <a:off x="966405" y="517250"/>
            <a:ext cx="15378981" cy="191581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78"/>
              </a:lnSpc>
              <a:spcBef>
                <a:spcPts val="0"/>
              </a:spcBef>
              <a:spcAft>
                <a:spcPts val="0"/>
              </a:spcAft>
              <a:buClrTx/>
              <a:buSzTx/>
              <a:buFontTx/>
              <a:buNone/>
              <a:tabLst/>
              <a:defRPr/>
            </a:pP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Wyzwania</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systemu</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opieki</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długoterminowej</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w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województwie</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podlaskim</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oraz</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rekomendacje</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dotyczące</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poprawy</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dostępności</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i</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jakości</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usług</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opieki</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długoterminowej</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w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tym</a:t>
            </a:r>
            <a:r>
              <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38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opis</a:t>
            </a:r>
            <a:endParaRPr kumimoji="0" lang="en-US" sz="338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9" name="TextBox 9"/>
          <p:cNvSpPr txBox="1"/>
          <p:nvPr/>
        </p:nvSpPr>
        <p:spPr>
          <a:xfrm>
            <a:off x="1028700" y="2739333"/>
            <a:ext cx="5505998" cy="520959"/>
          </a:xfrm>
          <a:prstGeom prst="rect">
            <a:avLst/>
          </a:prstGeom>
        </p:spPr>
        <p:txBody>
          <a:bodyPr lIns="0" tIns="0" rIns="0" bIns="0" rtlCol="0" anchor="t">
            <a:spAutoFit/>
          </a:bodyPr>
          <a:lstStyle/>
          <a:p>
            <a:pPr algn="l">
              <a:lnSpc>
                <a:spcPts val="4268"/>
              </a:lnSpc>
              <a:spcBef>
                <a:spcPct val="0"/>
              </a:spcBef>
            </a:pPr>
            <a:r>
              <a:rPr lang="en-US" sz="3049" b="1" dirty="0" err="1">
                <a:solidFill>
                  <a:srgbClr val="000000"/>
                </a:solidFill>
                <a:latin typeface="Open Sauce Bold"/>
                <a:ea typeface="Open Sauce Bold"/>
                <a:cs typeface="Open Sauce Bold"/>
                <a:sym typeface="Open Sauce Bold"/>
              </a:rPr>
              <a:t>Wyzwania</a:t>
            </a:r>
            <a:r>
              <a:rPr lang="en-US" sz="3049" b="1" dirty="0">
                <a:solidFill>
                  <a:srgbClr val="000000"/>
                </a:solidFill>
                <a:latin typeface="Open Sauce Bold"/>
                <a:ea typeface="Open Sauce Bold"/>
                <a:cs typeface="Open Sauce Bold"/>
                <a:sym typeface="Open Sauce Bold"/>
              </a:rPr>
              <a:t> </a:t>
            </a:r>
            <a:r>
              <a:rPr lang="en-US" sz="3049" b="1" dirty="0" err="1">
                <a:solidFill>
                  <a:srgbClr val="000000"/>
                </a:solidFill>
                <a:latin typeface="Open Sauce Bold"/>
                <a:ea typeface="Open Sauce Bold"/>
                <a:cs typeface="Open Sauce Bold"/>
                <a:sym typeface="Open Sauce Bold"/>
              </a:rPr>
              <a:t>demograficzne</a:t>
            </a:r>
            <a:endParaRPr lang="en-US" sz="3049" b="1" dirty="0">
              <a:solidFill>
                <a:srgbClr val="000000"/>
              </a:solidFill>
              <a:latin typeface="Open Sauce Bold"/>
              <a:ea typeface="Open Sauce Bold"/>
              <a:cs typeface="Open Sauce Bold"/>
              <a:sym typeface="Open Sauce Bold"/>
            </a:endParaRPr>
          </a:p>
        </p:txBody>
      </p:sp>
      <p:sp>
        <p:nvSpPr>
          <p:cNvPr id="11" name="TextBox 11"/>
          <p:cNvSpPr txBox="1"/>
          <p:nvPr/>
        </p:nvSpPr>
        <p:spPr>
          <a:xfrm>
            <a:off x="966405" y="3393642"/>
            <a:ext cx="12049296" cy="2544373"/>
          </a:xfrm>
          <a:prstGeom prst="rect">
            <a:avLst/>
          </a:prstGeom>
        </p:spPr>
        <p:txBody>
          <a:bodyPr lIns="0" tIns="0" rIns="0" bIns="0" rtlCol="0" anchor="t">
            <a:spAutoFit/>
          </a:bodyPr>
          <a:lstStyle/>
          <a:p>
            <a:pPr marL="420125" lvl="1" indent="-210062" algn="l">
              <a:lnSpc>
                <a:spcPts val="4144"/>
              </a:lnSpc>
              <a:buFont typeface="Arial"/>
              <a:buChar char="•"/>
            </a:pPr>
            <a:r>
              <a:rPr lang="en-US" sz="1945" dirty="0" err="1">
                <a:solidFill>
                  <a:srgbClr val="000000"/>
                </a:solidFill>
                <a:latin typeface="Open Sauce"/>
                <a:ea typeface="Open Sauce"/>
                <a:cs typeface="Open Sauce"/>
                <a:sym typeface="Open Sauce"/>
              </a:rPr>
              <a:t>Systematyczny</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wzrost</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liczby</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osób</a:t>
            </a:r>
            <a:r>
              <a:rPr lang="en-US" sz="1945" dirty="0">
                <a:solidFill>
                  <a:srgbClr val="000000"/>
                </a:solidFill>
                <a:latin typeface="Open Sauce"/>
                <a:ea typeface="Open Sauce"/>
                <a:cs typeface="Open Sauce"/>
                <a:sym typeface="Open Sauce"/>
              </a:rPr>
              <a:t> w </a:t>
            </a:r>
            <a:r>
              <a:rPr lang="en-US" sz="1945" dirty="0" err="1">
                <a:solidFill>
                  <a:srgbClr val="000000"/>
                </a:solidFill>
                <a:latin typeface="Open Sauce"/>
                <a:ea typeface="Open Sauce"/>
                <a:cs typeface="Open Sauce"/>
                <a:sym typeface="Open Sauce"/>
              </a:rPr>
              <a:t>wieku</a:t>
            </a:r>
            <a:r>
              <a:rPr lang="en-US" sz="1945" dirty="0">
                <a:solidFill>
                  <a:srgbClr val="000000"/>
                </a:solidFill>
                <a:latin typeface="Open Sauce"/>
                <a:ea typeface="Open Sauce"/>
                <a:cs typeface="Open Sauce"/>
                <a:sym typeface="Open Sauce"/>
              </a:rPr>
              <a:t> 65+ </a:t>
            </a:r>
            <a:r>
              <a:rPr lang="en-US" sz="1945" dirty="0" err="1">
                <a:solidFill>
                  <a:srgbClr val="000000"/>
                </a:solidFill>
                <a:latin typeface="Open Sauce"/>
                <a:ea typeface="Open Sauce"/>
                <a:cs typeface="Open Sauce"/>
                <a:sym typeface="Open Sauce"/>
              </a:rPr>
              <a:t>i</a:t>
            </a:r>
            <a:r>
              <a:rPr lang="en-US" sz="1945" dirty="0">
                <a:solidFill>
                  <a:srgbClr val="000000"/>
                </a:solidFill>
                <a:latin typeface="Open Sauce"/>
                <a:ea typeface="Open Sauce"/>
                <a:cs typeface="Open Sauce"/>
                <a:sym typeface="Open Sauce"/>
              </a:rPr>
              <a:t> 80+</a:t>
            </a:r>
          </a:p>
          <a:p>
            <a:pPr marL="420125" lvl="1" indent="-210062" algn="l">
              <a:lnSpc>
                <a:spcPts val="4144"/>
              </a:lnSpc>
              <a:buFont typeface="Arial"/>
              <a:buChar char="•"/>
            </a:pPr>
            <a:r>
              <a:rPr lang="en-US" sz="1945" dirty="0" err="1">
                <a:solidFill>
                  <a:srgbClr val="000000"/>
                </a:solidFill>
                <a:latin typeface="Open Sauce"/>
                <a:ea typeface="Open Sauce"/>
                <a:cs typeface="Open Sauce"/>
                <a:sym typeface="Open Sauce"/>
              </a:rPr>
              <a:t>Prognozowany</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wzrost</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liczby</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osób</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wymagających</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pomocy</a:t>
            </a:r>
            <a:r>
              <a:rPr lang="en-US" sz="1945" dirty="0">
                <a:solidFill>
                  <a:srgbClr val="000000"/>
                </a:solidFill>
                <a:latin typeface="Open Sauce"/>
                <a:ea typeface="Open Sauce"/>
                <a:cs typeface="Open Sauce"/>
                <a:sym typeface="Open Sauce"/>
              </a:rPr>
              <a:t> o ok. 38% do 2045 r.</a:t>
            </a:r>
          </a:p>
          <a:p>
            <a:pPr marL="420125" lvl="1" indent="-210062" algn="l">
              <a:lnSpc>
                <a:spcPts val="4144"/>
              </a:lnSpc>
              <a:buFont typeface="Arial"/>
              <a:buChar char="•"/>
            </a:pPr>
            <a:r>
              <a:rPr lang="en-US" sz="1945" dirty="0" err="1">
                <a:solidFill>
                  <a:srgbClr val="000000"/>
                </a:solidFill>
                <a:latin typeface="Open Sauce"/>
                <a:ea typeface="Open Sauce"/>
                <a:cs typeface="Open Sauce"/>
                <a:sym typeface="Open Sauce"/>
              </a:rPr>
              <a:t>Narastająca</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wielochorobowość</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i</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niesamodzielność</a:t>
            </a:r>
            <a:r>
              <a:rPr lang="en-US" sz="1945" dirty="0">
                <a:solidFill>
                  <a:srgbClr val="000000"/>
                </a:solidFill>
                <a:latin typeface="Open Sauce"/>
                <a:ea typeface="Open Sauce"/>
                <a:cs typeface="Open Sauce"/>
                <a:sym typeface="Open Sauce"/>
              </a:rPr>
              <a:t> w </a:t>
            </a:r>
            <a:r>
              <a:rPr lang="en-US" sz="1945" dirty="0" err="1">
                <a:solidFill>
                  <a:srgbClr val="000000"/>
                </a:solidFill>
                <a:latin typeface="Open Sauce"/>
                <a:ea typeface="Open Sauce"/>
                <a:cs typeface="Open Sauce"/>
                <a:sym typeface="Open Sauce"/>
              </a:rPr>
              <a:t>starszych</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grupach</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wieku</a:t>
            </a:r>
            <a:endParaRPr lang="en-US" sz="1945" dirty="0">
              <a:solidFill>
                <a:srgbClr val="000000"/>
              </a:solidFill>
              <a:latin typeface="Open Sauce"/>
              <a:ea typeface="Open Sauce"/>
              <a:cs typeface="Open Sauce"/>
              <a:sym typeface="Open Sauce"/>
            </a:endParaRPr>
          </a:p>
          <a:p>
            <a:pPr marL="420125" lvl="1" indent="-210062" algn="l">
              <a:lnSpc>
                <a:spcPts val="4144"/>
              </a:lnSpc>
              <a:buFont typeface="Arial"/>
              <a:buChar char="•"/>
            </a:pPr>
            <a:r>
              <a:rPr lang="en-US" sz="1945" dirty="0" err="1">
                <a:solidFill>
                  <a:srgbClr val="000000"/>
                </a:solidFill>
                <a:latin typeface="Open Sauce"/>
                <a:ea typeface="Open Sauce"/>
                <a:cs typeface="Open Sauce"/>
                <a:sym typeface="Open Sauce"/>
              </a:rPr>
              <a:t>Zmniejszanie</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się</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potencjału</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opieki</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rodzinnej</a:t>
            </a:r>
            <a:endParaRPr lang="en-US" sz="1945" dirty="0">
              <a:solidFill>
                <a:srgbClr val="000000"/>
              </a:solidFill>
              <a:latin typeface="Open Sauce"/>
              <a:ea typeface="Open Sauce"/>
              <a:cs typeface="Open Sauce"/>
              <a:sym typeface="Open Sauce"/>
            </a:endParaRPr>
          </a:p>
          <a:p>
            <a:pPr marL="420125" lvl="1" indent="-210062" algn="l">
              <a:lnSpc>
                <a:spcPts val="4144"/>
              </a:lnSpc>
              <a:buFont typeface="Arial"/>
              <a:buChar char="•"/>
            </a:pPr>
            <a:r>
              <a:rPr lang="en-US" sz="1945" dirty="0" err="1">
                <a:solidFill>
                  <a:srgbClr val="000000"/>
                </a:solidFill>
                <a:latin typeface="Open Sauce"/>
                <a:ea typeface="Open Sauce"/>
                <a:cs typeface="Open Sauce"/>
                <a:sym typeface="Open Sauce"/>
              </a:rPr>
              <a:t>Wzrost</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liczby</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osób</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starszych</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mieszkających</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samotnie</a:t>
            </a:r>
            <a:endParaRPr lang="en-US" sz="1945" dirty="0">
              <a:solidFill>
                <a:srgbClr val="000000"/>
              </a:solidFill>
              <a:latin typeface="Open Sauce"/>
              <a:ea typeface="Open Sauce"/>
              <a:cs typeface="Open Sauce"/>
              <a:sym typeface="Open Sauce"/>
            </a:endParaRPr>
          </a:p>
        </p:txBody>
      </p:sp>
      <p:sp>
        <p:nvSpPr>
          <p:cNvPr id="12" name="TextBox 12"/>
          <p:cNvSpPr txBox="1"/>
          <p:nvPr/>
        </p:nvSpPr>
        <p:spPr>
          <a:xfrm>
            <a:off x="1028700" y="6330924"/>
            <a:ext cx="10200741" cy="520959"/>
          </a:xfrm>
          <a:prstGeom prst="rect">
            <a:avLst/>
          </a:prstGeom>
        </p:spPr>
        <p:txBody>
          <a:bodyPr lIns="0" tIns="0" rIns="0" bIns="0" rtlCol="0" anchor="t">
            <a:spAutoFit/>
          </a:bodyPr>
          <a:lstStyle/>
          <a:p>
            <a:pPr algn="l">
              <a:lnSpc>
                <a:spcPts val="4268"/>
              </a:lnSpc>
              <a:spcBef>
                <a:spcPct val="0"/>
              </a:spcBef>
            </a:pPr>
            <a:r>
              <a:rPr lang="en-US" sz="3049" b="1" dirty="0" err="1">
                <a:solidFill>
                  <a:srgbClr val="000000"/>
                </a:solidFill>
                <a:latin typeface="Open Sauce Bold"/>
                <a:ea typeface="Open Sauce Bold"/>
                <a:cs typeface="Open Sauce Bold"/>
                <a:sym typeface="Open Sauce Bold"/>
              </a:rPr>
              <a:t>Presja</a:t>
            </a:r>
            <a:r>
              <a:rPr lang="en-US" sz="3049" b="1" dirty="0">
                <a:solidFill>
                  <a:srgbClr val="000000"/>
                </a:solidFill>
                <a:latin typeface="Open Sauce Bold"/>
                <a:ea typeface="Open Sauce Bold"/>
                <a:cs typeface="Open Sauce Bold"/>
                <a:sym typeface="Open Sauce Bold"/>
              </a:rPr>
              <a:t> </a:t>
            </a:r>
            <a:r>
              <a:rPr lang="en-US" sz="3049" b="1" dirty="0" err="1">
                <a:solidFill>
                  <a:srgbClr val="000000"/>
                </a:solidFill>
                <a:latin typeface="Open Sauce Bold"/>
                <a:ea typeface="Open Sauce Bold"/>
                <a:cs typeface="Open Sauce Bold"/>
                <a:sym typeface="Open Sauce Bold"/>
              </a:rPr>
              <a:t>na</a:t>
            </a:r>
            <a:r>
              <a:rPr lang="en-US" sz="3049" b="1" dirty="0">
                <a:solidFill>
                  <a:srgbClr val="000000"/>
                </a:solidFill>
                <a:latin typeface="Open Sauce Bold"/>
                <a:ea typeface="Open Sauce Bold"/>
                <a:cs typeface="Open Sauce Bold"/>
                <a:sym typeface="Open Sauce Bold"/>
              </a:rPr>
              <a:t> system </a:t>
            </a:r>
            <a:r>
              <a:rPr lang="en-US" sz="3049" b="1" dirty="0" err="1">
                <a:solidFill>
                  <a:srgbClr val="000000"/>
                </a:solidFill>
                <a:latin typeface="Open Sauce Bold"/>
                <a:ea typeface="Open Sauce Bold"/>
                <a:cs typeface="Open Sauce Bold"/>
                <a:sym typeface="Open Sauce Bold"/>
              </a:rPr>
              <a:t>opieki</a:t>
            </a:r>
            <a:r>
              <a:rPr lang="en-US" sz="3049" b="1" dirty="0">
                <a:solidFill>
                  <a:srgbClr val="000000"/>
                </a:solidFill>
                <a:latin typeface="Open Sauce Bold"/>
                <a:ea typeface="Open Sauce Bold"/>
                <a:cs typeface="Open Sauce Bold"/>
                <a:sym typeface="Open Sauce Bold"/>
              </a:rPr>
              <a:t> </a:t>
            </a:r>
            <a:r>
              <a:rPr lang="en-US" sz="3049" b="1" dirty="0" err="1">
                <a:solidFill>
                  <a:srgbClr val="000000"/>
                </a:solidFill>
                <a:latin typeface="Open Sauce Bold"/>
                <a:ea typeface="Open Sauce Bold"/>
                <a:cs typeface="Open Sauce Bold"/>
                <a:sym typeface="Open Sauce Bold"/>
              </a:rPr>
              <a:t>długoterminowej</a:t>
            </a:r>
            <a:endParaRPr lang="en-US" sz="3049" b="1" dirty="0">
              <a:solidFill>
                <a:srgbClr val="000000"/>
              </a:solidFill>
              <a:latin typeface="Open Sauce Bold"/>
              <a:ea typeface="Open Sauce Bold"/>
              <a:cs typeface="Open Sauce Bold"/>
              <a:sym typeface="Open Sauce Bold"/>
            </a:endParaRPr>
          </a:p>
        </p:txBody>
      </p:sp>
      <p:sp>
        <p:nvSpPr>
          <p:cNvPr id="13" name="TextBox 13"/>
          <p:cNvSpPr txBox="1"/>
          <p:nvPr/>
        </p:nvSpPr>
        <p:spPr>
          <a:xfrm>
            <a:off x="966405" y="6980871"/>
            <a:ext cx="12049296" cy="2037117"/>
          </a:xfrm>
          <a:prstGeom prst="rect">
            <a:avLst/>
          </a:prstGeom>
        </p:spPr>
        <p:txBody>
          <a:bodyPr lIns="0" tIns="0" rIns="0" bIns="0" rtlCol="0" anchor="t">
            <a:spAutoFit/>
          </a:bodyPr>
          <a:lstStyle/>
          <a:p>
            <a:pPr marL="420124" lvl="1" indent="-210062" algn="l">
              <a:lnSpc>
                <a:spcPts val="4144"/>
              </a:lnSpc>
              <a:buFont typeface="Arial"/>
              <a:buChar char="•"/>
            </a:pPr>
            <a:r>
              <a:rPr lang="en-US" sz="1945" dirty="0" err="1">
                <a:solidFill>
                  <a:srgbClr val="000000"/>
                </a:solidFill>
                <a:latin typeface="Open Sauce"/>
                <a:ea typeface="Open Sauce"/>
                <a:cs typeface="Open Sauce"/>
                <a:sym typeface="Open Sauce"/>
              </a:rPr>
              <a:t>Rosnąca</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liczba</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zgłoszeń</a:t>
            </a:r>
            <a:r>
              <a:rPr lang="en-US" sz="1945" dirty="0">
                <a:solidFill>
                  <a:srgbClr val="000000"/>
                </a:solidFill>
                <a:latin typeface="Open Sauce"/>
                <a:ea typeface="Open Sauce"/>
                <a:cs typeface="Open Sauce"/>
                <a:sym typeface="Open Sauce"/>
              </a:rPr>
              <a:t> do </a:t>
            </a:r>
            <a:r>
              <a:rPr lang="en-US" sz="1945" dirty="0" err="1">
                <a:solidFill>
                  <a:srgbClr val="000000"/>
                </a:solidFill>
                <a:latin typeface="Open Sauce"/>
                <a:ea typeface="Open Sauce"/>
                <a:cs typeface="Open Sauce"/>
                <a:sym typeface="Open Sauce"/>
              </a:rPr>
              <a:t>jednostek</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pomocy</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społecznej</a:t>
            </a:r>
            <a:endParaRPr lang="en-US" sz="1945" dirty="0">
              <a:solidFill>
                <a:srgbClr val="000000"/>
              </a:solidFill>
              <a:latin typeface="Open Sauce"/>
              <a:ea typeface="Open Sauce"/>
              <a:cs typeface="Open Sauce"/>
              <a:sym typeface="Open Sauce"/>
            </a:endParaRPr>
          </a:p>
          <a:p>
            <a:pPr marL="420124" lvl="1" indent="-210062" algn="l">
              <a:lnSpc>
                <a:spcPts val="4144"/>
              </a:lnSpc>
              <a:buFont typeface="Arial"/>
              <a:buChar char="•"/>
            </a:pPr>
            <a:r>
              <a:rPr lang="en-US" sz="1945" dirty="0" err="1">
                <a:solidFill>
                  <a:srgbClr val="000000"/>
                </a:solidFill>
                <a:latin typeface="Open Sauce"/>
                <a:ea typeface="Open Sauce"/>
                <a:cs typeface="Open Sauce"/>
                <a:sym typeface="Open Sauce"/>
              </a:rPr>
              <a:t>Wzrost</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zapotrzebowania</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zgłaszany</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przez</a:t>
            </a:r>
            <a:r>
              <a:rPr lang="en-US" sz="1945" dirty="0">
                <a:solidFill>
                  <a:srgbClr val="000000"/>
                </a:solidFill>
                <a:latin typeface="Open Sauce"/>
                <a:ea typeface="Open Sauce"/>
                <a:cs typeface="Open Sauce"/>
                <a:sym typeface="Open Sauce"/>
              </a:rPr>
              <a:t> 72,5% </a:t>
            </a:r>
            <a:r>
              <a:rPr lang="en-US" sz="1945" dirty="0" err="1">
                <a:solidFill>
                  <a:srgbClr val="000000"/>
                </a:solidFill>
                <a:latin typeface="Open Sauce"/>
                <a:ea typeface="Open Sauce"/>
                <a:cs typeface="Open Sauce"/>
                <a:sym typeface="Open Sauce"/>
              </a:rPr>
              <a:t>jednostek</a:t>
            </a:r>
            <a:endParaRPr lang="en-US" sz="1945" dirty="0">
              <a:solidFill>
                <a:srgbClr val="000000"/>
              </a:solidFill>
              <a:latin typeface="Open Sauce"/>
              <a:ea typeface="Open Sauce"/>
              <a:cs typeface="Open Sauce"/>
              <a:sym typeface="Open Sauce"/>
            </a:endParaRPr>
          </a:p>
          <a:p>
            <a:pPr marL="420124" lvl="1" indent="-210062" algn="l">
              <a:lnSpc>
                <a:spcPts val="4144"/>
              </a:lnSpc>
              <a:buFont typeface="Arial"/>
              <a:buChar char="•"/>
            </a:pPr>
            <a:r>
              <a:rPr lang="en-US" sz="1945" dirty="0" err="1">
                <a:solidFill>
                  <a:srgbClr val="000000"/>
                </a:solidFill>
                <a:latin typeface="Open Sauce"/>
                <a:ea typeface="Open Sauce"/>
                <a:cs typeface="Open Sauce"/>
                <a:sym typeface="Open Sauce"/>
              </a:rPr>
              <a:t>Starzenie</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się</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populacji</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jako</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główne</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źródło</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presji</a:t>
            </a:r>
            <a:endParaRPr lang="en-US" sz="1945" dirty="0">
              <a:solidFill>
                <a:srgbClr val="000000"/>
              </a:solidFill>
              <a:latin typeface="Open Sauce"/>
              <a:ea typeface="Open Sauce"/>
              <a:cs typeface="Open Sauce"/>
              <a:sym typeface="Open Sauce"/>
            </a:endParaRPr>
          </a:p>
          <a:p>
            <a:pPr marL="420124" lvl="1" indent="-210062" algn="l">
              <a:lnSpc>
                <a:spcPts val="4144"/>
              </a:lnSpc>
              <a:buFont typeface="Arial"/>
              <a:buChar char="•"/>
            </a:pPr>
            <a:r>
              <a:rPr lang="en-US" sz="1945" dirty="0" err="1">
                <a:solidFill>
                  <a:srgbClr val="000000"/>
                </a:solidFill>
                <a:latin typeface="Open Sauce"/>
                <a:ea typeface="Open Sauce"/>
                <a:cs typeface="Open Sauce"/>
                <a:sym typeface="Open Sauce"/>
              </a:rPr>
              <a:t>Osłabienie</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opieki</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nieformalnej</a:t>
            </a:r>
            <a:r>
              <a:rPr lang="en-US" sz="1945" dirty="0">
                <a:solidFill>
                  <a:srgbClr val="000000"/>
                </a:solidFill>
                <a:latin typeface="Open Sauce"/>
                <a:ea typeface="Open Sauce"/>
                <a:cs typeface="Open Sauce"/>
                <a:sym typeface="Open Sauce"/>
              </a:rPr>
              <a:t> z </a:t>
            </a:r>
            <a:r>
              <a:rPr lang="en-US" sz="1945" dirty="0" err="1">
                <a:solidFill>
                  <a:srgbClr val="000000"/>
                </a:solidFill>
                <a:latin typeface="Open Sauce"/>
                <a:ea typeface="Open Sauce"/>
                <a:cs typeface="Open Sauce"/>
                <a:sym typeface="Open Sauce"/>
              </a:rPr>
              <a:t>powodu</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migracji</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i</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zmian</a:t>
            </a:r>
            <a:r>
              <a:rPr lang="en-US" sz="1945" dirty="0">
                <a:solidFill>
                  <a:srgbClr val="000000"/>
                </a:solidFill>
                <a:latin typeface="Open Sauce"/>
                <a:ea typeface="Open Sauce"/>
                <a:cs typeface="Open Sauce"/>
                <a:sym typeface="Open Sauce"/>
              </a:rPr>
              <a:t> </a:t>
            </a:r>
            <a:r>
              <a:rPr lang="en-US" sz="1945" dirty="0" err="1">
                <a:solidFill>
                  <a:srgbClr val="000000"/>
                </a:solidFill>
                <a:latin typeface="Open Sauce"/>
                <a:ea typeface="Open Sauce"/>
                <a:cs typeface="Open Sauce"/>
                <a:sym typeface="Open Sauce"/>
              </a:rPr>
              <a:t>rodzinnych</a:t>
            </a:r>
            <a:endParaRPr lang="en-US" sz="1945" dirty="0">
              <a:solidFill>
                <a:srgbClr val="000000"/>
              </a:solidFill>
              <a:latin typeface="Open Sauce"/>
              <a:ea typeface="Open Sauce"/>
              <a:cs typeface="Open Sauce"/>
              <a:sym typeface="Open Sauce"/>
            </a:endParaRPr>
          </a:p>
        </p:txBody>
      </p:sp>
      <p:pic>
        <p:nvPicPr>
          <p:cNvPr id="15" name="Picture 15" descr="Starszy mężczyzna siedzi przy stole, a opiekunka podaje mu posiłek. W tle inna opiekunka zajmuje się seniorką. Zdjęcie pokazuje codzienną opiekę w placówce całodobowej"/>
          <p:cNvPicPr>
            <a:picLocks noChangeAspect="1"/>
          </p:cNvPicPr>
          <p:nvPr/>
        </p:nvPicPr>
        <p:blipFill>
          <a:blip r:embed="rId8">
            <a:alphaModFix amt="43000"/>
          </a:blip>
          <a:srcRect l="16861" r="42741" b="26152"/>
          <a:stretch>
            <a:fillRect/>
          </a:stretch>
        </p:blipFill>
        <p:spPr>
          <a:xfrm>
            <a:off x="12676318" y="3866221"/>
            <a:ext cx="3716417" cy="4534859"/>
          </a:xfrm>
          <a:prstGeom prst="rect">
            <a:avLst/>
          </a:prstGeom>
        </p:spPr>
      </p:pic>
    </p:spTree>
  </p:cSld>
  <p:clrMapOvr>
    <a:masterClrMapping/>
  </p:clrMapOvr>
  <p:transition spd="slow">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upa 17">
            <a:extLst>
              <a:ext uri="{FF2B5EF4-FFF2-40B4-BE49-F238E27FC236}">
                <a16:creationId xmlns:a16="http://schemas.microsoft.com/office/drawing/2014/main" id="{1D1C2CA6-CAEB-0386-A63E-AA033FDF53BB}"/>
              </a:ext>
              <a:ext uri="{C183D7F6-B498-43B3-948B-1728B52AA6E4}">
                <adec:decorative xmlns:adec="http://schemas.microsoft.com/office/drawing/2017/decorative" val="1"/>
              </a:ext>
            </a:extLst>
          </p:cNvPr>
          <p:cNvGrpSpPr/>
          <p:nvPr/>
        </p:nvGrpSpPr>
        <p:grpSpPr>
          <a:xfrm>
            <a:off x="-1206274" y="-245324"/>
            <a:ext cx="20540862" cy="11323682"/>
            <a:chOff x="-1206274" y="-245324"/>
            <a:chExt cx="20540862" cy="11323682"/>
          </a:xfrm>
        </p:grpSpPr>
        <p:sp>
          <p:nvSpPr>
            <p:cNvPr id="4" name="Freeform 4">
              <a:extLst>
                <a:ext uri="{C183D7F6-B498-43B3-948B-1728B52AA6E4}">
                  <adec:decorative xmlns:adec="http://schemas.microsoft.com/office/drawing/2017/decorative" val="1"/>
                </a:ext>
              </a:extLst>
            </p:cNvPr>
            <p:cNvSpPr/>
            <p:nvPr/>
          </p:nvSpPr>
          <p:spPr>
            <a:xfrm>
              <a:off x="-1206274" y="1649136"/>
              <a:ext cx="20540862" cy="8863583"/>
            </a:xfrm>
            <a:custGeom>
              <a:avLst/>
              <a:gdLst/>
              <a:ahLst/>
              <a:cxnLst/>
              <a:rect l="l" t="t" r="r" b="b"/>
              <a:pathLst>
                <a:path w="4776702" h="2061194">
                  <a:moveTo>
                    <a:pt x="18845" y="0"/>
                  </a:moveTo>
                  <a:lnTo>
                    <a:pt x="4757857" y="0"/>
                  </a:lnTo>
                  <a:cubicBezTo>
                    <a:pt x="4762855" y="0"/>
                    <a:pt x="4767649" y="1985"/>
                    <a:pt x="4771183" y="5520"/>
                  </a:cubicBezTo>
                  <a:cubicBezTo>
                    <a:pt x="4774717" y="9054"/>
                    <a:pt x="4776702" y="13847"/>
                    <a:pt x="4776702" y="18845"/>
                  </a:cubicBezTo>
                  <a:lnTo>
                    <a:pt x="4776702" y="2042348"/>
                  </a:lnTo>
                  <a:cubicBezTo>
                    <a:pt x="4776702" y="2047347"/>
                    <a:pt x="4774717" y="2052140"/>
                    <a:pt x="4771183" y="2055674"/>
                  </a:cubicBezTo>
                  <a:cubicBezTo>
                    <a:pt x="4767649" y="2059208"/>
                    <a:pt x="4762855" y="2061194"/>
                    <a:pt x="4757857" y="2061194"/>
                  </a:cubicBezTo>
                  <a:lnTo>
                    <a:pt x="18845" y="2061194"/>
                  </a:lnTo>
                  <a:cubicBezTo>
                    <a:pt x="13847" y="2061194"/>
                    <a:pt x="9054" y="2059208"/>
                    <a:pt x="5520" y="2055674"/>
                  </a:cubicBezTo>
                  <a:cubicBezTo>
                    <a:pt x="1985" y="2052140"/>
                    <a:pt x="0" y="2047347"/>
                    <a:pt x="0" y="2042348"/>
                  </a:cubicBezTo>
                  <a:lnTo>
                    <a:pt x="0" y="18845"/>
                  </a:lnTo>
                  <a:cubicBezTo>
                    <a:pt x="0" y="13847"/>
                    <a:pt x="1985" y="9054"/>
                    <a:pt x="5520" y="5520"/>
                  </a:cubicBezTo>
                  <a:cubicBezTo>
                    <a:pt x="9054" y="1985"/>
                    <a:pt x="13847" y="0"/>
                    <a:pt x="18845"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6" name="Freeform 6">
              <a:extLst>
                <a:ext uri="{C183D7F6-B498-43B3-948B-1728B52AA6E4}">
                  <adec:decorative xmlns:adec="http://schemas.microsoft.com/office/drawing/2017/decorative" val="1"/>
                </a:ext>
              </a:extLst>
            </p:cNvPr>
            <p:cNvSpPr/>
            <p:nvPr/>
          </p:nvSpPr>
          <p:spPr>
            <a:xfrm flipH="1" flipV="1">
              <a:off x="13012922" y="-245324"/>
              <a:ext cx="5639964" cy="2156921"/>
            </a:xfrm>
            <a:custGeom>
              <a:avLst/>
              <a:gdLst/>
              <a:ahLst/>
              <a:cxnLst/>
              <a:rect l="l" t="t" r="r" b="b"/>
              <a:pathLst>
                <a:path w="5639964" h="2156921">
                  <a:moveTo>
                    <a:pt x="5639965" y="2156921"/>
                  </a:moveTo>
                  <a:lnTo>
                    <a:pt x="0" y="2156921"/>
                  </a:lnTo>
                  <a:lnTo>
                    <a:pt x="0" y="0"/>
                  </a:lnTo>
                  <a:lnTo>
                    <a:pt x="5639965" y="0"/>
                  </a:lnTo>
                  <a:lnTo>
                    <a:pt x="5639965" y="2156921"/>
                  </a:lnTo>
                  <a:close/>
                </a:path>
              </a:pathLst>
            </a:custGeom>
            <a:blipFill>
              <a:blip r:embed="rId2">
                <a:extLst>
                  <a:ext uri="{96DAC541-7B7A-43D3-8B79-37D633B846F1}">
                    <asvg:svgBlip xmlns:asvg="http://schemas.microsoft.com/office/drawing/2016/SVG/main" r:embed="rId3"/>
                  </a:ext>
                </a:extLst>
              </a:blip>
              <a:stretch>
                <a:fillRect t="-79322" b="-82160"/>
              </a:stretch>
            </a:blip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a:off x="16917702" y="2233556"/>
              <a:ext cx="1370298" cy="1370298"/>
            </a:xfrm>
            <a:custGeom>
              <a:avLst/>
              <a:gdLst/>
              <a:ahLst/>
              <a:cxnLst/>
              <a:rect l="l" t="t" r="r" b="b"/>
              <a:pathLst>
                <a:path w="1370298" h="1370298">
                  <a:moveTo>
                    <a:pt x="0" y="0"/>
                  </a:moveTo>
                  <a:lnTo>
                    <a:pt x="1370298" y="0"/>
                  </a:lnTo>
                  <a:lnTo>
                    <a:pt x="1370298" y="1370299"/>
                  </a:lnTo>
                  <a:lnTo>
                    <a:pt x="0" y="13702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8" name="Freeform 8">
              <a:extLst>
                <a:ext uri="{C183D7F6-B498-43B3-948B-1728B52AA6E4}">
                  <adec:decorative xmlns:adec="http://schemas.microsoft.com/office/drawing/2017/decorative" val="1"/>
                </a:ext>
              </a:extLst>
            </p:cNvPr>
            <p:cNvSpPr/>
            <p:nvPr/>
          </p:nvSpPr>
          <p:spPr>
            <a:xfrm>
              <a:off x="0" y="6342336"/>
              <a:ext cx="18128314" cy="4736022"/>
            </a:xfrm>
            <a:custGeom>
              <a:avLst/>
              <a:gdLst/>
              <a:ahLst/>
              <a:cxnLst/>
              <a:rect l="l" t="t" r="r" b="b"/>
              <a:pathLst>
                <a:path w="18128314" h="4736022">
                  <a:moveTo>
                    <a:pt x="0" y="0"/>
                  </a:moveTo>
                  <a:lnTo>
                    <a:pt x="18128314" y="0"/>
                  </a:lnTo>
                  <a:lnTo>
                    <a:pt x="18128314" y="4736022"/>
                  </a:lnTo>
                  <a:lnTo>
                    <a:pt x="0" y="4736022"/>
                  </a:lnTo>
                  <a:lnTo>
                    <a:pt x="0" y="0"/>
                  </a:lnTo>
                  <a:close/>
                </a:path>
              </a:pathLst>
            </a:custGeom>
            <a:blipFill>
              <a:blip r:embed="rId6">
                <a:alphaModFix amt="5000"/>
                <a:extLst>
                  <a:ext uri="{96DAC541-7B7A-43D3-8B79-37D633B846F1}">
                    <asvg:svgBlip xmlns:asvg="http://schemas.microsoft.com/office/drawing/2016/SVG/main" r:embed="rId7"/>
                  </a:ext>
                </a:extLst>
              </a:blip>
              <a:stretch>
                <a:fillRect/>
              </a:stretch>
            </a:blip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a:off x="11510477" y="4051530"/>
              <a:ext cx="4128522" cy="3552204"/>
            </a:xfrm>
            <a:custGeom>
              <a:avLst/>
              <a:gdLst/>
              <a:ahLst/>
              <a:cxnLst/>
              <a:rect l="l" t="t" r="r" b="b"/>
              <a:pathLst>
                <a:path w="1087347" h="935560">
                  <a:moveTo>
                    <a:pt x="187523" y="0"/>
                  </a:moveTo>
                  <a:lnTo>
                    <a:pt x="899825" y="0"/>
                  </a:lnTo>
                  <a:cubicBezTo>
                    <a:pt x="949559" y="0"/>
                    <a:pt x="997256" y="19757"/>
                    <a:pt x="1032423" y="54924"/>
                  </a:cubicBezTo>
                  <a:cubicBezTo>
                    <a:pt x="1067591" y="90092"/>
                    <a:pt x="1087347" y="137789"/>
                    <a:pt x="1087347" y="187523"/>
                  </a:cubicBezTo>
                  <a:lnTo>
                    <a:pt x="1087347" y="748037"/>
                  </a:lnTo>
                  <a:cubicBezTo>
                    <a:pt x="1087347" y="797771"/>
                    <a:pt x="1067591" y="845468"/>
                    <a:pt x="1032423" y="880636"/>
                  </a:cubicBezTo>
                  <a:cubicBezTo>
                    <a:pt x="997256" y="915803"/>
                    <a:pt x="949559" y="935560"/>
                    <a:pt x="899825" y="935560"/>
                  </a:cubicBezTo>
                  <a:lnTo>
                    <a:pt x="187523" y="935560"/>
                  </a:lnTo>
                  <a:cubicBezTo>
                    <a:pt x="137789" y="935560"/>
                    <a:pt x="90092" y="915803"/>
                    <a:pt x="54924" y="880636"/>
                  </a:cubicBezTo>
                  <a:cubicBezTo>
                    <a:pt x="19757" y="845468"/>
                    <a:pt x="0" y="797771"/>
                    <a:pt x="0" y="748037"/>
                  </a:cubicBezTo>
                  <a:lnTo>
                    <a:pt x="0" y="187523"/>
                  </a:lnTo>
                  <a:cubicBezTo>
                    <a:pt x="0" y="137789"/>
                    <a:pt x="19757" y="90092"/>
                    <a:pt x="54924" y="54924"/>
                  </a:cubicBezTo>
                  <a:cubicBezTo>
                    <a:pt x="90092" y="19757"/>
                    <a:pt x="137789" y="0"/>
                    <a:pt x="187523" y="0"/>
                  </a:cubicBezTo>
                  <a:close/>
                </a:path>
              </a:pathLst>
            </a:custGeom>
            <a:gradFill rotWithShape="1">
              <a:gsLst>
                <a:gs pos="0">
                  <a:srgbClr val="FFFFFF">
                    <a:alpha val="100000"/>
                  </a:srgbClr>
                </a:gs>
                <a:gs pos="100000">
                  <a:srgbClr val="065D9B">
                    <a:alpha val="100000"/>
                  </a:srgbClr>
                </a:gs>
              </a:gsLst>
              <a:lin ang="0"/>
            </a:gradFill>
          </p:spPr>
          <p:txBody>
            <a:bodyPr/>
            <a:lstStyle/>
            <a:p>
              <a:endParaRPr lang="pl-PL"/>
            </a:p>
          </p:txBody>
        </p:sp>
      </p:grpSp>
      <p:sp>
        <p:nvSpPr>
          <p:cNvPr id="2" name="TextBox 2"/>
          <p:cNvSpPr txBox="1">
            <a:spLocks noGrp="1"/>
          </p:cNvSpPr>
          <p:nvPr>
            <p:ph type="title" idx="4294967295"/>
          </p:nvPr>
        </p:nvSpPr>
        <p:spPr>
          <a:xfrm>
            <a:off x="1002429" y="681910"/>
            <a:ext cx="13903662" cy="7100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737"/>
              </a:lnSpc>
              <a:spcBef>
                <a:spcPts val="0"/>
              </a:spcBef>
              <a:spcAft>
                <a:spcPts val="0"/>
              </a:spcAft>
              <a:buClrTx/>
              <a:buSzTx/>
              <a:buFontTx/>
              <a:buNone/>
              <a:tabLst/>
              <a:defRPr/>
            </a:pPr>
            <a:r>
              <a:rPr kumimoji="0" lang="en-US" sz="441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Ograniczona</a:t>
            </a:r>
            <a:r>
              <a:rPr kumimoji="0" lang="en-US" sz="441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41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dostępność</a:t>
            </a:r>
            <a:r>
              <a:rPr kumimoji="0" lang="en-US" sz="441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41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opieki</a:t>
            </a:r>
            <a:r>
              <a:rPr kumimoji="0" lang="en-US" sz="441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413"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instytucjonalnej</a:t>
            </a:r>
            <a:endParaRPr kumimoji="0" lang="en-US" sz="4413"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3" name="TextBox 13"/>
          <p:cNvSpPr txBox="1"/>
          <p:nvPr/>
        </p:nvSpPr>
        <p:spPr>
          <a:xfrm>
            <a:off x="864605" y="1749672"/>
            <a:ext cx="9954119" cy="1883464"/>
          </a:xfrm>
          <a:prstGeom prst="rect">
            <a:avLst/>
          </a:prstGeom>
        </p:spPr>
        <p:txBody>
          <a:bodyPr lIns="0" tIns="0" rIns="0" bIns="0" rtlCol="0" anchor="t">
            <a:spAutoFit/>
          </a:bodyPr>
          <a:lstStyle/>
          <a:p>
            <a:pPr marL="384747" lvl="1" indent="-192373" algn="l">
              <a:lnSpc>
                <a:spcPts val="3813"/>
              </a:lnSpc>
              <a:buFont typeface="Arial"/>
              <a:buChar char="•"/>
            </a:pPr>
            <a:r>
              <a:rPr lang="en-US" sz="1900" dirty="0" err="1">
                <a:solidFill>
                  <a:srgbClr val="FFFFFF"/>
                </a:solidFill>
                <a:latin typeface="Open Sauce"/>
                <a:ea typeface="Open Sauce"/>
                <a:cs typeface="Open Sauce"/>
                <a:sym typeface="Open Sauce"/>
              </a:rPr>
              <a:t>Domy</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pomocy</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społecznej</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dostępne</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lokalnie</a:t>
            </a:r>
            <a:r>
              <a:rPr lang="en-US" sz="1900" dirty="0">
                <a:solidFill>
                  <a:srgbClr val="FFFFFF"/>
                </a:solidFill>
                <a:latin typeface="Open Sauce"/>
                <a:ea typeface="Open Sauce"/>
                <a:cs typeface="Open Sauce"/>
                <a:sym typeface="Open Sauce"/>
              </a:rPr>
              <a:t> w </a:t>
            </a:r>
            <a:r>
              <a:rPr lang="en-US" sz="1900" dirty="0" err="1">
                <a:solidFill>
                  <a:srgbClr val="FFFFFF"/>
                </a:solidFill>
                <a:latin typeface="Open Sauce"/>
                <a:ea typeface="Open Sauce"/>
                <a:cs typeface="Open Sauce"/>
                <a:sym typeface="Open Sauce"/>
              </a:rPr>
              <a:t>mniej</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niż</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połowie</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jednostek</a:t>
            </a:r>
            <a:endParaRPr lang="en-US" sz="1900" dirty="0">
              <a:solidFill>
                <a:srgbClr val="FFFFFF"/>
              </a:solidFill>
              <a:latin typeface="Open Sauce"/>
              <a:ea typeface="Open Sauce"/>
              <a:cs typeface="Open Sauce"/>
              <a:sym typeface="Open Sauce"/>
            </a:endParaRPr>
          </a:p>
          <a:p>
            <a:pPr marL="384747" lvl="1" indent="-192373" algn="l">
              <a:lnSpc>
                <a:spcPts val="3813"/>
              </a:lnSpc>
              <a:buFont typeface="Arial"/>
              <a:buChar char="•"/>
            </a:pPr>
            <a:r>
              <a:rPr lang="en-US" sz="1900" dirty="0" err="1">
                <a:solidFill>
                  <a:srgbClr val="FFFFFF"/>
                </a:solidFill>
                <a:latin typeface="Open Sauce"/>
                <a:ea typeface="Open Sauce"/>
                <a:cs typeface="Open Sauce"/>
                <a:sym typeface="Open Sauce"/>
              </a:rPr>
              <a:t>Stałe</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pełne</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obłożenie</a:t>
            </a:r>
            <a:r>
              <a:rPr lang="en-US" sz="1900" dirty="0">
                <a:solidFill>
                  <a:srgbClr val="FFFFFF"/>
                </a:solidFill>
                <a:latin typeface="Open Sauce"/>
                <a:ea typeface="Open Sauce"/>
                <a:cs typeface="Open Sauce"/>
                <a:sym typeface="Open Sauce"/>
              </a:rPr>
              <a:t> DPS </a:t>
            </a:r>
            <a:r>
              <a:rPr lang="en-US" sz="1900" dirty="0" err="1">
                <a:solidFill>
                  <a:srgbClr val="FFFFFF"/>
                </a:solidFill>
                <a:latin typeface="Open Sauce"/>
                <a:ea typeface="Open Sauce"/>
                <a:cs typeface="Open Sauce"/>
                <a:sym typeface="Open Sauce"/>
              </a:rPr>
              <a:t>i</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kolejki</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oczekujących</a:t>
            </a:r>
            <a:endParaRPr lang="en-US" sz="1900" dirty="0">
              <a:solidFill>
                <a:srgbClr val="FFFFFF"/>
              </a:solidFill>
              <a:latin typeface="Open Sauce"/>
              <a:ea typeface="Open Sauce"/>
              <a:cs typeface="Open Sauce"/>
              <a:sym typeface="Open Sauce"/>
            </a:endParaRPr>
          </a:p>
          <a:p>
            <a:pPr marL="384747" lvl="1" indent="-192373" algn="l">
              <a:lnSpc>
                <a:spcPts val="3813"/>
              </a:lnSpc>
              <a:buFont typeface="Arial"/>
              <a:buChar char="•"/>
            </a:pPr>
            <a:r>
              <a:rPr lang="en-US" sz="1900" dirty="0">
                <a:solidFill>
                  <a:srgbClr val="FFFFFF"/>
                </a:solidFill>
                <a:latin typeface="Open Sauce"/>
                <a:ea typeface="Open Sauce"/>
                <a:cs typeface="Open Sauce"/>
                <a:sym typeface="Open Sauce"/>
              </a:rPr>
              <a:t>Brak </a:t>
            </a:r>
            <a:r>
              <a:rPr lang="en-US" sz="1900" dirty="0" err="1">
                <a:solidFill>
                  <a:srgbClr val="FFFFFF"/>
                </a:solidFill>
                <a:latin typeface="Open Sauce"/>
                <a:ea typeface="Open Sauce"/>
                <a:cs typeface="Open Sauce"/>
                <a:sym typeface="Open Sauce"/>
              </a:rPr>
              <a:t>rozwiązań</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interwencyjnych</a:t>
            </a:r>
            <a:r>
              <a:rPr lang="en-US" sz="1900" dirty="0">
                <a:solidFill>
                  <a:srgbClr val="FFFFFF"/>
                </a:solidFill>
                <a:latin typeface="Open Sauce"/>
                <a:ea typeface="Open Sauce"/>
                <a:cs typeface="Open Sauce"/>
                <a:sym typeface="Open Sauce"/>
              </a:rPr>
              <a:t> po </a:t>
            </a:r>
            <a:r>
              <a:rPr lang="en-US" sz="1900" dirty="0" err="1">
                <a:solidFill>
                  <a:srgbClr val="FFFFFF"/>
                </a:solidFill>
                <a:latin typeface="Open Sauce"/>
                <a:ea typeface="Open Sauce"/>
                <a:cs typeface="Open Sauce"/>
                <a:sym typeface="Open Sauce"/>
              </a:rPr>
              <a:t>hospitalizacji</a:t>
            </a:r>
            <a:endParaRPr lang="en-US" sz="1900" dirty="0">
              <a:solidFill>
                <a:srgbClr val="FFFFFF"/>
              </a:solidFill>
              <a:latin typeface="Open Sauce"/>
              <a:ea typeface="Open Sauce"/>
              <a:cs typeface="Open Sauce"/>
              <a:sym typeface="Open Sauce"/>
            </a:endParaRPr>
          </a:p>
          <a:p>
            <a:pPr marL="384747" lvl="1" indent="-192373" algn="l">
              <a:lnSpc>
                <a:spcPts val="3813"/>
              </a:lnSpc>
              <a:buFont typeface="Arial"/>
              <a:buChar char="•"/>
            </a:pPr>
            <a:r>
              <a:rPr lang="en-US" sz="1900" dirty="0" err="1">
                <a:solidFill>
                  <a:srgbClr val="FFFFFF"/>
                </a:solidFill>
                <a:latin typeface="Open Sauce"/>
                <a:ea typeface="Open Sauce"/>
                <a:cs typeface="Open Sauce"/>
                <a:sym typeface="Open Sauce"/>
              </a:rPr>
              <a:t>Konieczność</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kierowania</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osób</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poza</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miejsce</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zamieszkani</a:t>
            </a:r>
            <a:endParaRPr lang="en-US" sz="1900" dirty="0">
              <a:solidFill>
                <a:srgbClr val="FFFFFF"/>
              </a:solidFill>
              <a:latin typeface="Open Sauce"/>
              <a:ea typeface="Open Sauce"/>
              <a:cs typeface="Open Sauce"/>
              <a:sym typeface="Open Sauce"/>
            </a:endParaRPr>
          </a:p>
        </p:txBody>
      </p:sp>
      <p:sp>
        <p:nvSpPr>
          <p:cNvPr id="14" name="TextBox 14"/>
          <p:cNvSpPr txBox="1"/>
          <p:nvPr/>
        </p:nvSpPr>
        <p:spPr>
          <a:xfrm>
            <a:off x="1028700" y="4013430"/>
            <a:ext cx="9652200" cy="522322"/>
          </a:xfrm>
          <a:prstGeom prst="rect">
            <a:avLst/>
          </a:prstGeom>
        </p:spPr>
        <p:txBody>
          <a:bodyPr wrap="square" lIns="0" tIns="0" rIns="0" bIns="0" rtlCol="0" anchor="t">
            <a:spAutoFit/>
          </a:bodyPr>
          <a:lstStyle/>
          <a:p>
            <a:pPr>
              <a:lnSpc>
                <a:spcPts val="4373"/>
              </a:lnSpc>
              <a:spcBef>
                <a:spcPct val="0"/>
              </a:spcBef>
            </a:pPr>
            <a:r>
              <a:rPr lang="en-US" sz="3363" b="1" dirty="0" err="1">
                <a:solidFill>
                  <a:srgbClr val="FFFFFF"/>
                </a:solidFill>
                <a:latin typeface="Open Sauce Bold"/>
                <a:ea typeface="Open Sauce Bold"/>
                <a:cs typeface="Open Sauce Bold"/>
                <a:sym typeface="Open Sauce Bold"/>
              </a:rPr>
              <a:t>Nierównomierny</a:t>
            </a:r>
            <a:r>
              <a:rPr lang="en-US" sz="3363" b="1" dirty="0">
                <a:solidFill>
                  <a:srgbClr val="FFFFFF"/>
                </a:solidFill>
                <a:latin typeface="Open Sauce Bold"/>
                <a:ea typeface="Open Sauce Bold"/>
                <a:cs typeface="Open Sauce Bold"/>
                <a:sym typeface="Open Sauce Bold"/>
              </a:rPr>
              <a:t> </a:t>
            </a:r>
            <a:r>
              <a:rPr lang="en-US" sz="3363" b="1" dirty="0" err="1">
                <a:solidFill>
                  <a:srgbClr val="FFFFFF"/>
                </a:solidFill>
                <a:latin typeface="Open Sauce Bold"/>
                <a:ea typeface="Open Sauce Bold"/>
                <a:cs typeface="Open Sauce Bold"/>
                <a:sym typeface="Open Sauce Bold"/>
              </a:rPr>
              <a:t>rozwój</a:t>
            </a:r>
            <a:r>
              <a:rPr lang="en-US" sz="3363" b="1" dirty="0">
                <a:solidFill>
                  <a:srgbClr val="FFFFFF"/>
                </a:solidFill>
                <a:latin typeface="Open Sauce Bold"/>
                <a:ea typeface="Open Sauce Bold"/>
                <a:cs typeface="Open Sauce Bold"/>
                <a:sym typeface="Open Sauce Bold"/>
              </a:rPr>
              <a:t> form </a:t>
            </a:r>
            <a:r>
              <a:rPr lang="en-US" sz="3363" b="1" dirty="0" err="1">
                <a:solidFill>
                  <a:srgbClr val="FFFFFF"/>
                </a:solidFill>
                <a:latin typeface="Open Sauce Bold"/>
                <a:ea typeface="Open Sauce Bold"/>
                <a:cs typeface="Open Sauce Bold"/>
                <a:sym typeface="Open Sauce Bold"/>
              </a:rPr>
              <a:t>pośrednich</a:t>
            </a:r>
            <a:endParaRPr lang="en-US" sz="3363" b="1" dirty="0">
              <a:solidFill>
                <a:srgbClr val="FFFFFF"/>
              </a:solidFill>
              <a:latin typeface="Open Sauce Bold"/>
              <a:ea typeface="Open Sauce Bold"/>
              <a:cs typeface="Open Sauce Bold"/>
              <a:sym typeface="Open Sauce Bold"/>
            </a:endParaRPr>
          </a:p>
        </p:txBody>
      </p:sp>
      <p:sp>
        <p:nvSpPr>
          <p:cNvPr id="15" name="TextBox 15"/>
          <p:cNvSpPr txBox="1"/>
          <p:nvPr/>
        </p:nvSpPr>
        <p:spPr>
          <a:xfrm>
            <a:off x="864605" y="4676434"/>
            <a:ext cx="10961134" cy="1404493"/>
          </a:xfrm>
          <a:prstGeom prst="rect">
            <a:avLst/>
          </a:prstGeom>
        </p:spPr>
        <p:txBody>
          <a:bodyPr lIns="0" tIns="0" rIns="0" bIns="0" rtlCol="0" anchor="t">
            <a:spAutoFit/>
          </a:bodyPr>
          <a:lstStyle/>
          <a:p>
            <a:pPr marL="384301" lvl="1" indent="-192151" algn="l">
              <a:lnSpc>
                <a:spcPts val="3826"/>
              </a:lnSpc>
              <a:buFont typeface="Arial"/>
              <a:buChar char="•"/>
            </a:pPr>
            <a:r>
              <a:rPr lang="en-US" sz="1900">
                <a:solidFill>
                  <a:srgbClr val="FFFFFF"/>
                </a:solidFill>
                <a:latin typeface="Open Sauce"/>
                <a:ea typeface="Open Sauce"/>
                <a:cs typeface="Open Sauce"/>
                <a:sym typeface="Open Sauce"/>
              </a:rPr>
              <a:t>Brak mieszkań wspomaganych i treningowych w 45–52% jednostek</a:t>
            </a:r>
          </a:p>
          <a:p>
            <a:pPr marL="384301" lvl="1" indent="-192151" algn="l">
              <a:lnSpc>
                <a:spcPts val="3826"/>
              </a:lnSpc>
              <a:buFont typeface="Arial"/>
              <a:buChar char="•"/>
            </a:pPr>
            <a:r>
              <a:rPr lang="en-US" sz="1900">
                <a:solidFill>
                  <a:srgbClr val="FFFFFF"/>
                </a:solidFill>
                <a:latin typeface="Open Sauce"/>
                <a:ea typeface="Open Sauce"/>
                <a:cs typeface="Open Sauce"/>
                <a:sym typeface="Open Sauce"/>
              </a:rPr>
              <a:t>Ograniczona dostępność domów dziennego pobytu</a:t>
            </a:r>
          </a:p>
          <a:p>
            <a:pPr marL="384301" lvl="1" indent="-192151" algn="l">
              <a:lnSpc>
                <a:spcPts val="3826"/>
              </a:lnSpc>
              <a:buFont typeface="Arial"/>
              <a:buChar char="•"/>
            </a:pPr>
            <a:r>
              <a:rPr lang="en-US" sz="1900">
                <a:solidFill>
                  <a:srgbClr val="FFFFFF"/>
                </a:solidFill>
                <a:latin typeface="Open Sauce"/>
                <a:ea typeface="Open Sauce"/>
                <a:cs typeface="Open Sauce"/>
                <a:sym typeface="Open Sauce"/>
              </a:rPr>
              <a:t>Teleopieka i opieka wytchnieniowa funkcjonują punktowo</a:t>
            </a:r>
          </a:p>
        </p:txBody>
      </p:sp>
      <p:sp>
        <p:nvSpPr>
          <p:cNvPr id="16" name="TextBox 16"/>
          <p:cNvSpPr txBox="1"/>
          <p:nvPr/>
        </p:nvSpPr>
        <p:spPr>
          <a:xfrm>
            <a:off x="1002429" y="6490503"/>
            <a:ext cx="10508048" cy="522194"/>
          </a:xfrm>
          <a:prstGeom prst="rect">
            <a:avLst/>
          </a:prstGeom>
        </p:spPr>
        <p:txBody>
          <a:bodyPr wrap="square" lIns="0" tIns="0" rIns="0" bIns="0" rtlCol="0" anchor="t">
            <a:spAutoFit/>
          </a:bodyPr>
          <a:lstStyle/>
          <a:p>
            <a:pPr>
              <a:lnSpc>
                <a:spcPts val="4367"/>
              </a:lnSpc>
              <a:spcBef>
                <a:spcPct val="0"/>
              </a:spcBef>
            </a:pPr>
            <a:r>
              <a:rPr lang="en-US" sz="3359" b="1" dirty="0" err="1">
                <a:solidFill>
                  <a:srgbClr val="FFFFFF"/>
                </a:solidFill>
                <a:latin typeface="Open Sauce Bold"/>
                <a:ea typeface="Open Sauce Bold"/>
                <a:cs typeface="Open Sauce Bold"/>
                <a:sym typeface="Open Sauce Bold"/>
              </a:rPr>
              <a:t>Usługi</a:t>
            </a:r>
            <a:r>
              <a:rPr lang="en-US" sz="3359" b="1" dirty="0">
                <a:solidFill>
                  <a:srgbClr val="FFFFFF"/>
                </a:solidFill>
                <a:latin typeface="Open Sauce Bold"/>
                <a:ea typeface="Open Sauce Bold"/>
                <a:cs typeface="Open Sauce Bold"/>
                <a:sym typeface="Open Sauce Bold"/>
              </a:rPr>
              <a:t> </a:t>
            </a:r>
            <a:r>
              <a:rPr lang="en-US" sz="3359" b="1" dirty="0" err="1">
                <a:solidFill>
                  <a:srgbClr val="FFFFFF"/>
                </a:solidFill>
                <a:latin typeface="Open Sauce Bold"/>
                <a:ea typeface="Open Sauce Bold"/>
                <a:cs typeface="Open Sauce Bold"/>
                <a:sym typeface="Open Sauce Bold"/>
              </a:rPr>
              <a:t>środowiskowe</a:t>
            </a:r>
            <a:r>
              <a:rPr lang="en-US" sz="3359" b="1" dirty="0">
                <a:solidFill>
                  <a:srgbClr val="FFFFFF"/>
                </a:solidFill>
                <a:latin typeface="Open Sauce Bold"/>
                <a:ea typeface="Open Sauce Bold"/>
                <a:cs typeface="Open Sauce Bold"/>
                <a:sym typeface="Open Sauce Bold"/>
              </a:rPr>
              <a:t> </a:t>
            </a:r>
            <a:r>
              <a:rPr lang="en-US" sz="3359" b="1" dirty="0" err="1">
                <a:solidFill>
                  <a:srgbClr val="FFFFFF"/>
                </a:solidFill>
                <a:latin typeface="Open Sauce Bold"/>
                <a:ea typeface="Open Sauce Bold"/>
                <a:cs typeface="Open Sauce Bold"/>
                <a:sym typeface="Open Sauce Bold"/>
              </a:rPr>
              <a:t>jako</a:t>
            </a:r>
            <a:r>
              <a:rPr lang="en-US" sz="3359" b="1" dirty="0">
                <a:solidFill>
                  <a:srgbClr val="FFFFFF"/>
                </a:solidFill>
                <a:latin typeface="Open Sauce Bold"/>
                <a:ea typeface="Open Sauce Bold"/>
                <a:cs typeface="Open Sauce Bold"/>
                <a:sym typeface="Open Sauce Bold"/>
              </a:rPr>
              <a:t> </a:t>
            </a:r>
            <a:r>
              <a:rPr lang="en-US" sz="3359" b="1" dirty="0" err="1">
                <a:solidFill>
                  <a:srgbClr val="FFFFFF"/>
                </a:solidFill>
                <a:latin typeface="Open Sauce Bold"/>
                <a:ea typeface="Open Sauce Bold"/>
                <a:cs typeface="Open Sauce Bold"/>
                <a:sym typeface="Open Sauce Bold"/>
              </a:rPr>
              <a:t>podstawa</a:t>
            </a:r>
            <a:r>
              <a:rPr lang="en-US" sz="3359" b="1" dirty="0">
                <a:solidFill>
                  <a:srgbClr val="FFFFFF"/>
                </a:solidFill>
                <a:latin typeface="Open Sauce Bold"/>
                <a:ea typeface="Open Sauce Bold"/>
                <a:cs typeface="Open Sauce Bold"/>
                <a:sym typeface="Open Sauce Bold"/>
              </a:rPr>
              <a:t> </a:t>
            </a:r>
            <a:r>
              <a:rPr lang="en-US" sz="3359" b="1" dirty="0" err="1">
                <a:solidFill>
                  <a:srgbClr val="FFFFFF"/>
                </a:solidFill>
                <a:latin typeface="Open Sauce Bold"/>
                <a:ea typeface="Open Sauce Bold"/>
                <a:cs typeface="Open Sauce Bold"/>
                <a:sym typeface="Open Sauce Bold"/>
              </a:rPr>
              <a:t>systemu</a:t>
            </a:r>
            <a:endParaRPr lang="en-US" sz="3359" b="1" dirty="0">
              <a:solidFill>
                <a:srgbClr val="FFFFFF"/>
              </a:solidFill>
              <a:latin typeface="Open Sauce Bold"/>
              <a:ea typeface="Open Sauce Bold"/>
              <a:cs typeface="Open Sauce Bold"/>
              <a:sym typeface="Open Sauce Bold"/>
            </a:endParaRPr>
          </a:p>
        </p:txBody>
      </p:sp>
      <p:sp>
        <p:nvSpPr>
          <p:cNvPr id="17" name="TextBox 17"/>
          <p:cNvSpPr txBox="1"/>
          <p:nvPr/>
        </p:nvSpPr>
        <p:spPr>
          <a:xfrm>
            <a:off x="864605" y="7333656"/>
            <a:ext cx="10961134" cy="1883464"/>
          </a:xfrm>
          <a:prstGeom prst="rect">
            <a:avLst/>
          </a:prstGeom>
        </p:spPr>
        <p:txBody>
          <a:bodyPr lIns="0" tIns="0" rIns="0" bIns="0" rtlCol="0" anchor="t">
            <a:spAutoFit/>
          </a:bodyPr>
          <a:lstStyle/>
          <a:p>
            <a:pPr marL="384301" lvl="1" indent="-192151" algn="l">
              <a:lnSpc>
                <a:spcPts val="3755"/>
              </a:lnSpc>
              <a:buFont typeface="Arial"/>
              <a:buChar char="•"/>
            </a:pPr>
            <a:r>
              <a:rPr lang="en-US" sz="1900" dirty="0" err="1">
                <a:solidFill>
                  <a:srgbClr val="FFFFFF"/>
                </a:solidFill>
                <a:latin typeface="Open Sauce"/>
                <a:ea typeface="Open Sauce"/>
                <a:cs typeface="Open Sauce"/>
                <a:sym typeface="Open Sauce"/>
              </a:rPr>
              <a:t>Usługi</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opiekuńcze</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dostępne</a:t>
            </a:r>
            <a:r>
              <a:rPr lang="en-US" sz="1900" dirty="0">
                <a:solidFill>
                  <a:srgbClr val="FFFFFF"/>
                </a:solidFill>
                <a:latin typeface="Open Sauce"/>
                <a:ea typeface="Open Sauce"/>
                <a:cs typeface="Open Sauce"/>
                <a:sym typeface="Open Sauce"/>
              </a:rPr>
              <a:t> we </a:t>
            </a:r>
            <a:r>
              <a:rPr lang="en-US" sz="1900" dirty="0" err="1">
                <a:solidFill>
                  <a:srgbClr val="FFFFFF"/>
                </a:solidFill>
                <a:latin typeface="Open Sauce"/>
                <a:ea typeface="Open Sauce"/>
                <a:cs typeface="Open Sauce"/>
                <a:sym typeface="Open Sauce"/>
              </a:rPr>
              <a:t>wszystkich</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powiatach</a:t>
            </a:r>
            <a:endParaRPr lang="en-US" sz="1900" dirty="0">
              <a:solidFill>
                <a:srgbClr val="FFFFFF"/>
              </a:solidFill>
              <a:latin typeface="Open Sauce"/>
              <a:ea typeface="Open Sauce"/>
              <a:cs typeface="Open Sauce"/>
              <a:sym typeface="Open Sauce"/>
            </a:endParaRPr>
          </a:p>
          <a:p>
            <a:pPr marL="384301" lvl="1" indent="-192151" algn="l">
              <a:lnSpc>
                <a:spcPts val="3755"/>
              </a:lnSpc>
              <a:buFont typeface="Arial"/>
              <a:buChar char="•"/>
            </a:pPr>
            <a:r>
              <a:rPr lang="en-US" sz="1900" dirty="0" err="1">
                <a:solidFill>
                  <a:srgbClr val="FFFFFF"/>
                </a:solidFill>
                <a:latin typeface="Open Sauce"/>
                <a:ea typeface="Open Sauce"/>
                <a:cs typeface="Open Sauce"/>
                <a:sym typeface="Open Sauce"/>
              </a:rPr>
              <a:t>Najczęściej</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wykorzystywana</a:t>
            </a:r>
            <a:r>
              <a:rPr lang="en-US" sz="1900" dirty="0">
                <a:solidFill>
                  <a:srgbClr val="FFFFFF"/>
                </a:solidFill>
                <a:latin typeface="Open Sauce"/>
                <a:ea typeface="Open Sauce"/>
                <a:cs typeface="Open Sauce"/>
                <a:sym typeface="Open Sauce"/>
              </a:rPr>
              <a:t> forma </a:t>
            </a:r>
            <a:r>
              <a:rPr lang="en-US" sz="1900" dirty="0" err="1">
                <a:solidFill>
                  <a:srgbClr val="FFFFFF"/>
                </a:solidFill>
                <a:latin typeface="Open Sauce"/>
                <a:ea typeface="Open Sauce"/>
                <a:cs typeface="Open Sauce"/>
                <a:sym typeface="Open Sauce"/>
              </a:rPr>
              <a:t>wsparcia</a:t>
            </a:r>
            <a:endParaRPr lang="en-US" sz="1900" dirty="0">
              <a:solidFill>
                <a:srgbClr val="FFFFFF"/>
              </a:solidFill>
              <a:latin typeface="Open Sauce"/>
              <a:ea typeface="Open Sauce"/>
              <a:cs typeface="Open Sauce"/>
              <a:sym typeface="Open Sauce"/>
            </a:endParaRPr>
          </a:p>
          <a:p>
            <a:pPr marL="384301" lvl="1" indent="-192151" algn="l">
              <a:lnSpc>
                <a:spcPts val="3755"/>
              </a:lnSpc>
              <a:buFont typeface="Arial"/>
              <a:buChar char="•"/>
            </a:pPr>
            <a:r>
              <a:rPr lang="en-US" sz="1900" dirty="0" err="1">
                <a:solidFill>
                  <a:srgbClr val="FFFFFF"/>
                </a:solidFill>
                <a:latin typeface="Open Sauce"/>
                <a:ea typeface="Open Sauce"/>
                <a:cs typeface="Open Sauce"/>
                <a:sym typeface="Open Sauce"/>
              </a:rPr>
              <a:t>Wysokie</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oceny</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jakości</a:t>
            </a:r>
            <a:r>
              <a:rPr lang="en-US" sz="1900" dirty="0">
                <a:solidFill>
                  <a:srgbClr val="FFFFFF"/>
                </a:solidFill>
                <a:latin typeface="Open Sauce"/>
                <a:ea typeface="Open Sauce"/>
                <a:cs typeface="Open Sauce"/>
                <a:sym typeface="Open Sauce"/>
              </a:rPr>
              <a:t> tam, </a:t>
            </a:r>
            <a:r>
              <a:rPr lang="en-US" sz="1900" dirty="0" err="1">
                <a:solidFill>
                  <a:srgbClr val="FFFFFF"/>
                </a:solidFill>
                <a:latin typeface="Open Sauce"/>
                <a:ea typeface="Open Sauce"/>
                <a:cs typeface="Open Sauce"/>
                <a:sym typeface="Open Sauce"/>
              </a:rPr>
              <a:t>gdzie</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usługi</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funkcjonują</a:t>
            </a:r>
            <a:endParaRPr lang="en-US" sz="1900" dirty="0">
              <a:solidFill>
                <a:srgbClr val="FFFFFF"/>
              </a:solidFill>
              <a:latin typeface="Open Sauce"/>
              <a:ea typeface="Open Sauce"/>
              <a:cs typeface="Open Sauce"/>
              <a:sym typeface="Open Sauce"/>
            </a:endParaRPr>
          </a:p>
          <a:p>
            <a:pPr marL="384301" lvl="1" indent="-192151" algn="l">
              <a:lnSpc>
                <a:spcPts val="3755"/>
              </a:lnSpc>
              <a:buFont typeface="Arial"/>
              <a:buChar char="•"/>
            </a:pPr>
            <a:r>
              <a:rPr lang="en-US" sz="1900" dirty="0" err="1">
                <a:solidFill>
                  <a:srgbClr val="FFFFFF"/>
                </a:solidFill>
                <a:latin typeface="Open Sauce"/>
                <a:ea typeface="Open Sauce"/>
                <a:cs typeface="Open Sauce"/>
                <a:sym typeface="Open Sauce"/>
              </a:rPr>
              <a:t>Nierówne</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natężenie</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korzystania</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między</a:t>
            </a:r>
            <a:r>
              <a:rPr lang="en-US" sz="1900" dirty="0">
                <a:solidFill>
                  <a:srgbClr val="FFFFFF"/>
                </a:solidFill>
                <a:latin typeface="Open Sauce"/>
                <a:ea typeface="Open Sauce"/>
                <a:cs typeface="Open Sauce"/>
                <a:sym typeface="Open Sauce"/>
              </a:rPr>
              <a:t> </a:t>
            </a:r>
            <a:r>
              <a:rPr lang="en-US" sz="1900" dirty="0" err="1">
                <a:solidFill>
                  <a:srgbClr val="FFFFFF"/>
                </a:solidFill>
                <a:latin typeface="Open Sauce"/>
                <a:ea typeface="Open Sauce"/>
                <a:cs typeface="Open Sauce"/>
                <a:sym typeface="Open Sauce"/>
              </a:rPr>
              <a:t>jednostkami</a:t>
            </a:r>
            <a:endParaRPr lang="en-US" sz="1900" dirty="0">
              <a:solidFill>
                <a:srgbClr val="FFFFFF"/>
              </a:solidFill>
              <a:latin typeface="Open Sauce"/>
              <a:ea typeface="Open Sauce"/>
              <a:cs typeface="Open Sauce"/>
              <a:sym typeface="Open Sauce"/>
            </a:endParaRPr>
          </a:p>
        </p:txBody>
      </p:sp>
      <p:sp>
        <p:nvSpPr>
          <p:cNvPr id="12" name="Freeform 12" descr="Asystentka lub pielęgniarka pomaga starszej kobiecie poprzez podanie jej szklanki wody."/>
          <p:cNvSpPr/>
          <p:nvPr/>
        </p:nvSpPr>
        <p:spPr>
          <a:xfrm>
            <a:off x="11825739" y="4979301"/>
            <a:ext cx="4642102" cy="3098603"/>
          </a:xfrm>
          <a:custGeom>
            <a:avLst/>
            <a:gdLst/>
            <a:ahLst/>
            <a:cxnLst/>
            <a:rect l="l" t="t" r="r" b="b"/>
            <a:pathLst>
              <a:path w="4642102" h="3098603">
                <a:moveTo>
                  <a:pt x="0" y="0"/>
                </a:moveTo>
                <a:lnTo>
                  <a:pt x="4642102" y="0"/>
                </a:lnTo>
                <a:lnTo>
                  <a:pt x="4642102" y="3098603"/>
                </a:lnTo>
                <a:lnTo>
                  <a:pt x="0" y="3098603"/>
                </a:lnTo>
                <a:lnTo>
                  <a:pt x="0" y="0"/>
                </a:lnTo>
                <a:close/>
              </a:path>
            </a:pathLst>
          </a:custGeom>
          <a:blipFill>
            <a:blip r:embed="rId8"/>
            <a:stretch>
              <a:fillRect/>
            </a:stretch>
          </a:blipFill>
        </p:spPr>
        <p:txBody>
          <a:bodyPr/>
          <a:lstStyle/>
          <a:p>
            <a:endParaRPr lang="pl-PL"/>
          </a:p>
        </p:txBody>
      </p:sp>
    </p:spTree>
  </p:cSld>
  <p:clrMapOvr>
    <a:masterClrMapping/>
  </p:clrMapOvr>
  <p:transition>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a 14">
            <a:extLst>
              <a:ext uri="{FF2B5EF4-FFF2-40B4-BE49-F238E27FC236}">
                <a16:creationId xmlns:a16="http://schemas.microsoft.com/office/drawing/2014/main" id="{0C57489F-ACC4-9C02-3F3B-43266DB66DAC}"/>
              </a:ext>
            </a:extLst>
          </p:cNvPr>
          <p:cNvGrpSpPr/>
          <p:nvPr/>
        </p:nvGrpSpPr>
        <p:grpSpPr>
          <a:xfrm>
            <a:off x="-70802" y="-1388896"/>
            <a:ext cx="22347347" cy="13805243"/>
            <a:chOff x="-70802" y="-1388896"/>
            <a:chExt cx="22347347" cy="13805243"/>
          </a:xfrm>
        </p:grpSpPr>
        <p:sp>
          <p:nvSpPr>
            <p:cNvPr id="2" name="Freeform 2">
              <a:extLst>
                <a:ext uri="{C183D7F6-B498-43B3-948B-1728B52AA6E4}">
                  <adec:decorative xmlns:adec="http://schemas.microsoft.com/office/drawing/2017/decorative" val="1"/>
                </a:ext>
              </a:extLst>
            </p:cNvPr>
            <p:cNvSpPr/>
            <p:nvPr/>
          </p:nvSpPr>
          <p:spPr>
            <a:xfrm rot="9291784">
              <a:off x="2043521" y="856367"/>
              <a:ext cx="20233024" cy="10799376"/>
            </a:xfrm>
            <a:custGeom>
              <a:avLst/>
              <a:gdLst/>
              <a:ahLst/>
              <a:cxnLst/>
              <a:rect l="l" t="t" r="r" b="b"/>
              <a:pathLst>
                <a:path w="20233024" h="10799376">
                  <a:moveTo>
                    <a:pt x="0" y="0"/>
                  </a:moveTo>
                  <a:lnTo>
                    <a:pt x="20233023" y="0"/>
                  </a:lnTo>
                  <a:lnTo>
                    <a:pt x="20233023" y="10799376"/>
                  </a:lnTo>
                  <a:lnTo>
                    <a:pt x="0" y="10799376"/>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4" name="Freeform 4">
              <a:extLst>
                <a:ext uri="{C183D7F6-B498-43B3-948B-1728B52AA6E4}">
                  <adec:decorative xmlns:adec="http://schemas.microsoft.com/office/drawing/2017/decorative" val="1"/>
                </a:ext>
              </a:extLst>
            </p:cNvPr>
            <p:cNvSpPr/>
            <p:nvPr/>
          </p:nvSpPr>
          <p:spPr>
            <a:xfrm>
              <a:off x="1232122" y="454542"/>
              <a:ext cx="10764145" cy="1148317"/>
            </a:xfrm>
            <a:custGeom>
              <a:avLst/>
              <a:gdLst/>
              <a:ahLst/>
              <a:cxnLst/>
              <a:rect l="l" t="t" r="r" b="b"/>
              <a:pathLst>
                <a:path w="2835001" h="302437">
                  <a:moveTo>
                    <a:pt x="71923" y="0"/>
                  </a:moveTo>
                  <a:lnTo>
                    <a:pt x="2763078" y="0"/>
                  </a:lnTo>
                  <a:cubicBezTo>
                    <a:pt x="2802800" y="0"/>
                    <a:pt x="2835001" y="32201"/>
                    <a:pt x="2835001" y="71923"/>
                  </a:cubicBezTo>
                  <a:lnTo>
                    <a:pt x="2835001" y="230514"/>
                  </a:lnTo>
                  <a:cubicBezTo>
                    <a:pt x="2835001" y="270236"/>
                    <a:pt x="2802800" y="302437"/>
                    <a:pt x="2763078" y="302437"/>
                  </a:cubicBezTo>
                  <a:lnTo>
                    <a:pt x="71923" y="302437"/>
                  </a:lnTo>
                  <a:cubicBezTo>
                    <a:pt x="32201" y="302437"/>
                    <a:pt x="0" y="270236"/>
                    <a:pt x="0" y="230514"/>
                  </a:cubicBezTo>
                  <a:lnTo>
                    <a:pt x="0" y="71923"/>
                  </a:lnTo>
                  <a:cubicBezTo>
                    <a:pt x="0" y="32201"/>
                    <a:pt x="32201" y="0"/>
                    <a:pt x="71923"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8" name="Freeform 8">
              <a:extLst>
                <a:ext uri="{C183D7F6-B498-43B3-948B-1728B52AA6E4}">
                  <adec:decorative xmlns:adec="http://schemas.microsoft.com/office/drawing/2017/decorative" val="1"/>
                </a:ext>
              </a:extLst>
            </p:cNvPr>
            <p:cNvSpPr/>
            <p:nvPr/>
          </p:nvSpPr>
          <p:spPr>
            <a:xfrm>
              <a:off x="13204402" y="9092718"/>
              <a:ext cx="1348658" cy="1348658"/>
            </a:xfrm>
            <a:custGeom>
              <a:avLst/>
              <a:gdLst/>
              <a:ahLst/>
              <a:cxnLst/>
              <a:rect l="l" t="t" r="r" b="b"/>
              <a:pathLst>
                <a:path w="1348658" h="1348658">
                  <a:moveTo>
                    <a:pt x="0" y="0"/>
                  </a:moveTo>
                  <a:lnTo>
                    <a:pt x="1348659" y="0"/>
                  </a:lnTo>
                  <a:lnTo>
                    <a:pt x="1348659" y="1348658"/>
                  </a:lnTo>
                  <a:lnTo>
                    <a:pt x="0" y="13486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a:off x="-70802" y="-622161"/>
              <a:ext cx="1099502" cy="13038508"/>
            </a:xfrm>
            <a:custGeom>
              <a:avLst/>
              <a:gdLst/>
              <a:ahLst/>
              <a:cxnLst/>
              <a:rect l="l" t="t" r="r" b="b"/>
              <a:pathLst>
                <a:path w="289581" h="3434010">
                  <a:moveTo>
                    <a:pt x="0" y="0"/>
                  </a:moveTo>
                  <a:lnTo>
                    <a:pt x="289581" y="0"/>
                  </a:lnTo>
                  <a:lnTo>
                    <a:pt x="289581"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14" name="Freeform 14">
              <a:extLst>
                <a:ext uri="{C183D7F6-B498-43B3-948B-1728B52AA6E4}">
                  <adec:decorative xmlns:adec="http://schemas.microsoft.com/office/drawing/2017/decorative" val="1"/>
                </a:ext>
              </a:extLst>
            </p:cNvPr>
            <p:cNvSpPr/>
            <p:nvPr/>
          </p:nvSpPr>
          <p:spPr>
            <a:xfrm rot="5400000" flipH="1" flipV="1">
              <a:off x="10372962" y="2264083"/>
              <a:ext cx="11830272" cy="4524313"/>
            </a:xfrm>
            <a:custGeom>
              <a:avLst/>
              <a:gdLst/>
              <a:ahLst/>
              <a:cxnLst/>
              <a:rect l="l" t="t" r="r" b="b"/>
              <a:pathLst>
                <a:path w="11830272" h="4524313">
                  <a:moveTo>
                    <a:pt x="11830272" y="4524314"/>
                  </a:moveTo>
                  <a:lnTo>
                    <a:pt x="0" y="4524314"/>
                  </a:lnTo>
                  <a:lnTo>
                    <a:pt x="0" y="0"/>
                  </a:lnTo>
                  <a:lnTo>
                    <a:pt x="11830272" y="0"/>
                  </a:lnTo>
                  <a:lnTo>
                    <a:pt x="11830272" y="4524314"/>
                  </a:lnTo>
                  <a:close/>
                </a:path>
              </a:pathLst>
            </a:custGeom>
            <a:blipFill>
              <a:blip r:embed="rId6">
                <a:extLst>
                  <a:ext uri="{96DAC541-7B7A-43D3-8B79-37D633B846F1}">
                    <asvg:svgBlip xmlns:asvg="http://schemas.microsoft.com/office/drawing/2016/SVG/main" r:embed="rId7"/>
                  </a:ext>
                </a:extLst>
              </a:blip>
              <a:stretch>
                <a:fillRect t="-79322" b="-82160"/>
              </a:stretch>
            </a:blipFill>
          </p:spPr>
          <p:txBody>
            <a:bodyPr/>
            <a:lstStyle/>
            <a:p>
              <a:endParaRPr lang="pl-PL"/>
            </a:p>
          </p:txBody>
        </p:sp>
      </p:grpSp>
      <p:sp>
        <p:nvSpPr>
          <p:cNvPr id="6" name="TextBox 6"/>
          <p:cNvSpPr txBox="1">
            <a:spLocks noGrp="1"/>
          </p:cNvSpPr>
          <p:nvPr>
            <p:ph type="title" idx="4294967295"/>
          </p:nvPr>
        </p:nvSpPr>
        <p:spPr>
          <a:xfrm>
            <a:off x="1702344" y="689409"/>
            <a:ext cx="9823701" cy="6119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089"/>
              </a:lnSpc>
              <a:spcBef>
                <a:spcPct val="0"/>
              </a:spcBef>
              <a:spcAft>
                <a:spcPts val="0"/>
              </a:spcAft>
              <a:buClrTx/>
              <a:buSzTx/>
              <a:buFontTx/>
              <a:buNone/>
              <a:tabLst/>
              <a:defRPr/>
            </a:pPr>
            <a:r>
              <a:rPr kumimoji="0" lang="en-US" sz="3635" b="1" i="0" u="none" strike="noStrike" kern="1200" cap="none" spc="0" normalizeH="0" baseline="0" noProof="0" dirty="0" err="1">
                <a:ln>
                  <a:noFill/>
                </a:ln>
                <a:solidFill>
                  <a:srgbClr val="FFFFFF"/>
                </a:solidFill>
                <a:effectLst/>
                <a:uLnTx/>
                <a:uFillTx/>
                <a:latin typeface="Open Sauce Bold"/>
                <a:ea typeface="Open Sauce Bold"/>
                <a:cs typeface="Open Sauce Bold"/>
                <a:sym typeface="Open Sauce Bold"/>
              </a:rPr>
              <a:t>Bariery</a:t>
            </a:r>
            <a:r>
              <a:rPr kumimoji="0" lang="en-US" sz="3635" b="1" i="0" u="none" strike="noStrike" kern="1200" cap="none" spc="0" normalizeH="0" baseline="0" noProof="0" dirty="0">
                <a:ln>
                  <a:noFill/>
                </a:ln>
                <a:solidFill>
                  <a:srgbClr val="FFFFFF"/>
                </a:solidFill>
                <a:effectLst/>
                <a:uLnTx/>
                <a:uFillTx/>
                <a:latin typeface="Open Sauce Bold"/>
                <a:ea typeface="Open Sauce Bold"/>
                <a:cs typeface="Open Sauce Bold"/>
                <a:sym typeface="Open Sauce Bold"/>
              </a:rPr>
              <a:t> </a:t>
            </a:r>
            <a:r>
              <a:rPr kumimoji="0" lang="en-US" sz="3635" b="1" i="0" u="none" strike="noStrike" kern="1200" cap="none" spc="0" normalizeH="0" baseline="0" noProof="0" dirty="0" err="1">
                <a:ln>
                  <a:noFill/>
                </a:ln>
                <a:solidFill>
                  <a:srgbClr val="FFFFFF"/>
                </a:solidFill>
                <a:effectLst/>
                <a:uLnTx/>
                <a:uFillTx/>
                <a:latin typeface="Open Sauce Bold"/>
                <a:ea typeface="Open Sauce Bold"/>
                <a:cs typeface="Open Sauce Bold"/>
                <a:sym typeface="Open Sauce Bold"/>
              </a:rPr>
              <a:t>infrastrukturalne</a:t>
            </a:r>
            <a:r>
              <a:rPr kumimoji="0" lang="en-US" sz="3635" b="1" i="0" u="none" strike="noStrike" kern="1200" cap="none" spc="0" normalizeH="0" baseline="0" noProof="0" dirty="0">
                <a:ln>
                  <a:noFill/>
                </a:ln>
                <a:solidFill>
                  <a:srgbClr val="FFFFFF"/>
                </a:solidFill>
                <a:effectLst/>
                <a:uLnTx/>
                <a:uFillTx/>
                <a:latin typeface="Open Sauce Bold"/>
                <a:ea typeface="Open Sauce Bold"/>
                <a:cs typeface="Open Sauce Bold"/>
                <a:sym typeface="Open Sauce Bold"/>
              </a:rPr>
              <a:t> </a:t>
            </a:r>
            <a:r>
              <a:rPr kumimoji="0" lang="en-US" sz="3635" b="1" i="0" u="none" strike="noStrike" kern="1200" cap="none" spc="0" normalizeH="0" baseline="0" noProof="0" dirty="0" err="1">
                <a:ln>
                  <a:noFill/>
                </a:ln>
                <a:solidFill>
                  <a:srgbClr val="FFFFFF"/>
                </a:solidFill>
                <a:effectLst/>
                <a:uLnTx/>
                <a:uFillTx/>
                <a:latin typeface="Open Sauce Bold"/>
                <a:ea typeface="Open Sauce Bold"/>
                <a:cs typeface="Open Sauce Bold"/>
                <a:sym typeface="Open Sauce Bold"/>
              </a:rPr>
              <a:t>i</a:t>
            </a:r>
            <a:r>
              <a:rPr kumimoji="0" lang="en-US" sz="3635" b="1" i="0" u="none" strike="noStrike" kern="1200" cap="none" spc="0" normalizeH="0" baseline="0" noProof="0" dirty="0">
                <a:ln>
                  <a:noFill/>
                </a:ln>
                <a:solidFill>
                  <a:srgbClr val="FFFFFF"/>
                </a:solidFill>
                <a:effectLst/>
                <a:uLnTx/>
                <a:uFillTx/>
                <a:latin typeface="Open Sauce Bold"/>
                <a:ea typeface="Open Sauce Bold"/>
                <a:cs typeface="Open Sauce Bold"/>
                <a:sym typeface="Open Sauce Bold"/>
              </a:rPr>
              <a:t> </a:t>
            </a:r>
            <a:r>
              <a:rPr kumimoji="0" lang="en-US" sz="3635" b="1" i="0" u="none" strike="noStrike" kern="1200" cap="none" spc="0" normalizeH="0" baseline="0" noProof="0" dirty="0" err="1">
                <a:ln>
                  <a:noFill/>
                </a:ln>
                <a:solidFill>
                  <a:srgbClr val="FFFFFF"/>
                </a:solidFill>
                <a:effectLst/>
                <a:uLnTx/>
                <a:uFillTx/>
                <a:latin typeface="Open Sauce Bold"/>
                <a:ea typeface="Open Sauce Bold"/>
                <a:cs typeface="Open Sauce Bold"/>
                <a:sym typeface="Open Sauce Bold"/>
              </a:rPr>
              <a:t>finansowe</a:t>
            </a:r>
            <a:endParaRPr kumimoji="0" lang="en-US" sz="3635" b="1" i="0" u="none" strike="noStrike" kern="1200" cap="none" spc="0" normalizeH="0" baseline="0" noProof="0" dirty="0">
              <a:ln>
                <a:noFill/>
              </a:ln>
              <a:solidFill>
                <a:srgbClr val="FFFFFF"/>
              </a:solidFill>
              <a:effectLst/>
              <a:uLnTx/>
              <a:uFillTx/>
              <a:latin typeface="Open Sauce Bold"/>
              <a:ea typeface="Open Sauce Bold"/>
              <a:cs typeface="Open Sauce Bold"/>
              <a:sym typeface="Open Sauce Bold"/>
            </a:endParaRPr>
          </a:p>
        </p:txBody>
      </p:sp>
      <p:sp>
        <p:nvSpPr>
          <p:cNvPr id="7" name="TextBox 7"/>
          <p:cNvSpPr txBox="1"/>
          <p:nvPr/>
        </p:nvSpPr>
        <p:spPr>
          <a:xfrm>
            <a:off x="1535059" y="2210054"/>
            <a:ext cx="12193904" cy="2601799"/>
          </a:xfrm>
          <a:prstGeom prst="rect">
            <a:avLst/>
          </a:prstGeom>
        </p:spPr>
        <p:txBody>
          <a:bodyPr lIns="0" tIns="0" rIns="0" bIns="0" rtlCol="0" anchor="t">
            <a:spAutoFit/>
          </a:bodyPr>
          <a:lstStyle/>
          <a:p>
            <a:pPr marL="435248" lvl="1" indent="-217624" algn="l">
              <a:lnSpc>
                <a:spcPts val="4233"/>
              </a:lnSpc>
              <a:buFont typeface="Arial"/>
              <a:buChar char="•"/>
            </a:pPr>
            <a:r>
              <a:rPr lang="en-US" sz="2015">
                <a:solidFill>
                  <a:srgbClr val="000000"/>
                </a:solidFill>
                <a:latin typeface="Open Sauce"/>
                <a:ea typeface="Open Sauce"/>
                <a:cs typeface="Open Sauce"/>
                <a:sym typeface="Open Sauce"/>
              </a:rPr>
              <a:t>Niedostateczna liczba placówek i miejsc</a:t>
            </a:r>
          </a:p>
          <a:p>
            <a:pPr marL="435248" lvl="1" indent="-217624" algn="l">
              <a:lnSpc>
                <a:spcPts val="4233"/>
              </a:lnSpc>
              <a:buFont typeface="Arial"/>
              <a:buChar char="•"/>
            </a:pPr>
            <a:r>
              <a:rPr lang="en-US" sz="2015">
                <a:solidFill>
                  <a:srgbClr val="000000"/>
                </a:solidFill>
                <a:latin typeface="Open Sauce"/>
                <a:ea typeface="Open Sauce"/>
                <a:cs typeface="Open Sauce"/>
                <a:sym typeface="Open Sauce"/>
              </a:rPr>
              <a:t>Ograniczone finansowanie usług</a:t>
            </a:r>
          </a:p>
          <a:p>
            <a:pPr marL="435248" lvl="1" indent="-217624" algn="l">
              <a:lnSpc>
                <a:spcPts val="4233"/>
              </a:lnSpc>
              <a:buFont typeface="Arial"/>
              <a:buChar char="•"/>
            </a:pPr>
            <a:r>
              <a:rPr lang="en-US" sz="2015">
                <a:solidFill>
                  <a:srgbClr val="000000"/>
                </a:solidFill>
                <a:latin typeface="Open Sauce"/>
                <a:ea typeface="Open Sauce"/>
                <a:cs typeface="Open Sauce"/>
                <a:sym typeface="Open Sauce"/>
              </a:rPr>
              <a:t>Długi czas oczekiwania na wsparcie</a:t>
            </a:r>
          </a:p>
          <a:p>
            <a:pPr marL="435248" lvl="1" indent="-217624" algn="l">
              <a:lnSpc>
                <a:spcPts val="4233"/>
              </a:lnSpc>
              <a:buFont typeface="Arial"/>
              <a:buChar char="•"/>
            </a:pPr>
            <a:r>
              <a:rPr lang="en-US" sz="2015">
                <a:solidFill>
                  <a:srgbClr val="000000"/>
                </a:solidFill>
                <a:latin typeface="Open Sauce"/>
                <a:ea typeface="Open Sauce"/>
                <a:cs typeface="Open Sauce"/>
                <a:sym typeface="Open Sauce"/>
              </a:rPr>
              <a:t>Bariery transportowe i terytorialne</a:t>
            </a:r>
          </a:p>
          <a:p>
            <a:pPr marL="435248" lvl="1" indent="-217624" algn="l">
              <a:lnSpc>
                <a:spcPts val="4233"/>
              </a:lnSpc>
              <a:buFont typeface="Arial"/>
              <a:buChar char="•"/>
            </a:pPr>
            <a:r>
              <a:rPr lang="en-US" sz="2015">
                <a:solidFill>
                  <a:srgbClr val="000000"/>
                </a:solidFill>
                <a:latin typeface="Open Sauce"/>
                <a:ea typeface="Open Sauce"/>
                <a:cs typeface="Open Sauce"/>
                <a:sym typeface="Open Sauce"/>
              </a:rPr>
              <a:t>Jakość usług rzadko wskazywana jako problem</a:t>
            </a:r>
          </a:p>
        </p:txBody>
      </p:sp>
      <p:sp>
        <p:nvSpPr>
          <p:cNvPr id="12" name="TextBox 12"/>
          <p:cNvSpPr txBox="1"/>
          <p:nvPr/>
        </p:nvSpPr>
        <p:spPr>
          <a:xfrm>
            <a:off x="1605392" y="5266786"/>
            <a:ext cx="8986408" cy="421462"/>
          </a:xfrm>
          <a:prstGeom prst="rect">
            <a:avLst/>
          </a:prstGeom>
        </p:spPr>
        <p:txBody>
          <a:bodyPr wrap="square" lIns="0" tIns="0" rIns="0" bIns="0" rtlCol="0" anchor="t">
            <a:spAutoFit/>
          </a:bodyPr>
          <a:lstStyle/>
          <a:p>
            <a:pPr>
              <a:lnSpc>
                <a:spcPts val="3571"/>
              </a:lnSpc>
              <a:spcBef>
                <a:spcPct val="0"/>
              </a:spcBef>
            </a:pPr>
            <a:r>
              <a:rPr lang="en-US" sz="2551" b="1">
                <a:solidFill>
                  <a:srgbClr val="000000"/>
                </a:solidFill>
                <a:latin typeface="Open Sauce Bold"/>
                <a:ea typeface="Open Sauce Bold"/>
                <a:cs typeface="Open Sauce Bold"/>
                <a:sym typeface="Open Sauce Bold"/>
              </a:rPr>
              <a:t>Kadry – jakość wysoka, dostępność ograniczona</a:t>
            </a:r>
          </a:p>
        </p:txBody>
      </p:sp>
      <p:sp>
        <p:nvSpPr>
          <p:cNvPr id="13" name="TextBox 13"/>
          <p:cNvSpPr txBox="1"/>
          <p:nvPr/>
        </p:nvSpPr>
        <p:spPr>
          <a:xfrm>
            <a:off x="1535059" y="5915245"/>
            <a:ext cx="12658949" cy="2151562"/>
          </a:xfrm>
          <a:prstGeom prst="rect">
            <a:avLst/>
          </a:prstGeom>
        </p:spPr>
        <p:txBody>
          <a:bodyPr lIns="0" tIns="0" rIns="0" bIns="0" rtlCol="0" anchor="t">
            <a:spAutoFit/>
          </a:bodyPr>
          <a:lstStyle/>
          <a:p>
            <a:pPr marL="451847" lvl="1" indent="-225923" algn="l">
              <a:lnSpc>
                <a:spcPts val="4394"/>
              </a:lnSpc>
              <a:buFont typeface="Arial"/>
              <a:buChar char="•"/>
            </a:pPr>
            <a:r>
              <a:rPr lang="en-US" sz="2092">
                <a:solidFill>
                  <a:srgbClr val="000000"/>
                </a:solidFill>
                <a:latin typeface="Open Sauce"/>
                <a:ea typeface="Open Sauce"/>
                <a:cs typeface="Open Sauce"/>
                <a:sym typeface="Open Sauce"/>
              </a:rPr>
              <a:t>Wysokie oceny kompetencji personelu</a:t>
            </a:r>
          </a:p>
          <a:p>
            <a:pPr marL="451847" lvl="1" indent="-225923" algn="l">
              <a:lnSpc>
                <a:spcPts val="4394"/>
              </a:lnSpc>
              <a:buFont typeface="Arial"/>
              <a:buChar char="•"/>
            </a:pPr>
            <a:r>
              <a:rPr lang="en-US" sz="2092">
                <a:solidFill>
                  <a:srgbClr val="000000"/>
                </a:solidFill>
                <a:latin typeface="Open Sauce"/>
                <a:ea typeface="Open Sauce"/>
                <a:cs typeface="Open Sauce"/>
                <a:sym typeface="Open Sauce"/>
              </a:rPr>
              <a:t>Stały deficyt pielęgniarek i specjalistów</a:t>
            </a:r>
          </a:p>
          <a:p>
            <a:pPr marL="451847" lvl="1" indent="-225923" algn="l">
              <a:lnSpc>
                <a:spcPts val="4394"/>
              </a:lnSpc>
              <a:buFont typeface="Arial"/>
              <a:buChar char="•"/>
            </a:pPr>
            <a:r>
              <a:rPr lang="en-US" sz="2092">
                <a:solidFill>
                  <a:srgbClr val="000000"/>
                </a:solidFill>
                <a:latin typeface="Open Sauce"/>
                <a:ea typeface="Open Sauce"/>
                <a:cs typeface="Open Sauce"/>
                <a:sym typeface="Open Sauce"/>
              </a:rPr>
              <a:t>Trudności rekrutacyjne we wszystkich typach podmiotów</a:t>
            </a:r>
          </a:p>
          <a:p>
            <a:pPr marL="451847" lvl="1" indent="-225923" algn="l">
              <a:lnSpc>
                <a:spcPts val="4394"/>
              </a:lnSpc>
              <a:buFont typeface="Arial"/>
              <a:buChar char="•"/>
            </a:pPr>
            <a:r>
              <a:rPr lang="en-US" sz="2092">
                <a:solidFill>
                  <a:srgbClr val="000000"/>
                </a:solidFill>
                <a:latin typeface="Open Sauce"/>
                <a:ea typeface="Open Sauce"/>
                <a:cs typeface="Open Sauce"/>
                <a:sym typeface="Open Sauce"/>
              </a:rPr>
              <a:t>Ryzyko przeciążenia i wypalenia zawodowego</a:t>
            </a:r>
          </a:p>
        </p:txBody>
      </p:sp>
    </p:spTree>
  </p:cSld>
  <p:clrMapOvr>
    <a:masterClrMapping/>
  </p:clrMapOvr>
  <p:transition>
    <p:push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a 16">
            <a:extLst>
              <a:ext uri="{FF2B5EF4-FFF2-40B4-BE49-F238E27FC236}">
                <a16:creationId xmlns:a16="http://schemas.microsoft.com/office/drawing/2014/main" id="{B62F3287-A6A6-0E72-3932-DAD2E57B068F}"/>
              </a:ext>
              <a:ext uri="{C183D7F6-B498-43B3-948B-1728B52AA6E4}">
                <adec:decorative xmlns:adec="http://schemas.microsoft.com/office/drawing/2017/decorative" val="1"/>
              </a:ext>
            </a:extLst>
          </p:cNvPr>
          <p:cNvGrpSpPr/>
          <p:nvPr/>
        </p:nvGrpSpPr>
        <p:grpSpPr>
          <a:xfrm>
            <a:off x="-3668906" y="-3175053"/>
            <a:ext cx="29961250" cy="16257324"/>
            <a:chOff x="-3668906" y="-3175053"/>
            <a:chExt cx="29961250" cy="16257324"/>
          </a:xfrm>
        </p:grpSpPr>
        <p:sp>
          <p:nvSpPr>
            <p:cNvPr id="2" name="Freeform 2">
              <a:extLst>
                <a:ext uri="{C183D7F6-B498-43B3-948B-1728B52AA6E4}">
                  <adec:decorative xmlns:adec="http://schemas.microsoft.com/office/drawing/2017/decorative" val="1"/>
                </a:ext>
              </a:extLst>
            </p:cNvPr>
            <p:cNvSpPr/>
            <p:nvPr/>
          </p:nvSpPr>
          <p:spPr>
            <a:xfrm rot="2700000">
              <a:off x="3789716" y="-604502"/>
              <a:ext cx="11026492" cy="5885390"/>
            </a:xfrm>
            <a:custGeom>
              <a:avLst/>
              <a:gdLst/>
              <a:ahLst/>
              <a:cxnLst/>
              <a:rect l="l" t="t" r="r" b="b"/>
              <a:pathLst>
                <a:path w="11026492" h="5885390">
                  <a:moveTo>
                    <a:pt x="0" y="0"/>
                  </a:moveTo>
                  <a:lnTo>
                    <a:pt x="11026492" y="0"/>
                  </a:lnTo>
                  <a:lnTo>
                    <a:pt x="11026492" y="5885390"/>
                  </a:lnTo>
                  <a:lnTo>
                    <a:pt x="0" y="5885390"/>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3" name="Freeform 3">
              <a:extLst>
                <a:ext uri="{C183D7F6-B498-43B3-948B-1728B52AA6E4}">
                  <adec:decorative xmlns:adec="http://schemas.microsoft.com/office/drawing/2017/decorative" val="1"/>
                </a:ext>
              </a:extLst>
            </p:cNvPr>
            <p:cNvSpPr/>
            <p:nvPr/>
          </p:nvSpPr>
          <p:spPr>
            <a:xfrm rot="203369">
              <a:off x="-3668906" y="6795626"/>
              <a:ext cx="15613996" cy="4079156"/>
            </a:xfrm>
            <a:custGeom>
              <a:avLst/>
              <a:gdLst/>
              <a:ahLst/>
              <a:cxnLst/>
              <a:rect l="l" t="t" r="r" b="b"/>
              <a:pathLst>
                <a:path w="15613996" h="4079156">
                  <a:moveTo>
                    <a:pt x="0" y="0"/>
                  </a:moveTo>
                  <a:lnTo>
                    <a:pt x="15613996" y="0"/>
                  </a:lnTo>
                  <a:lnTo>
                    <a:pt x="15613996" y="4079156"/>
                  </a:lnTo>
                  <a:lnTo>
                    <a:pt x="0" y="4079156"/>
                  </a:lnTo>
                  <a:lnTo>
                    <a:pt x="0" y="0"/>
                  </a:lnTo>
                  <a:close/>
                </a:path>
              </a:pathLst>
            </a:custGeom>
            <a:blipFill>
              <a:blip r:embed="rId4">
                <a:alphaModFix amt="4000"/>
                <a:extLst>
                  <a:ext uri="{96DAC541-7B7A-43D3-8B79-37D633B846F1}">
                    <asvg:svgBlip xmlns:asvg="http://schemas.microsoft.com/office/drawing/2016/SVG/main" r:embed="rId5"/>
                  </a:ext>
                </a:extLst>
              </a:blip>
              <a:stretch>
                <a:fillRect/>
              </a:stretch>
            </a:blip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rot="2911606">
              <a:off x="11273593" y="-1936481"/>
              <a:ext cx="6390024" cy="23647479"/>
            </a:xfrm>
            <a:custGeom>
              <a:avLst/>
              <a:gdLst/>
              <a:ahLst/>
              <a:cxnLst/>
              <a:rect l="l" t="t" r="r" b="b"/>
              <a:pathLst>
                <a:path w="1682969" h="6228143">
                  <a:moveTo>
                    <a:pt x="0" y="0"/>
                  </a:moveTo>
                  <a:lnTo>
                    <a:pt x="1682969" y="0"/>
                  </a:lnTo>
                  <a:lnTo>
                    <a:pt x="1682969" y="6228143"/>
                  </a:lnTo>
                  <a:lnTo>
                    <a:pt x="0" y="6228143"/>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a:off x="16336748" y="53074"/>
              <a:ext cx="1951252" cy="1951252"/>
            </a:xfrm>
            <a:custGeom>
              <a:avLst/>
              <a:gdLst/>
              <a:ahLst/>
              <a:cxnLst/>
              <a:rect l="l" t="t" r="r" b="b"/>
              <a:pathLst>
                <a:path w="1951252" h="1951252">
                  <a:moveTo>
                    <a:pt x="0" y="0"/>
                  </a:moveTo>
                  <a:lnTo>
                    <a:pt x="1951252" y="0"/>
                  </a:lnTo>
                  <a:lnTo>
                    <a:pt x="1951252" y="1951252"/>
                  </a:lnTo>
                  <a:lnTo>
                    <a:pt x="0" y="195125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9" name="Freeform 9">
              <a:extLst>
                <a:ext uri="{C183D7F6-B498-43B3-948B-1728B52AA6E4}">
                  <adec:decorative xmlns:adec="http://schemas.microsoft.com/office/drawing/2017/decorative" val="1"/>
                </a:ext>
              </a:extLst>
            </p:cNvPr>
            <p:cNvSpPr/>
            <p:nvPr/>
          </p:nvSpPr>
          <p:spPr>
            <a:xfrm>
              <a:off x="1028700" y="4107109"/>
              <a:ext cx="10393591" cy="5151191"/>
            </a:xfrm>
            <a:custGeom>
              <a:avLst/>
              <a:gdLst/>
              <a:ahLst/>
              <a:cxnLst/>
              <a:rect l="l" t="t" r="r" b="b"/>
              <a:pathLst>
                <a:path w="2737407" h="1356692">
                  <a:moveTo>
                    <a:pt x="74487" y="0"/>
                  </a:moveTo>
                  <a:lnTo>
                    <a:pt x="2662919" y="0"/>
                  </a:lnTo>
                  <a:cubicBezTo>
                    <a:pt x="2704058" y="0"/>
                    <a:pt x="2737407" y="33349"/>
                    <a:pt x="2737407" y="74487"/>
                  </a:cubicBezTo>
                  <a:lnTo>
                    <a:pt x="2737407" y="1282205"/>
                  </a:lnTo>
                  <a:cubicBezTo>
                    <a:pt x="2737407" y="1323343"/>
                    <a:pt x="2704058" y="1356692"/>
                    <a:pt x="2662919" y="1356692"/>
                  </a:cubicBezTo>
                  <a:lnTo>
                    <a:pt x="74487" y="1356692"/>
                  </a:lnTo>
                  <a:cubicBezTo>
                    <a:pt x="33349" y="1356692"/>
                    <a:pt x="0" y="1323343"/>
                    <a:pt x="0" y="1282205"/>
                  </a:cubicBezTo>
                  <a:lnTo>
                    <a:pt x="0" y="74487"/>
                  </a:lnTo>
                  <a:cubicBezTo>
                    <a:pt x="0" y="33349"/>
                    <a:pt x="33349" y="0"/>
                    <a:pt x="74487"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grpSp>
      <p:sp>
        <p:nvSpPr>
          <p:cNvPr id="12" name="TextBox 12"/>
          <p:cNvSpPr txBox="1">
            <a:spLocks noGrp="1"/>
          </p:cNvSpPr>
          <p:nvPr>
            <p:ph type="title" idx="4294967295"/>
          </p:nvPr>
        </p:nvSpPr>
        <p:spPr>
          <a:xfrm>
            <a:off x="1028700" y="658583"/>
            <a:ext cx="8666639" cy="70213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677"/>
              </a:lnSpc>
              <a:spcBef>
                <a:spcPts val="0"/>
              </a:spcBef>
              <a:spcAft>
                <a:spcPts val="0"/>
              </a:spcAft>
              <a:buClrTx/>
              <a:buSzTx/>
              <a:buFontTx/>
              <a:buNone/>
              <a:tabLst/>
              <a:defRPr/>
            </a:pPr>
            <a:r>
              <a:rPr kumimoji="0" lang="en-US" sz="4367"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Koordynacja</a:t>
            </a:r>
            <a:r>
              <a:rPr kumimoji="0" lang="en-US" sz="4367"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367"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systemu</a:t>
            </a:r>
            <a:endParaRPr kumimoji="0" lang="en-US" sz="4367"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3" name="TextBox 13"/>
          <p:cNvSpPr txBox="1"/>
          <p:nvPr/>
        </p:nvSpPr>
        <p:spPr>
          <a:xfrm>
            <a:off x="861061" y="1780556"/>
            <a:ext cx="11443063" cy="1964260"/>
          </a:xfrm>
          <a:prstGeom prst="rect">
            <a:avLst/>
          </a:prstGeom>
        </p:spPr>
        <p:txBody>
          <a:bodyPr lIns="0" tIns="0" rIns="0" bIns="0" rtlCol="0" anchor="t">
            <a:spAutoFit/>
          </a:bodyPr>
          <a:lstStyle/>
          <a:p>
            <a:pPr marL="475111" lvl="1" indent="-237555" algn="l">
              <a:lnSpc>
                <a:spcPts val="4049"/>
              </a:lnSpc>
              <a:buFont typeface="Arial"/>
              <a:buChar char="•"/>
            </a:pPr>
            <a:r>
              <a:rPr lang="en-US" sz="2200">
                <a:solidFill>
                  <a:srgbClr val="000000"/>
                </a:solidFill>
                <a:latin typeface="Open Sauce"/>
                <a:ea typeface="Open Sauce"/>
                <a:cs typeface="Open Sauce"/>
                <a:sym typeface="Open Sauce"/>
              </a:rPr>
              <a:t>Współpraca międzyinstytucjonalna głównie doraźna</a:t>
            </a:r>
          </a:p>
          <a:p>
            <a:pPr marL="475111" lvl="1" indent="-237555" algn="l">
              <a:lnSpc>
                <a:spcPts val="4049"/>
              </a:lnSpc>
              <a:buFont typeface="Arial"/>
              <a:buChar char="•"/>
            </a:pPr>
            <a:r>
              <a:rPr lang="en-US" sz="2200">
                <a:solidFill>
                  <a:srgbClr val="000000"/>
                </a:solidFill>
                <a:latin typeface="Open Sauce"/>
                <a:ea typeface="Open Sauce"/>
                <a:cs typeface="Open Sauce"/>
                <a:sym typeface="Open Sauce"/>
              </a:rPr>
              <a:t>Brak trwałych mechanizmów współpracy z ochroną zdrowia</a:t>
            </a:r>
          </a:p>
          <a:p>
            <a:pPr marL="475111" lvl="1" indent="-237555" algn="l">
              <a:lnSpc>
                <a:spcPts val="4049"/>
              </a:lnSpc>
              <a:buFont typeface="Arial"/>
              <a:buChar char="•"/>
            </a:pPr>
            <a:r>
              <a:rPr lang="en-US" sz="2200">
                <a:solidFill>
                  <a:srgbClr val="000000"/>
                </a:solidFill>
                <a:latin typeface="Open Sauce"/>
                <a:ea typeface="Open Sauce"/>
                <a:cs typeface="Open Sauce"/>
                <a:sym typeface="Open Sauce"/>
              </a:rPr>
              <a:t>Problemy z ciągłością opieki po hospitalizacji</a:t>
            </a:r>
          </a:p>
          <a:p>
            <a:pPr marL="475111" lvl="1" indent="-237555" algn="l">
              <a:lnSpc>
                <a:spcPts val="4049"/>
              </a:lnSpc>
              <a:buFont typeface="Arial"/>
              <a:buChar char="•"/>
            </a:pPr>
            <a:r>
              <a:rPr lang="en-US" sz="2200">
                <a:solidFill>
                  <a:srgbClr val="000000"/>
                </a:solidFill>
                <a:latin typeface="Open Sauce"/>
                <a:ea typeface="Open Sauce"/>
                <a:cs typeface="Open Sauce"/>
                <a:sym typeface="Open Sauce"/>
              </a:rPr>
              <a:t>Złożone i czasochłonne procedury</a:t>
            </a:r>
          </a:p>
        </p:txBody>
      </p:sp>
      <p:sp>
        <p:nvSpPr>
          <p:cNvPr id="14" name="TextBox 14"/>
          <p:cNvSpPr txBox="1"/>
          <p:nvPr/>
        </p:nvSpPr>
        <p:spPr>
          <a:xfrm>
            <a:off x="1516394" y="4550859"/>
            <a:ext cx="7786568" cy="592641"/>
          </a:xfrm>
          <a:prstGeom prst="rect">
            <a:avLst/>
          </a:prstGeom>
        </p:spPr>
        <p:txBody>
          <a:bodyPr lIns="0" tIns="0" rIns="0" bIns="0" rtlCol="0" anchor="t">
            <a:spAutoFit/>
          </a:bodyPr>
          <a:lstStyle/>
          <a:p>
            <a:pPr algn="l">
              <a:lnSpc>
                <a:spcPts val="4982"/>
              </a:lnSpc>
              <a:spcBef>
                <a:spcPct val="0"/>
              </a:spcBef>
            </a:pPr>
            <a:r>
              <a:rPr lang="en-US" sz="3558" b="1">
                <a:solidFill>
                  <a:srgbClr val="FFFFFF"/>
                </a:solidFill>
                <a:latin typeface="Open Sauce Bold"/>
                <a:ea typeface="Open Sauce Bold"/>
                <a:cs typeface="Open Sauce Bold"/>
                <a:sym typeface="Open Sauce Bold"/>
              </a:rPr>
              <a:t>Priorytety dalszego rozwoju</a:t>
            </a:r>
          </a:p>
        </p:txBody>
      </p:sp>
      <p:sp>
        <p:nvSpPr>
          <p:cNvPr id="15" name="TextBox 15"/>
          <p:cNvSpPr txBox="1"/>
          <p:nvPr/>
        </p:nvSpPr>
        <p:spPr>
          <a:xfrm>
            <a:off x="1319189" y="5251613"/>
            <a:ext cx="9304498" cy="3145702"/>
          </a:xfrm>
          <a:prstGeom prst="rect">
            <a:avLst/>
          </a:prstGeom>
        </p:spPr>
        <p:txBody>
          <a:bodyPr lIns="0" tIns="0" rIns="0" bIns="0" rtlCol="0" anchor="t">
            <a:spAutoFit/>
          </a:bodyPr>
          <a:lstStyle/>
          <a:p>
            <a:pPr marL="475111" lvl="1" indent="-237555" algn="l">
              <a:lnSpc>
                <a:spcPts val="5171"/>
              </a:lnSpc>
              <a:buFont typeface="Arial"/>
              <a:buChar char="•"/>
            </a:pPr>
            <a:r>
              <a:rPr lang="en-US" sz="2200">
                <a:solidFill>
                  <a:srgbClr val="FFFFFF"/>
                </a:solidFill>
                <a:latin typeface="Open Sauce"/>
                <a:ea typeface="Open Sauce"/>
                <a:cs typeface="Open Sauce"/>
                <a:sym typeface="Open Sauce"/>
              </a:rPr>
              <a:t>Lepsze i stabilne finansowanie systemu</a:t>
            </a:r>
          </a:p>
          <a:p>
            <a:pPr marL="475111" lvl="1" indent="-237555" algn="l">
              <a:lnSpc>
                <a:spcPts val="5171"/>
              </a:lnSpc>
              <a:buFont typeface="Arial"/>
              <a:buChar char="•"/>
            </a:pPr>
            <a:r>
              <a:rPr lang="en-US" sz="2200">
                <a:solidFill>
                  <a:srgbClr val="FFFFFF"/>
                </a:solidFill>
                <a:latin typeface="Open Sauce"/>
                <a:ea typeface="Open Sauce"/>
                <a:cs typeface="Open Sauce"/>
                <a:sym typeface="Open Sauce"/>
              </a:rPr>
              <a:t>Wsparcie opiekunów rodzinnych</a:t>
            </a:r>
          </a:p>
          <a:p>
            <a:pPr marL="475111" lvl="1" indent="-237555" algn="l">
              <a:lnSpc>
                <a:spcPts val="5171"/>
              </a:lnSpc>
              <a:buFont typeface="Arial"/>
              <a:buChar char="•"/>
            </a:pPr>
            <a:r>
              <a:rPr lang="en-US" sz="2200">
                <a:solidFill>
                  <a:srgbClr val="FFFFFF"/>
                </a:solidFill>
                <a:latin typeface="Open Sauce"/>
                <a:ea typeface="Open Sauce"/>
                <a:cs typeface="Open Sauce"/>
                <a:sym typeface="Open Sauce"/>
              </a:rPr>
              <a:t>Zwiększenie liczby miejsc w opiece całodobowej</a:t>
            </a:r>
          </a:p>
          <a:p>
            <a:pPr marL="475111" lvl="1" indent="-237555" algn="l">
              <a:lnSpc>
                <a:spcPts val="5171"/>
              </a:lnSpc>
              <a:buFont typeface="Arial"/>
              <a:buChar char="•"/>
            </a:pPr>
            <a:r>
              <a:rPr lang="en-US" sz="2200">
                <a:solidFill>
                  <a:srgbClr val="FFFFFF"/>
                </a:solidFill>
                <a:latin typeface="Open Sauce"/>
                <a:ea typeface="Open Sauce"/>
                <a:cs typeface="Open Sauce"/>
                <a:sym typeface="Open Sauce"/>
              </a:rPr>
              <a:t>Rozwój usług środowiskowych i lokalnych form wsparcia</a:t>
            </a:r>
          </a:p>
          <a:p>
            <a:pPr marL="475111" lvl="1" indent="-237555" algn="l">
              <a:lnSpc>
                <a:spcPts val="5171"/>
              </a:lnSpc>
              <a:buFont typeface="Arial"/>
              <a:buChar char="•"/>
            </a:pPr>
            <a:r>
              <a:rPr lang="en-US" sz="2200">
                <a:solidFill>
                  <a:srgbClr val="FFFFFF"/>
                </a:solidFill>
                <a:latin typeface="Open Sauce"/>
                <a:ea typeface="Open Sauce"/>
                <a:cs typeface="Open Sauce"/>
                <a:sym typeface="Open Sauce"/>
              </a:rPr>
              <a:t>Wzmocnienie kadr opiekuńczych</a:t>
            </a:r>
          </a:p>
        </p:txBody>
      </p:sp>
      <p:sp>
        <p:nvSpPr>
          <p:cNvPr id="11" name="Freeform 11" descr="Dłoń, nad którą unoszą się ikony opieki zdrowotnej, leków i wsparcia."/>
          <p:cNvSpPr/>
          <p:nvPr/>
        </p:nvSpPr>
        <p:spPr>
          <a:xfrm>
            <a:off x="10707031" y="1904381"/>
            <a:ext cx="4225648" cy="5483208"/>
          </a:xfrm>
          <a:custGeom>
            <a:avLst/>
            <a:gdLst/>
            <a:ahLst/>
            <a:cxnLst/>
            <a:rect l="l" t="t" r="r" b="b"/>
            <a:pathLst>
              <a:path w="4225648" h="5483208">
                <a:moveTo>
                  <a:pt x="0" y="0"/>
                </a:moveTo>
                <a:lnTo>
                  <a:pt x="4225648" y="0"/>
                </a:lnTo>
                <a:lnTo>
                  <a:pt x="4225648" y="5483208"/>
                </a:lnTo>
                <a:lnTo>
                  <a:pt x="0" y="5483208"/>
                </a:lnTo>
                <a:lnTo>
                  <a:pt x="0" y="0"/>
                </a:lnTo>
                <a:close/>
              </a:path>
            </a:pathLst>
          </a:custGeom>
          <a:blipFill>
            <a:blip r:embed="rId8"/>
            <a:stretch>
              <a:fillRect l="-94397"/>
            </a:stretch>
          </a:blipFill>
        </p:spPr>
        <p:txBody>
          <a:bodyPr/>
          <a:lstStyle/>
          <a:p>
            <a:endParaRPr lang="pl-PL"/>
          </a:p>
        </p:txBody>
      </p:sp>
    </p:spTree>
  </p:cSld>
  <p:clrMapOvr>
    <a:masterClrMapping/>
  </p:clrMapOvr>
  <p:transition>
    <p:push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upa 14">
            <a:extLst>
              <a:ext uri="{FF2B5EF4-FFF2-40B4-BE49-F238E27FC236}">
                <a16:creationId xmlns:a16="http://schemas.microsoft.com/office/drawing/2014/main" id="{455829D0-91C0-51B8-A539-B2C014FBB6F9}"/>
              </a:ext>
              <a:ext uri="{C183D7F6-B498-43B3-948B-1728B52AA6E4}">
                <adec:decorative xmlns:adec="http://schemas.microsoft.com/office/drawing/2017/decorative" val="1"/>
              </a:ext>
            </a:extLst>
          </p:cNvPr>
          <p:cNvGrpSpPr/>
          <p:nvPr/>
        </p:nvGrpSpPr>
        <p:grpSpPr>
          <a:xfrm>
            <a:off x="-1973138" y="482403"/>
            <a:ext cx="20632490" cy="10159511"/>
            <a:chOff x="-1973138" y="482403"/>
            <a:chExt cx="20632490" cy="10159511"/>
          </a:xfrm>
        </p:grpSpPr>
        <p:sp>
          <p:nvSpPr>
            <p:cNvPr id="3" name="Freeform 3">
              <a:extLst>
                <a:ext uri="{C183D7F6-B498-43B3-948B-1728B52AA6E4}">
                  <adec:decorative xmlns:adec="http://schemas.microsoft.com/office/drawing/2017/decorative" val="1"/>
                </a:ext>
              </a:extLst>
            </p:cNvPr>
            <p:cNvSpPr/>
            <p:nvPr/>
          </p:nvSpPr>
          <p:spPr>
            <a:xfrm>
              <a:off x="-1973138" y="6390328"/>
              <a:ext cx="11117138" cy="4251586"/>
            </a:xfrm>
            <a:custGeom>
              <a:avLst/>
              <a:gdLst/>
              <a:ahLst/>
              <a:cxnLst/>
              <a:rect l="l" t="t" r="r" b="b"/>
              <a:pathLst>
                <a:path w="11117138" h="4251586">
                  <a:moveTo>
                    <a:pt x="0" y="0"/>
                  </a:moveTo>
                  <a:lnTo>
                    <a:pt x="11117138" y="0"/>
                  </a:lnTo>
                  <a:lnTo>
                    <a:pt x="11117138" y="4251586"/>
                  </a:lnTo>
                  <a:lnTo>
                    <a:pt x="0" y="4251586"/>
                  </a:lnTo>
                  <a:lnTo>
                    <a:pt x="0" y="0"/>
                  </a:lnTo>
                  <a:close/>
                </a:path>
              </a:pathLst>
            </a:custGeom>
            <a:blipFill>
              <a:blip r:embed="rId2">
                <a:extLst>
                  <a:ext uri="{96DAC541-7B7A-43D3-8B79-37D633B846F1}">
                    <asvg:svgBlip xmlns:asvg="http://schemas.microsoft.com/office/drawing/2016/SVG/main" r:embed="rId3"/>
                  </a:ext>
                </a:extLst>
              </a:blip>
              <a:stretch>
                <a:fillRect t="-79322" b="-82160"/>
              </a:stretch>
            </a:blip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a:off x="7975849" y="5618719"/>
              <a:ext cx="9283451" cy="4085779"/>
            </a:xfrm>
            <a:custGeom>
              <a:avLst/>
              <a:gdLst/>
              <a:ahLst/>
              <a:cxnLst/>
              <a:rect l="l" t="t" r="r" b="b"/>
              <a:pathLst>
                <a:path w="2952485" h="1299431">
                  <a:moveTo>
                    <a:pt x="59210" y="0"/>
                  </a:moveTo>
                  <a:lnTo>
                    <a:pt x="2893275" y="0"/>
                  </a:lnTo>
                  <a:cubicBezTo>
                    <a:pt x="2925976" y="0"/>
                    <a:pt x="2952485" y="26509"/>
                    <a:pt x="2952485" y="59210"/>
                  </a:cubicBezTo>
                  <a:lnTo>
                    <a:pt x="2952485" y="1240221"/>
                  </a:lnTo>
                  <a:cubicBezTo>
                    <a:pt x="2952485" y="1272922"/>
                    <a:pt x="2925976" y="1299431"/>
                    <a:pt x="2893275" y="1299431"/>
                  </a:cubicBezTo>
                  <a:lnTo>
                    <a:pt x="59210" y="1299431"/>
                  </a:lnTo>
                  <a:cubicBezTo>
                    <a:pt x="26509" y="1299431"/>
                    <a:pt x="0" y="1272922"/>
                    <a:pt x="0" y="1240221"/>
                  </a:cubicBezTo>
                  <a:lnTo>
                    <a:pt x="0" y="59210"/>
                  </a:lnTo>
                  <a:cubicBezTo>
                    <a:pt x="0" y="26509"/>
                    <a:pt x="26509" y="0"/>
                    <a:pt x="59210" y="0"/>
                  </a:cubicBezTo>
                  <a:close/>
                </a:path>
              </a:pathLst>
            </a:custGeom>
            <a:solidFill>
              <a:srgbClr val="0071BC"/>
            </a:solid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rot="5400000">
              <a:off x="15792875" y="3016828"/>
              <a:ext cx="1454715" cy="1545514"/>
            </a:xfrm>
            <a:custGeom>
              <a:avLst/>
              <a:gdLst/>
              <a:ahLst/>
              <a:cxnLst/>
              <a:rect l="l" t="t" r="r" b="b"/>
              <a:pathLst>
                <a:path w="1454715" h="1545514">
                  <a:moveTo>
                    <a:pt x="0" y="0"/>
                  </a:moveTo>
                  <a:lnTo>
                    <a:pt x="1454715" y="0"/>
                  </a:lnTo>
                  <a:lnTo>
                    <a:pt x="1454715" y="1545514"/>
                  </a:lnTo>
                  <a:lnTo>
                    <a:pt x="0" y="1545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2" name="Freeform 12">
              <a:extLst>
                <a:ext uri="{C183D7F6-B498-43B3-948B-1728B52AA6E4}">
                  <adec:decorative xmlns:adec="http://schemas.microsoft.com/office/drawing/2017/decorative" val="1"/>
                </a:ext>
              </a:extLst>
            </p:cNvPr>
            <p:cNvSpPr/>
            <p:nvPr/>
          </p:nvSpPr>
          <p:spPr>
            <a:xfrm>
              <a:off x="17916648" y="482403"/>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grpSp>
      <p:sp>
        <p:nvSpPr>
          <p:cNvPr id="8" name="TextBox 8"/>
          <p:cNvSpPr txBox="1">
            <a:spLocks noGrp="1"/>
          </p:cNvSpPr>
          <p:nvPr>
            <p:ph type="title" idx="4294967295"/>
          </p:nvPr>
        </p:nvSpPr>
        <p:spPr>
          <a:xfrm>
            <a:off x="1028700" y="444303"/>
            <a:ext cx="5036399" cy="76731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6281"/>
              </a:lnSpc>
              <a:spcBef>
                <a:spcPts val="0"/>
              </a:spcBef>
              <a:spcAft>
                <a:spcPts val="0"/>
              </a:spcAft>
              <a:buClrTx/>
              <a:buSzTx/>
              <a:buFontTx/>
              <a:buNone/>
              <a:tabLst/>
              <a:defRPr/>
            </a:pPr>
            <a:r>
              <a:rPr kumimoji="0" lang="en-US" sz="4831"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Rekomendacje</a:t>
            </a:r>
            <a:endParaRPr kumimoji="0" lang="en-US" sz="4831"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2" name="TextBox 2"/>
          <p:cNvSpPr txBox="1"/>
          <p:nvPr/>
        </p:nvSpPr>
        <p:spPr>
          <a:xfrm>
            <a:off x="1028700" y="1390105"/>
            <a:ext cx="15491533" cy="2788200"/>
          </a:xfrm>
          <a:prstGeom prst="rect">
            <a:avLst/>
          </a:prstGeom>
        </p:spPr>
        <p:txBody>
          <a:bodyPr lIns="0" tIns="0" rIns="0" bIns="0" rtlCol="0" anchor="t">
            <a:spAutoFit/>
          </a:bodyPr>
          <a:lstStyle/>
          <a:p>
            <a:pPr algn="l">
              <a:lnSpc>
                <a:spcPts val="5996"/>
              </a:lnSpc>
            </a:pPr>
            <a:r>
              <a:rPr lang="en-US" sz="2398" b="1" dirty="0" err="1">
                <a:solidFill>
                  <a:srgbClr val="000000"/>
                </a:solidFill>
                <a:latin typeface="Open Sauce Bold"/>
                <a:ea typeface="Open Sauce Bold"/>
                <a:cs typeface="Open Sauce Bold"/>
                <a:sym typeface="Open Sauce Bold"/>
              </a:rPr>
              <a:t>Podstawa</a:t>
            </a:r>
            <a:r>
              <a:rPr lang="en-US" sz="2398" b="1" dirty="0">
                <a:solidFill>
                  <a:srgbClr val="000000"/>
                </a:solidFill>
                <a:latin typeface="Open Sauce Bold"/>
                <a:ea typeface="Open Sauce Bold"/>
                <a:cs typeface="Open Sauce Bold"/>
                <a:sym typeface="Open Sauce Bold"/>
              </a:rPr>
              <a:t> </a:t>
            </a:r>
            <a:r>
              <a:rPr lang="en-US" sz="2398" b="1" dirty="0" err="1">
                <a:solidFill>
                  <a:srgbClr val="000000"/>
                </a:solidFill>
                <a:latin typeface="Open Sauce Bold"/>
                <a:ea typeface="Open Sauce Bold"/>
                <a:cs typeface="Open Sauce Bold"/>
                <a:sym typeface="Open Sauce Bold"/>
              </a:rPr>
              <a:t>sformułowania</a:t>
            </a:r>
            <a:r>
              <a:rPr lang="en-US" sz="2398" b="1" dirty="0">
                <a:solidFill>
                  <a:srgbClr val="000000"/>
                </a:solidFill>
                <a:latin typeface="Open Sauce Bold"/>
                <a:ea typeface="Open Sauce Bold"/>
                <a:cs typeface="Open Sauce Bold"/>
                <a:sym typeface="Open Sauce Bold"/>
              </a:rPr>
              <a:t> </a:t>
            </a:r>
            <a:r>
              <a:rPr lang="en-US" sz="2398" b="1" dirty="0" err="1">
                <a:solidFill>
                  <a:srgbClr val="000000"/>
                </a:solidFill>
                <a:latin typeface="Open Sauce Bold"/>
                <a:ea typeface="Open Sauce Bold"/>
                <a:cs typeface="Open Sauce Bold"/>
                <a:sym typeface="Open Sauce Bold"/>
              </a:rPr>
              <a:t>rekomendacji</a:t>
            </a:r>
            <a:endParaRPr lang="en-US" sz="2398" b="1" dirty="0">
              <a:solidFill>
                <a:srgbClr val="000000"/>
              </a:solidFill>
              <a:latin typeface="Open Sauce Bold"/>
              <a:ea typeface="Open Sauce Bold"/>
              <a:cs typeface="Open Sauce Bold"/>
              <a:sym typeface="Open Sauce Bold"/>
            </a:endParaRPr>
          </a:p>
          <a:p>
            <a:pPr marL="342900" indent="-342900" algn="l">
              <a:lnSpc>
                <a:spcPts val="3176"/>
              </a:lnSpc>
              <a:buFont typeface="Arial" panose="020B0604020202020204" pitchFamily="34" charset="0"/>
              <a:buChar char="•"/>
            </a:pPr>
            <a:r>
              <a:rPr lang="en-US" sz="1835" dirty="0" err="1">
                <a:solidFill>
                  <a:srgbClr val="000000"/>
                </a:solidFill>
                <a:latin typeface="Open Sauce"/>
                <a:ea typeface="Open Sauce"/>
                <a:cs typeface="Open Sauce"/>
                <a:sym typeface="Open Sauce"/>
              </a:rPr>
              <a:t>Rekomendacje</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opracowano</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na</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podstawie</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analizy</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danych</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zastanych</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oraz</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wyników</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badań</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ilościowych</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i</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jakościowych</a:t>
            </a:r>
            <a:endParaRPr lang="en-US" sz="1835" dirty="0">
              <a:solidFill>
                <a:srgbClr val="000000"/>
              </a:solidFill>
              <a:latin typeface="Open Sauce"/>
              <a:ea typeface="Open Sauce"/>
              <a:cs typeface="Open Sauce"/>
              <a:sym typeface="Open Sauce"/>
            </a:endParaRPr>
          </a:p>
          <a:p>
            <a:pPr marL="342900" indent="-342900" algn="l">
              <a:lnSpc>
                <a:spcPts val="3176"/>
              </a:lnSpc>
              <a:buFont typeface="Arial" panose="020B0604020202020204" pitchFamily="34" charset="0"/>
              <a:buChar char="•"/>
            </a:pPr>
            <a:r>
              <a:rPr lang="en-US" sz="1835" dirty="0" err="1">
                <a:solidFill>
                  <a:srgbClr val="000000"/>
                </a:solidFill>
                <a:latin typeface="Open Sauce"/>
                <a:ea typeface="Open Sauce"/>
                <a:cs typeface="Open Sauce"/>
                <a:sym typeface="Open Sauce"/>
              </a:rPr>
              <a:t>Materiał</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badawczy</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miał</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charakter</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komplementarny</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i</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wieloźródłowy</a:t>
            </a:r>
            <a:endParaRPr lang="en-US" sz="1835" dirty="0">
              <a:solidFill>
                <a:srgbClr val="000000"/>
              </a:solidFill>
              <a:latin typeface="Open Sauce"/>
              <a:ea typeface="Open Sauce"/>
              <a:cs typeface="Open Sauce"/>
              <a:sym typeface="Open Sauce"/>
            </a:endParaRPr>
          </a:p>
          <a:p>
            <a:pPr marL="342900" indent="-342900" algn="l">
              <a:lnSpc>
                <a:spcPts val="3176"/>
              </a:lnSpc>
              <a:buFont typeface="Arial" panose="020B0604020202020204" pitchFamily="34" charset="0"/>
              <a:buChar char="•"/>
            </a:pPr>
            <a:r>
              <a:rPr lang="en-US" sz="1835" dirty="0">
                <a:solidFill>
                  <a:srgbClr val="000000"/>
                </a:solidFill>
                <a:latin typeface="Open Sauce"/>
                <a:ea typeface="Open Sauce"/>
                <a:cs typeface="Open Sauce"/>
                <a:sym typeface="Open Sauce"/>
              </a:rPr>
              <a:t>Dane </a:t>
            </a:r>
            <a:r>
              <a:rPr lang="en-US" sz="1835" dirty="0" err="1">
                <a:solidFill>
                  <a:srgbClr val="000000"/>
                </a:solidFill>
                <a:latin typeface="Open Sauce"/>
                <a:ea typeface="Open Sauce"/>
                <a:cs typeface="Open Sauce"/>
                <a:sym typeface="Open Sauce"/>
              </a:rPr>
              <a:t>ilościowe</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pokazały</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nierównomierność</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terytorialną</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i</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luki</a:t>
            </a:r>
            <a:r>
              <a:rPr lang="en-US" sz="1835" dirty="0">
                <a:solidFill>
                  <a:srgbClr val="000000"/>
                </a:solidFill>
                <a:latin typeface="Open Sauce"/>
                <a:ea typeface="Open Sauce"/>
                <a:cs typeface="Open Sauce"/>
                <a:sym typeface="Open Sauce"/>
              </a:rPr>
              <a:t> w </a:t>
            </a:r>
            <a:r>
              <a:rPr lang="en-US" sz="1835" dirty="0" err="1">
                <a:solidFill>
                  <a:srgbClr val="000000"/>
                </a:solidFill>
                <a:latin typeface="Open Sauce"/>
                <a:ea typeface="Open Sauce"/>
                <a:cs typeface="Open Sauce"/>
                <a:sym typeface="Open Sauce"/>
              </a:rPr>
              <a:t>dostępności</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usług</a:t>
            </a:r>
            <a:endParaRPr lang="en-US" sz="1835" dirty="0">
              <a:solidFill>
                <a:srgbClr val="000000"/>
              </a:solidFill>
              <a:latin typeface="Open Sauce"/>
              <a:ea typeface="Open Sauce"/>
              <a:cs typeface="Open Sauce"/>
              <a:sym typeface="Open Sauce"/>
            </a:endParaRPr>
          </a:p>
          <a:p>
            <a:pPr marL="342900" indent="-342900" algn="l">
              <a:lnSpc>
                <a:spcPts val="3176"/>
              </a:lnSpc>
              <a:buFont typeface="Arial" panose="020B0604020202020204" pitchFamily="34" charset="0"/>
              <a:buChar char="•"/>
            </a:pPr>
            <a:r>
              <a:rPr lang="en-US" sz="1835" dirty="0" err="1">
                <a:solidFill>
                  <a:srgbClr val="000000"/>
                </a:solidFill>
                <a:latin typeface="Open Sauce"/>
                <a:ea typeface="Open Sauce"/>
                <a:cs typeface="Open Sauce"/>
                <a:sym typeface="Open Sauce"/>
              </a:rPr>
              <a:t>Badania</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jakościowe</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ujawniły</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praktyczne</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bariery</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organizacyjne</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finansowe</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i</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kadrowe</a:t>
            </a:r>
            <a:endParaRPr lang="en-US" sz="1835" dirty="0">
              <a:solidFill>
                <a:srgbClr val="000000"/>
              </a:solidFill>
              <a:latin typeface="Open Sauce"/>
              <a:ea typeface="Open Sauce"/>
              <a:cs typeface="Open Sauce"/>
              <a:sym typeface="Open Sauce"/>
            </a:endParaRPr>
          </a:p>
          <a:p>
            <a:pPr marL="342900" indent="-342900" algn="l">
              <a:lnSpc>
                <a:spcPts val="3176"/>
              </a:lnSpc>
              <a:buFont typeface="Arial" panose="020B0604020202020204" pitchFamily="34" charset="0"/>
              <a:buChar char="•"/>
            </a:pPr>
            <a:r>
              <a:rPr lang="en-US" sz="1835" dirty="0" err="1">
                <a:solidFill>
                  <a:srgbClr val="000000"/>
                </a:solidFill>
                <a:latin typeface="Open Sauce"/>
                <a:ea typeface="Open Sauce"/>
                <a:cs typeface="Open Sauce"/>
                <a:sym typeface="Open Sauce"/>
              </a:rPr>
              <a:t>Zidentyfikowano</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problemy</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ciągłości</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opieki</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oraz</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selektywną</a:t>
            </a:r>
            <a:r>
              <a:rPr lang="en-US" sz="1835" dirty="0">
                <a:solidFill>
                  <a:srgbClr val="000000"/>
                </a:solidFill>
                <a:latin typeface="Open Sauce"/>
                <a:ea typeface="Open Sauce"/>
                <a:cs typeface="Open Sauce"/>
                <a:sym typeface="Open Sauce"/>
              </a:rPr>
              <a:t> </a:t>
            </a:r>
            <a:r>
              <a:rPr lang="en-US" sz="1835" dirty="0" err="1">
                <a:solidFill>
                  <a:srgbClr val="000000"/>
                </a:solidFill>
                <a:latin typeface="Open Sauce"/>
                <a:ea typeface="Open Sauce"/>
                <a:cs typeface="Open Sauce"/>
                <a:sym typeface="Open Sauce"/>
              </a:rPr>
              <a:t>dostępność</a:t>
            </a:r>
            <a:r>
              <a:rPr lang="en-US" sz="1835" dirty="0">
                <a:solidFill>
                  <a:srgbClr val="000000"/>
                </a:solidFill>
                <a:latin typeface="Open Sauce"/>
                <a:ea typeface="Open Sauce"/>
                <a:cs typeface="Open Sauce"/>
                <a:sym typeface="Open Sauce"/>
              </a:rPr>
              <a:t> form </a:t>
            </a:r>
            <a:r>
              <a:rPr lang="en-US" sz="1835" dirty="0" err="1">
                <a:solidFill>
                  <a:srgbClr val="000000"/>
                </a:solidFill>
                <a:latin typeface="Open Sauce"/>
                <a:ea typeface="Open Sauce"/>
                <a:cs typeface="Open Sauce"/>
                <a:sym typeface="Open Sauce"/>
              </a:rPr>
              <a:t>wsparcia</a:t>
            </a:r>
            <a:endParaRPr lang="en-US" sz="1835" dirty="0">
              <a:solidFill>
                <a:srgbClr val="000000"/>
              </a:solidFill>
              <a:latin typeface="Open Sauce"/>
              <a:ea typeface="Open Sauce"/>
              <a:cs typeface="Open Sauce"/>
              <a:sym typeface="Open Sauce"/>
            </a:endParaRPr>
          </a:p>
        </p:txBody>
      </p:sp>
      <p:sp>
        <p:nvSpPr>
          <p:cNvPr id="14" name="TextBox 14"/>
          <p:cNvSpPr txBox="1"/>
          <p:nvPr/>
        </p:nvSpPr>
        <p:spPr>
          <a:xfrm>
            <a:off x="1028700" y="4394898"/>
            <a:ext cx="8636073" cy="2460728"/>
          </a:xfrm>
          <a:prstGeom prst="rect">
            <a:avLst/>
          </a:prstGeom>
        </p:spPr>
        <p:txBody>
          <a:bodyPr lIns="0" tIns="0" rIns="0" bIns="0" rtlCol="0" anchor="t">
            <a:spAutoFit/>
          </a:bodyPr>
          <a:lstStyle/>
          <a:p>
            <a:pPr algn="l">
              <a:lnSpc>
                <a:spcPts val="5333"/>
              </a:lnSpc>
            </a:pPr>
            <a:r>
              <a:rPr lang="en-US" sz="2133" b="1" dirty="0" err="1">
                <a:solidFill>
                  <a:srgbClr val="000000"/>
                </a:solidFill>
                <a:latin typeface="Open Sauce Bold"/>
                <a:ea typeface="Open Sauce Bold"/>
                <a:cs typeface="Open Sauce Bold"/>
                <a:sym typeface="Open Sauce Bold"/>
              </a:rPr>
              <a:t>Spójność</a:t>
            </a:r>
            <a:r>
              <a:rPr lang="en-US" sz="2133" b="1" dirty="0">
                <a:solidFill>
                  <a:srgbClr val="000000"/>
                </a:solidFill>
                <a:latin typeface="Open Sauce Bold"/>
                <a:ea typeface="Open Sauce Bold"/>
                <a:cs typeface="Open Sauce Bold"/>
                <a:sym typeface="Open Sauce Bold"/>
              </a:rPr>
              <a:t> </a:t>
            </a:r>
            <a:r>
              <a:rPr lang="en-US" sz="2133" b="1" dirty="0" err="1">
                <a:solidFill>
                  <a:srgbClr val="000000"/>
                </a:solidFill>
                <a:latin typeface="Open Sauce Bold"/>
                <a:ea typeface="Open Sauce Bold"/>
                <a:cs typeface="Open Sauce Bold"/>
                <a:sym typeface="Open Sauce Bold"/>
              </a:rPr>
              <a:t>wniosków</a:t>
            </a:r>
            <a:r>
              <a:rPr lang="en-US" sz="2133" b="1" dirty="0">
                <a:solidFill>
                  <a:srgbClr val="000000"/>
                </a:solidFill>
                <a:latin typeface="Open Sauce Bold"/>
                <a:ea typeface="Open Sauce Bold"/>
                <a:cs typeface="Open Sauce Bold"/>
                <a:sym typeface="Open Sauce Bold"/>
              </a:rPr>
              <a:t> z </a:t>
            </a:r>
            <a:r>
              <a:rPr lang="en-US" sz="2133" b="1" dirty="0" err="1">
                <a:solidFill>
                  <a:srgbClr val="000000"/>
                </a:solidFill>
                <a:latin typeface="Open Sauce Bold"/>
                <a:ea typeface="Open Sauce Bold"/>
                <a:cs typeface="Open Sauce Bold"/>
                <a:sym typeface="Open Sauce Bold"/>
              </a:rPr>
              <a:t>różnych</a:t>
            </a:r>
            <a:r>
              <a:rPr lang="en-US" sz="2133" b="1" dirty="0">
                <a:solidFill>
                  <a:srgbClr val="000000"/>
                </a:solidFill>
                <a:latin typeface="Open Sauce Bold"/>
                <a:ea typeface="Open Sauce Bold"/>
                <a:cs typeface="Open Sauce Bold"/>
                <a:sym typeface="Open Sauce Bold"/>
              </a:rPr>
              <a:t> </a:t>
            </a:r>
            <a:r>
              <a:rPr lang="en-US" sz="2133" b="1" dirty="0" err="1">
                <a:solidFill>
                  <a:srgbClr val="000000"/>
                </a:solidFill>
                <a:latin typeface="Open Sauce Bold"/>
                <a:ea typeface="Open Sauce Bold"/>
                <a:cs typeface="Open Sauce Bold"/>
                <a:sym typeface="Open Sauce Bold"/>
              </a:rPr>
              <a:t>perspektyw</a:t>
            </a:r>
            <a:endParaRPr lang="en-US" sz="2133" b="1" dirty="0">
              <a:solidFill>
                <a:srgbClr val="000000"/>
              </a:solidFill>
              <a:latin typeface="Open Sauce Bold"/>
              <a:ea typeface="Open Sauce Bold"/>
              <a:cs typeface="Open Sauce Bold"/>
              <a:sym typeface="Open Sauce Bold"/>
            </a:endParaRPr>
          </a:p>
          <a:p>
            <a:pPr marL="342900" indent="-342900" algn="l">
              <a:lnSpc>
                <a:spcPts val="3575"/>
              </a:lnSpc>
              <a:buFont typeface="Arial" panose="020B0604020202020204" pitchFamily="34" charset="0"/>
              <a:buChar char="•"/>
            </a:pPr>
            <a:r>
              <a:rPr lang="en-US" sz="1833" dirty="0" err="1">
                <a:solidFill>
                  <a:srgbClr val="000000"/>
                </a:solidFill>
                <a:latin typeface="Open Sauce"/>
                <a:ea typeface="Open Sauce"/>
                <a:cs typeface="Open Sauce"/>
                <a:sym typeface="Open Sauce"/>
              </a:rPr>
              <a:t>Wysoka</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zgodność</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postulatów</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różnych</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typów</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podmiotów</a:t>
            </a:r>
            <a:endParaRPr lang="en-US" sz="1833" dirty="0">
              <a:solidFill>
                <a:srgbClr val="000000"/>
              </a:solidFill>
              <a:latin typeface="Open Sauce"/>
              <a:ea typeface="Open Sauce"/>
              <a:cs typeface="Open Sauce"/>
              <a:sym typeface="Open Sauce"/>
            </a:endParaRPr>
          </a:p>
          <a:p>
            <a:pPr marL="342900" indent="-342900" algn="l">
              <a:lnSpc>
                <a:spcPts val="3575"/>
              </a:lnSpc>
              <a:buFont typeface="Arial" panose="020B0604020202020204" pitchFamily="34" charset="0"/>
              <a:buChar char="•"/>
            </a:pPr>
            <a:r>
              <a:rPr lang="en-US" sz="1833" dirty="0" err="1">
                <a:solidFill>
                  <a:srgbClr val="000000"/>
                </a:solidFill>
                <a:latin typeface="Open Sauce"/>
                <a:ea typeface="Open Sauce"/>
                <a:cs typeface="Open Sauce"/>
                <a:sym typeface="Open Sauce"/>
              </a:rPr>
              <a:t>Zbieżność</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ocen</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mimo</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odmiennych</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ról</a:t>
            </a:r>
            <a:r>
              <a:rPr lang="en-US" sz="1833" dirty="0">
                <a:solidFill>
                  <a:srgbClr val="000000"/>
                </a:solidFill>
                <a:latin typeface="Open Sauce"/>
                <a:ea typeface="Open Sauce"/>
                <a:cs typeface="Open Sauce"/>
                <a:sym typeface="Open Sauce"/>
              </a:rPr>
              <a:t> w </a:t>
            </a:r>
            <a:r>
              <a:rPr lang="en-US" sz="1833" dirty="0" err="1">
                <a:solidFill>
                  <a:srgbClr val="000000"/>
                </a:solidFill>
                <a:latin typeface="Open Sauce"/>
                <a:ea typeface="Open Sauce"/>
                <a:cs typeface="Open Sauce"/>
                <a:sym typeface="Open Sauce"/>
              </a:rPr>
              <a:t>systemie</a:t>
            </a:r>
            <a:endParaRPr lang="en-US" sz="1833" dirty="0">
              <a:solidFill>
                <a:srgbClr val="000000"/>
              </a:solidFill>
              <a:latin typeface="Open Sauce"/>
              <a:ea typeface="Open Sauce"/>
              <a:cs typeface="Open Sauce"/>
              <a:sym typeface="Open Sauce"/>
            </a:endParaRPr>
          </a:p>
          <a:p>
            <a:pPr marL="342900" indent="-342900" algn="l">
              <a:lnSpc>
                <a:spcPts val="3575"/>
              </a:lnSpc>
              <a:buFont typeface="Arial" panose="020B0604020202020204" pitchFamily="34" charset="0"/>
              <a:buChar char="•"/>
            </a:pPr>
            <a:r>
              <a:rPr lang="en-US" sz="1833" dirty="0" err="1">
                <a:solidFill>
                  <a:srgbClr val="000000"/>
                </a:solidFill>
                <a:latin typeface="Open Sauce"/>
                <a:ea typeface="Open Sauce"/>
                <a:cs typeface="Open Sauce"/>
                <a:sym typeface="Open Sauce"/>
              </a:rPr>
              <a:t>Problemy</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mają</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charakter</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strukturalny</a:t>
            </a:r>
            <a:r>
              <a:rPr lang="en-US" sz="1833" dirty="0">
                <a:solidFill>
                  <a:srgbClr val="000000"/>
                </a:solidFill>
                <a:latin typeface="Open Sauce"/>
                <a:ea typeface="Open Sauce"/>
                <a:cs typeface="Open Sauce"/>
                <a:sym typeface="Open Sauce"/>
              </a:rPr>
              <a:t>, a </a:t>
            </a:r>
            <a:r>
              <a:rPr lang="en-US" sz="1833" dirty="0" err="1">
                <a:solidFill>
                  <a:srgbClr val="000000"/>
                </a:solidFill>
                <a:latin typeface="Open Sauce"/>
                <a:ea typeface="Open Sauce"/>
                <a:cs typeface="Open Sauce"/>
                <a:sym typeface="Open Sauce"/>
              </a:rPr>
              <a:t>nie</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jednostkowy</a:t>
            </a:r>
            <a:endParaRPr lang="en-US" sz="1833" dirty="0">
              <a:solidFill>
                <a:srgbClr val="000000"/>
              </a:solidFill>
              <a:latin typeface="Open Sauce"/>
              <a:ea typeface="Open Sauce"/>
              <a:cs typeface="Open Sauce"/>
              <a:sym typeface="Open Sauce"/>
            </a:endParaRPr>
          </a:p>
          <a:p>
            <a:pPr marL="342900" indent="-342900" algn="l">
              <a:lnSpc>
                <a:spcPts val="3575"/>
              </a:lnSpc>
              <a:buFont typeface="Arial" panose="020B0604020202020204" pitchFamily="34" charset="0"/>
              <a:buChar char="•"/>
            </a:pPr>
            <a:r>
              <a:rPr lang="en-US" sz="1833" dirty="0" err="1">
                <a:solidFill>
                  <a:srgbClr val="000000"/>
                </a:solidFill>
                <a:latin typeface="Open Sauce"/>
                <a:ea typeface="Open Sauce"/>
                <a:cs typeface="Open Sauce"/>
                <a:sym typeface="Open Sauce"/>
              </a:rPr>
              <a:t>Bariery</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wynikają</a:t>
            </a:r>
            <a:r>
              <a:rPr lang="en-US" sz="1833" dirty="0">
                <a:solidFill>
                  <a:srgbClr val="000000"/>
                </a:solidFill>
                <a:latin typeface="Open Sauce"/>
                <a:ea typeface="Open Sauce"/>
                <a:cs typeface="Open Sauce"/>
                <a:sym typeface="Open Sauce"/>
              </a:rPr>
              <a:t> z </a:t>
            </a:r>
            <a:r>
              <a:rPr lang="en-US" sz="1833" dirty="0" err="1">
                <a:solidFill>
                  <a:srgbClr val="000000"/>
                </a:solidFill>
                <a:latin typeface="Open Sauce"/>
                <a:ea typeface="Open Sauce"/>
                <a:cs typeface="Open Sauce"/>
                <a:sym typeface="Open Sauce"/>
              </a:rPr>
              <a:t>uwarunkowań</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organizacyjnych</a:t>
            </a:r>
            <a:r>
              <a:rPr lang="en-US" sz="1833" dirty="0">
                <a:solidFill>
                  <a:srgbClr val="000000"/>
                </a:solidFill>
                <a:latin typeface="Open Sauce"/>
                <a:ea typeface="Open Sauce"/>
                <a:cs typeface="Open Sauce"/>
                <a:sym typeface="Open Sauce"/>
              </a:rPr>
              <a:t> </a:t>
            </a:r>
            <a:r>
              <a:rPr lang="en-US" sz="1833" dirty="0" err="1">
                <a:solidFill>
                  <a:srgbClr val="000000"/>
                </a:solidFill>
                <a:latin typeface="Open Sauce"/>
                <a:ea typeface="Open Sauce"/>
                <a:cs typeface="Open Sauce"/>
                <a:sym typeface="Open Sauce"/>
              </a:rPr>
              <a:t>systemu</a:t>
            </a:r>
            <a:endParaRPr lang="en-US" sz="1833" dirty="0">
              <a:solidFill>
                <a:srgbClr val="000000"/>
              </a:solidFill>
              <a:latin typeface="Open Sauce"/>
              <a:ea typeface="Open Sauce"/>
              <a:cs typeface="Open Sauce"/>
              <a:sym typeface="Open Sauce"/>
            </a:endParaRPr>
          </a:p>
        </p:txBody>
      </p:sp>
      <p:sp>
        <p:nvSpPr>
          <p:cNvPr id="9" name="TextBox 9"/>
          <p:cNvSpPr txBox="1"/>
          <p:nvPr/>
        </p:nvSpPr>
        <p:spPr>
          <a:xfrm>
            <a:off x="8458946" y="6053886"/>
            <a:ext cx="6252270" cy="606208"/>
          </a:xfrm>
          <a:prstGeom prst="rect">
            <a:avLst/>
          </a:prstGeom>
        </p:spPr>
        <p:txBody>
          <a:bodyPr lIns="0" tIns="0" rIns="0" bIns="0" rtlCol="0" anchor="t">
            <a:spAutoFit/>
          </a:bodyPr>
          <a:lstStyle/>
          <a:p>
            <a:pPr algn="l">
              <a:lnSpc>
                <a:spcPts val="4984"/>
              </a:lnSpc>
              <a:spcBef>
                <a:spcPct val="0"/>
              </a:spcBef>
            </a:pPr>
            <a:r>
              <a:rPr lang="en-US" sz="3560" b="1">
                <a:solidFill>
                  <a:srgbClr val="FFFFFF"/>
                </a:solidFill>
                <a:latin typeface="Open Sauce Bold"/>
                <a:ea typeface="Open Sauce Bold"/>
                <a:cs typeface="Open Sauce Bold"/>
                <a:sym typeface="Open Sauce Bold"/>
              </a:rPr>
              <a:t>Charakter rekomendacji</a:t>
            </a:r>
          </a:p>
        </p:txBody>
      </p:sp>
      <p:sp>
        <p:nvSpPr>
          <p:cNvPr id="13" name="TextBox 13"/>
          <p:cNvSpPr txBox="1"/>
          <p:nvPr/>
        </p:nvSpPr>
        <p:spPr>
          <a:xfrm>
            <a:off x="8458946" y="6731801"/>
            <a:ext cx="8560309" cy="2526499"/>
          </a:xfrm>
          <a:prstGeom prst="rect">
            <a:avLst/>
          </a:prstGeom>
        </p:spPr>
        <p:txBody>
          <a:bodyPr lIns="0" tIns="0" rIns="0" bIns="0" rtlCol="0" anchor="t">
            <a:spAutoFit/>
          </a:bodyPr>
          <a:lstStyle/>
          <a:p>
            <a:pPr marL="378195" lvl="1" indent="-189098" algn="l">
              <a:lnSpc>
                <a:spcPts val="3433"/>
              </a:lnSpc>
              <a:buFont typeface="Arial"/>
              <a:buChar char="•"/>
            </a:pPr>
            <a:r>
              <a:rPr lang="en-US" sz="1751">
                <a:solidFill>
                  <a:srgbClr val="FFFFFF"/>
                </a:solidFill>
                <a:latin typeface="Open Sauce"/>
                <a:ea typeface="Open Sauce"/>
                <a:cs typeface="Open Sauce"/>
                <a:sym typeface="Open Sauce"/>
              </a:rPr>
              <a:t>Nie są prostym zestawieniem opinii respondentów</a:t>
            </a:r>
          </a:p>
          <a:p>
            <a:pPr marL="378195" lvl="1" indent="-189098" algn="l">
              <a:lnSpc>
                <a:spcPts val="3433"/>
              </a:lnSpc>
              <a:buFont typeface="Arial"/>
              <a:buChar char="•"/>
            </a:pPr>
            <a:r>
              <a:rPr lang="en-US" sz="1751">
                <a:solidFill>
                  <a:srgbClr val="FFFFFF"/>
                </a:solidFill>
                <a:latin typeface="Open Sauce"/>
                <a:ea typeface="Open Sauce"/>
                <a:cs typeface="Open Sauce"/>
                <a:sym typeface="Open Sauce"/>
              </a:rPr>
              <a:t>Stanowią syntetyczne ujęcie wyników analiz i badań</a:t>
            </a:r>
          </a:p>
          <a:p>
            <a:pPr marL="378195" lvl="1" indent="-189098" algn="l">
              <a:lnSpc>
                <a:spcPts val="3433"/>
              </a:lnSpc>
              <a:buFont typeface="Arial"/>
              <a:buChar char="•"/>
            </a:pPr>
            <a:r>
              <a:rPr lang="en-US" sz="1751">
                <a:solidFill>
                  <a:srgbClr val="FFFFFF"/>
                </a:solidFill>
                <a:latin typeface="Open Sauce"/>
                <a:ea typeface="Open Sauce"/>
                <a:cs typeface="Open Sauce"/>
                <a:sym typeface="Open Sauce"/>
              </a:rPr>
              <a:t>Łączą perspektywę praktyków z danymi obiektywnymi</a:t>
            </a:r>
          </a:p>
          <a:p>
            <a:pPr marL="378195" lvl="1" indent="-189098" algn="l">
              <a:lnSpc>
                <a:spcPts val="3433"/>
              </a:lnSpc>
              <a:buFont typeface="Arial"/>
              <a:buChar char="•"/>
            </a:pPr>
            <a:r>
              <a:rPr lang="en-US" sz="1751">
                <a:solidFill>
                  <a:srgbClr val="FFFFFF"/>
                </a:solidFill>
                <a:latin typeface="Open Sauce"/>
                <a:ea typeface="Open Sauce"/>
                <a:cs typeface="Open Sauce"/>
                <a:sym typeface="Open Sauce"/>
              </a:rPr>
              <a:t>Uwzględniają prognozowane zmiany demograficzne</a:t>
            </a:r>
          </a:p>
          <a:p>
            <a:pPr marL="378195" lvl="1" indent="-189098" algn="l">
              <a:lnSpc>
                <a:spcPts val="3433"/>
              </a:lnSpc>
              <a:buFont typeface="Arial"/>
              <a:buChar char="•"/>
            </a:pPr>
            <a:r>
              <a:rPr lang="en-US" sz="1751">
                <a:solidFill>
                  <a:srgbClr val="FFFFFF"/>
                </a:solidFill>
                <a:latin typeface="Open Sauce"/>
                <a:ea typeface="Open Sauce"/>
                <a:cs typeface="Open Sauce"/>
                <a:sym typeface="Open Sauce"/>
              </a:rPr>
              <a:t>Wskazują obszary wymagające działań planistycznych i organizacyjnych</a:t>
            </a:r>
          </a:p>
          <a:p>
            <a:pPr algn="l">
              <a:lnSpc>
                <a:spcPts val="3433"/>
              </a:lnSpc>
            </a:pPr>
            <a:endParaRPr lang="en-US" sz="1751">
              <a:solidFill>
                <a:srgbClr val="FFFFFF"/>
              </a:solidFill>
              <a:latin typeface="Open Sauce"/>
              <a:ea typeface="Open Sauce"/>
              <a:cs typeface="Open Sauce"/>
              <a:sym typeface="Open Sauce"/>
            </a:endParaRPr>
          </a:p>
        </p:txBody>
      </p:sp>
      <p:pic>
        <p:nvPicPr>
          <p:cNvPr id="11" name="Picture 11" descr="Infografika - stetoskop, ikona symbolizująca puls.">
            <a:extLst>
              <a:ext uri="{C183D7F6-B498-43B3-948B-1728B52AA6E4}">
                <adec:decorative xmlns:adec="http://schemas.microsoft.com/office/drawing/2017/decorative" val="0"/>
              </a:ext>
            </a:extLst>
          </p:cNvPr>
          <p:cNvPicPr>
            <a:picLocks noChangeAspect="1"/>
          </p:cNvPicPr>
          <p:nvPr/>
        </p:nvPicPr>
        <p:blipFill>
          <a:blip r:embed="rId8"/>
          <a:srcRect r="46892"/>
          <a:stretch>
            <a:fillRect/>
          </a:stretch>
        </p:blipFill>
        <p:spPr>
          <a:xfrm>
            <a:off x="14012591" y="3501593"/>
            <a:ext cx="2739540" cy="2888734"/>
          </a:xfrm>
          <a:prstGeom prst="rect">
            <a:avLst/>
          </a:prstGeom>
        </p:spPr>
      </p:pic>
    </p:spTree>
  </p:cSld>
  <p:clrMapOvr>
    <a:masterClrMapping/>
  </p:clrMapOvr>
  <p:transition>
    <p:cover dir="l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a 18">
            <a:extLst>
              <a:ext uri="{FF2B5EF4-FFF2-40B4-BE49-F238E27FC236}">
                <a16:creationId xmlns:a16="http://schemas.microsoft.com/office/drawing/2014/main" id="{93763B38-F0AF-A9A0-5A3B-586B29D03AD5}"/>
              </a:ext>
              <a:ext uri="{C183D7F6-B498-43B3-948B-1728B52AA6E4}">
                <adec:decorative xmlns:adec="http://schemas.microsoft.com/office/drawing/2017/decorative" val="1"/>
              </a:ext>
            </a:extLst>
          </p:cNvPr>
          <p:cNvGrpSpPr/>
          <p:nvPr/>
        </p:nvGrpSpPr>
        <p:grpSpPr>
          <a:xfrm>
            <a:off x="-302136" y="-3403659"/>
            <a:ext cx="23849395" cy="17771868"/>
            <a:chOff x="-302136" y="-3403659"/>
            <a:chExt cx="23849395" cy="17771868"/>
          </a:xfrm>
        </p:grpSpPr>
        <p:sp>
          <p:nvSpPr>
            <p:cNvPr id="2" name="Freeform 2">
              <a:extLst>
                <a:ext uri="{C183D7F6-B498-43B3-948B-1728B52AA6E4}">
                  <adec:decorative xmlns:adec="http://schemas.microsoft.com/office/drawing/2017/decorative" val="1"/>
                </a:ext>
              </a:extLst>
            </p:cNvPr>
            <p:cNvSpPr/>
            <p:nvPr/>
          </p:nvSpPr>
          <p:spPr>
            <a:xfrm rot="1911603">
              <a:off x="3314235" y="-3403659"/>
              <a:ext cx="20233024" cy="10799376"/>
            </a:xfrm>
            <a:custGeom>
              <a:avLst/>
              <a:gdLst/>
              <a:ahLst/>
              <a:cxnLst/>
              <a:rect l="l" t="t" r="r" b="b"/>
              <a:pathLst>
                <a:path w="20233024" h="10799376">
                  <a:moveTo>
                    <a:pt x="0" y="0"/>
                  </a:moveTo>
                  <a:lnTo>
                    <a:pt x="20233023" y="0"/>
                  </a:lnTo>
                  <a:lnTo>
                    <a:pt x="20233023" y="10799376"/>
                  </a:lnTo>
                  <a:lnTo>
                    <a:pt x="0" y="10799376"/>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4" name="Freeform 4">
              <a:extLst>
                <a:ext uri="{C183D7F6-B498-43B3-948B-1728B52AA6E4}">
                  <adec:decorative xmlns:adec="http://schemas.microsoft.com/office/drawing/2017/decorative" val="1"/>
                </a:ext>
              </a:extLst>
            </p:cNvPr>
            <p:cNvSpPr/>
            <p:nvPr/>
          </p:nvSpPr>
          <p:spPr>
            <a:xfrm rot="5400000">
              <a:off x="12126259" y="3151375"/>
              <a:ext cx="3643349" cy="13038508"/>
            </a:xfrm>
            <a:custGeom>
              <a:avLst/>
              <a:gdLst/>
              <a:ahLst/>
              <a:cxnLst/>
              <a:rect l="l" t="t" r="r" b="b"/>
              <a:pathLst>
                <a:path w="959565" h="3434010">
                  <a:moveTo>
                    <a:pt x="0" y="0"/>
                  </a:moveTo>
                  <a:lnTo>
                    <a:pt x="959565" y="0"/>
                  </a:lnTo>
                  <a:lnTo>
                    <a:pt x="959565"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rot="10800000">
              <a:off x="13430746" y="1329701"/>
              <a:ext cx="5265679" cy="13038508"/>
            </a:xfrm>
            <a:custGeom>
              <a:avLst/>
              <a:gdLst/>
              <a:ahLst/>
              <a:cxnLst/>
              <a:rect l="l" t="t" r="r" b="b"/>
              <a:pathLst>
                <a:path w="1386846" h="3434010">
                  <a:moveTo>
                    <a:pt x="0" y="0"/>
                  </a:moveTo>
                  <a:lnTo>
                    <a:pt x="1386846" y="0"/>
                  </a:lnTo>
                  <a:lnTo>
                    <a:pt x="1386846"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12" name="Freeform 12">
              <a:extLst>
                <a:ext uri="{C183D7F6-B498-43B3-948B-1728B52AA6E4}">
                  <adec:decorative xmlns:adec="http://schemas.microsoft.com/office/drawing/2017/decorative" val="1"/>
                </a:ext>
              </a:extLst>
            </p:cNvPr>
            <p:cNvSpPr/>
            <p:nvPr/>
          </p:nvSpPr>
          <p:spPr>
            <a:xfrm>
              <a:off x="-302136" y="9621582"/>
              <a:ext cx="1330836" cy="1330836"/>
            </a:xfrm>
            <a:custGeom>
              <a:avLst/>
              <a:gdLst/>
              <a:ahLst/>
              <a:cxnLst/>
              <a:rect l="l" t="t" r="r" b="b"/>
              <a:pathLst>
                <a:path w="1330836" h="1330836">
                  <a:moveTo>
                    <a:pt x="0" y="0"/>
                  </a:moveTo>
                  <a:lnTo>
                    <a:pt x="1330836" y="0"/>
                  </a:lnTo>
                  <a:lnTo>
                    <a:pt x="1330836" y="1330836"/>
                  </a:lnTo>
                  <a:lnTo>
                    <a:pt x="0" y="13308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grpSp>
      <p:sp>
        <p:nvSpPr>
          <p:cNvPr id="13" name="TextBox 13"/>
          <p:cNvSpPr txBox="1">
            <a:spLocks noGrp="1"/>
          </p:cNvSpPr>
          <p:nvPr>
            <p:ph type="title" idx="4294967295"/>
          </p:nvPr>
        </p:nvSpPr>
        <p:spPr>
          <a:xfrm>
            <a:off x="1028700" y="799814"/>
            <a:ext cx="4104840" cy="5604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4581"/>
              </a:lnSpc>
              <a:spcBef>
                <a:spcPts val="0"/>
              </a:spcBef>
              <a:spcAft>
                <a:spcPts val="0"/>
              </a:spcAft>
              <a:buClrTx/>
              <a:buSzTx/>
              <a:buFontTx/>
              <a:buNone/>
              <a:tabLst/>
              <a:defRPr/>
            </a:pPr>
            <a:r>
              <a:rPr kumimoji="0" lang="en-US" sz="352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Rekomendacja</a:t>
            </a:r>
            <a:r>
              <a:rPr kumimoji="0" lang="en-US" sz="352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1.</a:t>
            </a:r>
          </a:p>
        </p:txBody>
      </p:sp>
      <p:sp>
        <p:nvSpPr>
          <p:cNvPr id="14" name="TextBox 14"/>
          <p:cNvSpPr txBox="1"/>
          <p:nvPr/>
        </p:nvSpPr>
        <p:spPr>
          <a:xfrm>
            <a:off x="5133540" y="709885"/>
            <a:ext cx="9041422" cy="749804"/>
          </a:xfrm>
          <a:prstGeom prst="rect">
            <a:avLst/>
          </a:prstGeom>
        </p:spPr>
        <p:txBody>
          <a:bodyPr lIns="0" tIns="0" rIns="0" bIns="0" rtlCol="0" anchor="t">
            <a:spAutoFit/>
          </a:bodyPr>
          <a:lstStyle/>
          <a:p>
            <a:pPr algn="l">
              <a:lnSpc>
                <a:spcPts val="3020"/>
              </a:lnSpc>
            </a:pPr>
            <a:r>
              <a:rPr lang="en-US" sz="2323" b="1" dirty="0" err="1">
                <a:solidFill>
                  <a:srgbClr val="0F5995"/>
                </a:solidFill>
                <a:latin typeface="Open Sauce Bold"/>
                <a:ea typeface="Open Sauce Bold"/>
                <a:cs typeface="Open Sauce Bold"/>
                <a:sym typeface="Open Sauce Bold"/>
              </a:rPr>
              <a:t>Zwiększenie</a:t>
            </a:r>
            <a:r>
              <a:rPr lang="en-US" sz="2323" b="1" dirty="0">
                <a:solidFill>
                  <a:srgbClr val="0F5995"/>
                </a:solidFill>
                <a:latin typeface="Open Sauce Bold"/>
                <a:ea typeface="Open Sauce Bold"/>
                <a:cs typeface="Open Sauce Bold"/>
                <a:sym typeface="Open Sauce Bold"/>
              </a:rPr>
              <a:t> </a:t>
            </a:r>
            <a:r>
              <a:rPr lang="en-US" sz="2323" b="1" dirty="0" err="1">
                <a:solidFill>
                  <a:srgbClr val="0F5995"/>
                </a:solidFill>
                <a:latin typeface="Open Sauce Bold"/>
                <a:ea typeface="Open Sauce Bold"/>
                <a:cs typeface="Open Sauce Bold"/>
                <a:sym typeface="Open Sauce Bold"/>
              </a:rPr>
              <a:t>liczby</a:t>
            </a:r>
            <a:r>
              <a:rPr lang="en-US" sz="2323" b="1" dirty="0">
                <a:solidFill>
                  <a:srgbClr val="0F5995"/>
                </a:solidFill>
                <a:latin typeface="Open Sauce Bold"/>
                <a:ea typeface="Open Sauce Bold"/>
                <a:cs typeface="Open Sauce Bold"/>
                <a:sym typeface="Open Sauce Bold"/>
              </a:rPr>
              <a:t> </a:t>
            </a:r>
            <a:r>
              <a:rPr lang="en-US" sz="2323" b="1" dirty="0" err="1">
                <a:solidFill>
                  <a:srgbClr val="0F5995"/>
                </a:solidFill>
                <a:latin typeface="Open Sauce Bold"/>
                <a:ea typeface="Open Sauce Bold"/>
                <a:cs typeface="Open Sauce Bold"/>
                <a:sym typeface="Open Sauce Bold"/>
              </a:rPr>
              <a:t>miejsc</a:t>
            </a:r>
            <a:r>
              <a:rPr lang="en-US" sz="2323" b="1" dirty="0">
                <a:solidFill>
                  <a:srgbClr val="0F5995"/>
                </a:solidFill>
                <a:latin typeface="Open Sauce Bold"/>
                <a:ea typeface="Open Sauce Bold"/>
                <a:cs typeface="Open Sauce Bold"/>
                <a:sym typeface="Open Sauce Bold"/>
              </a:rPr>
              <a:t> </a:t>
            </a:r>
            <a:r>
              <a:rPr lang="en-US" sz="2323" b="1" dirty="0" err="1">
                <a:solidFill>
                  <a:srgbClr val="0F5995"/>
                </a:solidFill>
                <a:latin typeface="Open Sauce Bold"/>
                <a:ea typeface="Open Sauce Bold"/>
                <a:cs typeface="Open Sauce Bold"/>
                <a:sym typeface="Open Sauce Bold"/>
              </a:rPr>
              <a:t>opieki</a:t>
            </a:r>
            <a:r>
              <a:rPr lang="en-US" sz="2323" b="1" dirty="0">
                <a:solidFill>
                  <a:srgbClr val="0F5995"/>
                </a:solidFill>
                <a:latin typeface="Open Sauce Bold"/>
                <a:ea typeface="Open Sauce Bold"/>
                <a:cs typeface="Open Sauce Bold"/>
                <a:sym typeface="Open Sauce Bold"/>
              </a:rPr>
              <a:t> </a:t>
            </a:r>
            <a:r>
              <a:rPr lang="en-US" sz="2323" b="1" dirty="0" err="1">
                <a:solidFill>
                  <a:srgbClr val="0F5995"/>
                </a:solidFill>
                <a:latin typeface="Open Sauce Bold"/>
                <a:ea typeface="Open Sauce Bold"/>
                <a:cs typeface="Open Sauce Bold"/>
                <a:sym typeface="Open Sauce Bold"/>
              </a:rPr>
              <a:t>całodobowej</a:t>
            </a:r>
            <a:r>
              <a:rPr lang="en-US" sz="2323" b="1" dirty="0">
                <a:solidFill>
                  <a:srgbClr val="0F5995"/>
                </a:solidFill>
                <a:latin typeface="Open Sauce Bold"/>
                <a:ea typeface="Open Sauce Bold"/>
                <a:cs typeface="Open Sauce Bold"/>
                <a:sym typeface="Open Sauce Bold"/>
              </a:rPr>
              <a:t> </a:t>
            </a:r>
          </a:p>
          <a:p>
            <a:pPr algn="l">
              <a:lnSpc>
                <a:spcPts val="3020"/>
              </a:lnSpc>
            </a:pPr>
            <a:r>
              <a:rPr lang="en-US" sz="2323" b="1" dirty="0" err="1">
                <a:solidFill>
                  <a:srgbClr val="0F5995"/>
                </a:solidFill>
                <a:latin typeface="Open Sauce Bold"/>
                <a:ea typeface="Open Sauce Bold"/>
                <a:cs typeface="Open Sauce Bold"/>
                <a:sym typeface="Open Sauce Bold"/>
              </a:rPr>
              <a:t>oraz</a:t>
            </a:r>
            <a:r>
              <a:rPr lang="en-US" sz="2323" b="1" dirty="0">
                <a:solidFill>
                  <a:srgbClr val="0F5995"/>
                </a:solidFill>
                <a:latin typeface="Open Sauce Bold"/>
                <a:ea typeface="Open Sauce Bold"/>
                <a:cs typeface="Open Sauce Bold"/>
                <a:sym typeface="Open Sauce Bold"/>
              </a:rPr>
              <a:t> </a:t>
            </a:r>
            <a:r>
              <a:rPr lang="en-US" sz="2323" b="1" dirty="0" err="1">
                <a:solidFill>
                  <a:srgbClr val="0F5995"/>
                </a:solidFill>
                <a:latin typeface="Open Sauce Bold"/>
                <a:ea typeface="Open Sauce Bold"/>
                <a:cs typeface="Open Sauce Bold"/>
                <a:sym typeface="Open Sauce Bold"/>
              </a:rPr>
              <a:t>wprowadzenie</a:t>
            </a:r>
            <a:r>
              <a:rPr lang="en-US" sz="2323" b="1" dirty="0">
                <a:solidFill>
                  <a:srgbClr val="0F5995"/>
                </a:solidFill>
                <a:latin typeface="Open Sauce Bold"/>
                <a:ea typeface="Open Sauce Bold"/>
                <a:cs typeface="Open Sauce Bold"/>
                <a:sym typeface="Open Sauce Bold"/>
              </a:rPr>
              <a:t> form </a:t>
            </a:r>
            <a:r>
              <a:rPr lang="en-US" sz="2323" b="1" dirty="0" err="1">
                <a:solidFill>
                  <a:srgbClr val="0F5995"/>
                </a:solidFill>
                <a:latin typeface="Open Sauce Bold"/>
                <a:ea typeface="Open Sauce Bold"/>
                <a:cs typeface="Open Sauce Bold"/>
                <a:sym typeface="Open Sauce Bold"/>
              </a:rPr>
              <a:t>opieki</a:t>
            </a:r>
            <a:r>
              <a:rPr lang="en-US" sz="2323" b="1" dirty="0">
                <a:solidFill>
                  <a:srgbClr val="0F5995"/>
                </a:solidFill>
                <a:latin typeface="Open Sauce Bold"/>
                <a:ea typeface="Open Sauce Bold"/>
                <a:cs typeface="Open Sauce Bold"/>
                <a:sym typeface="Open Sauce Bold"/>
              </a:rPr>
              <a:t> </a:t>
            </a:r>
            <a:r>
              <a:rPr lang="en-US" sz="2323" b="1" dirty="0" err="1">
                <a:solidFill>
                  <a:srgbClr val="0F5995"/>
                </a:solidFill>
                <a:latin typeface="Open Sauce Bold"/>
                <a:ea typeface="Open Sauce Bold"/>
                <a:cs typeface="Open Sauce Bold"/>
                <a:sym typeface="Open Sauce Bold"/>
              </a:rPr>
              <a:t>krótkoterminowej</a:t>
            </a:r>
            <a:endParaRPr lang="en-US" sz="2323" b="1" dirty="0">
              <a:solidFill>
                <a:srgbClr val="0F5995"/>
              </a:solidFill>
              <a:latin typeface="Open Sauce Bold"/>
              <a:ea typeface="Open Sauce Bold"/>
              <a:cs typeface="Open Sauce Bold"/>
              <a:sym typeface="Open Sauce Bold"/>
            </a:endParaRPr>
          </a:p>
        </p:txBody>
      </p:sp>
      <p:sp>
        <p:nvSpPr>
          <p:cNvPr id="15" name="TextBox 15"/>
          <p:cNvSpPr txBox="1"/>
          <p:nvPr/>
        </p:nvSpPr>
        <p:spPr>
          <a:xfrm>
            <a:off x="1028700" y="1850645"/>
            <a:ext cx="10707497" cy="3034742"/>
          </a:xfrm>
          <a:prstGeom prst="rect">
            <a:avLst/>
          </a:prstGeom>
        </p:spPr>
        <p:txBody>
          <a:bodyPr lIns="0" tIns="0" rIns="0" bIns="0" rtlCol="0" anchor="t">
            <a:spAutoFit/>
          </a:bodyPr>
          <a:lstStyle/>
          <a:p>
            <a:pPr marL="342900" indent="-342900" algn="l">
              <a:lnSpc>
                <a:spcPts val="3045"/>
              </a:lnSpc>
              <a:buFont typeface="Arial" panose="020B0604020202020204" pitchFamily="34" charset="0"/>
              <a:buChar char="•"/>
            </a:pPr>
            <a:r>
              <a:rPr lang="en-US" sz="1802" dirty="0" err="1">
                <a:solidFill>
                  <a:srgbClr val="000000"/>
                </a:solidFill>
                <a:latin typeface="Open Sauce"/>
                <a:ea typeface="Open Sauce"/>
                <a:cs typeface="Open Sauce"/>
                <a:sym typeface="Open Sauce"/>
              </a:rPr>
              <a:t>Niedostateczna</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liczba</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miejsc</a:t>
            </a:r>
            <a:r>
              <a:rPr lang="en-US" sz="1802" dirty="0">
                <a:solidFill>
                  <a:srgbClr val="000000"/>
                </a:solidFill>
                <a:latin typeface="Open Sauce"/>
                <a:ea typeface="Open Sauce"/>
                <a:cs typeface="Open Sauce"/>
                <a:sym typeface="Open Sauce"/>
              </a:rPr>
              <a:t> w </a:t>
            </a:r>
            <a:r>
              <a:rPr lang="en-US" sz="1802" dirty="0" err="1">
                <a:solidFill>
                  <a:srgbClr val="000000"/>
                </a:solidFill>
                <a:latin typeface="Open Sauce"/>
                <a:ea typeface="Open Sauce"/>
                <a:cs typeface="Open Sauce"/>
                <a:sym typeface="Open Sauce"/>
              </a:rPr>
              <a:t>opiece</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całodobowej</a:t>
            </a:r>
            <a:endParaRPr lang="en-US" sz="1802" dirty="0">
              <a:solidFill>
                <a:srgbClr val="000000"/>
              </a:solidFill>
              <a:latin typeface="Open Sauce"/>
              <a:ea typeface="Open Sauce"/>
              <a:cs typeface="Open Sauce"/>
              <a:sym typeface="Open Sauce"/>
            </a:endParaRPr>
          </a:p>
          <a:p>
            <a:pPr marL="342900" indent="-342900" algn="l">
              <a:lnSpc>
                <a:spcPts val="3045"/>
              </a:lnSpc>
              <a:buFont typeface="Arial" panose="020B0604020202020204" pitchFamily="34" charset="0"/>
              <a:buChar char="•"/>
            </a:pPr>
            <a:r>
              <a:rPr lang="en-US" sz="1802" dirty="0" err="1">
                <a:solidFill>
                  <a:srgbClr val="000000"/>
                </a:solidFill>
                <a:latin typeface="Open Sauce"/>
                <a:ea typeface="Open Sauce"/>
                <a:cs typeface="Open Sauce"/>
                <a:sym typeface="Open Sauce"/>
              </a:rPr>
              <a:t>Stałe</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pełne</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obłożenie</a:t>
            </a:r>
            <a:r>
              <a:rPr lang="en-US" sz="1802" dirty="0">
                <a:solidFill>
                  <a:srgbClr val="000000"/>
                </a:solidFill>
                <a:latin typeface="Open Sauce"/>
                <a:ea typeface="Open Sauce"/>
                <a:cs typeface="Open Sauce"/>
                <a:sym typeface="Open Sauce"/>
              </a:rPr>
              <a:t> DPS </a:t>
            </a:r>
            <a:r>
              <a:rPr lang="en-US" sz="1802" dirty="0" err="1">
                <a:solidFill>
                  <a:srgbClr val="000000"/>
                </a:solidFill>
                <a:latin typeface="Open Sauce"/>
                <a:ea typeface="Open Sauce"/>
                <a:cs typeface="Open Sauce"/>
                <a:sym typeface="Open Sauce"/>
              </a:rPr>
              <a:t>i</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kolejek</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oczekujących</a:t>
            </a:r>
            <a:endParaRPr lang="en-US" sz="1802" dirty="0">
              <a:solidFill>
                <a:srgbClr val="000000"/>
              </a:solidFill>
              <a:latin typeface="Open Sauce"/>
              <a:ea typeface="Open Sauce"/>
              <a:cs typeface="Open Sauce"/>
              <a:sym typeface="Open Sauce"/>
            </a:endParaRPr>
          </a:p>
          <a:p>
            <a:pPr marL="342900" indent="-342900" algn="l">
              <a:lnSpc>
                <a:spcPts val="3045"/>
              </a:lnSpc>
              <a:buFont typeface="Arial" panose="020B0604020202020204" pitchFamily="34" charset="0"/>
              <a:buChar char="•"/>
            </a:pPr>
            <a:r>
              <a:rPr lang="en-US" sz="1802" dirty="0" err="1">
                <a:solidFill>
                  <a:srgbClr val="000000"/>
                </a:solidFill>
                <a:latin typeface="Open Sauce"/>
                <a:ea typeface="Open Sauce"/>
                <a:cs typeface="Open Sauce"/>
                <a:sym typeface="Open Sauce"/>
              </a:rPr>
              <a:t>Opóźnione</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przyjęcia</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często</a:t>
            </a:r>
            <a:r>
              <a:rPr lang="en-US" sz="1802" dirty="0">
                <a:solidFill>
                  <a:srgbClr val="000000"/>
                </a:solidFill>
                <a:latin typeface="Open Sauce"/>
                <a:ea typeface="Open Sauce"/>
                <a:cs typeface="Open Sauce"/>
                <a:sym typeface="Open Sauce"/>
              </a:rPr>
              <a:t> w </a:t>
            </a:r>
            <a:r>
              <a:rPr lang="en-US" sz="1802" dirty="0" err="1">
                <a:solidFill>
                  <a:srgbClr val="000000"/>
                </a:solidFill>
                <a:latin typeface="Open Sauce"/>
                <a:ea typeface="Open Sauce"/>
                <a:cs typeface="Open Sauce"/>
                <a:sym typeface="Open Sauce"/>
              </a:rPr>
              <a:t>bardzo</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ciężkim</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stanie</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zdrowia</a:t>
            </a:r>
            <a:endParaRPr lang="en-US" sz="1802" dirty="0">
              <a:solidFill>
                <a:srgbClr val="000000"/>
              </a:solidFill>
              <a:latin typeface="Open Sauce"/>
              <a:ea typeface="Open Sauce"/>
              <a:cs typeface="Open Sauce"/>
              <a:sym typeface="Open Sauce"/>
            </a:endParaRPr>
          </a:p>
          <a:p>
            <a:pPr marL="342900" indent="-342900" algn="l">
              <a:lnSpc>
                <a:spcPts val="3045"/>
              </a:lnSpc>
              <a:buFont typeface="Arial" panose="020B0604020202020204" pitchFamily="34" charset="0"/>
              <a:buChar char="•"/>
            </a:pPr>
            <a:r>
              <a:rPr lang="en-US" sz="1802" dirty="0">
                <a:solidFill>
                  <a:srgbClr val="000000"/>
                </a:solidFill>
                <a:latin typeface="Open Sauce"/>
                <a:ea typeface="Open Sauce"/>
                <a:cs typeface="Open Sauce"/>
                <a:sym typeface="Open Sauce"/>
              </a:rPr>
              <a:t>Brak </a:t>
            </a:r>
            <a:r>
              <a:rPr lang="en-US" sz="1802" dirty="0" err="1">
                <a:solidFill>
                  <a:srgbClr val="000000"/>
                </a:solidFill>
                <a:latin typeface="Open Sauce"/>
                <a:ea typeface="Open Sauce"/>
                <a:cs typeface="Open Sauce"/>
                <a:sym typeface="Open Sauce"/>
              </a:rPr>
              <a:t>możliwości</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szybkiego</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zabezpieczenia</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opieki</a:t>
            </a:r>
            <a:r>
              <a:rPr lang="en-US" sz="1802" dirty="0">
                <a:solidFill>
                  <a:srgbClr val="000000"/>
                </a:solidFill>
                <a:latin typeface="Open Sauce"/>
                <a:ea typeface="Open Sauce"/>
                <a:cs typeface="Open Sauce"/>
                <a:sym typeface="Open Sauce"/>
              </a:rPr>
              <a:t> po </a:t>
            </a:r>
            <a:r>
              <a:rPr lang="en-US" sz="1802" dirty="0" err="1">
                <a:solidFill>
                  <a:srgbClr val="000000"/>
                </a:solidFill>
                <a:latin typeface="Open Sauce"/>
                <a:ea typeface="Open Sauce"/>
                <a:cs typeface="Open Sauce"/>
                <a:sym typeface="Open Sauce"/>
              </a:rPr>
              <a:t>hospitalizacji</a:t>
            </a:r>
            <a:endParaRPr lang="en-US" sz="1802" dirty="0">
              <a:solidFill>
                <a:srgbClr val="000000"/>
              </a:solidFill>
              <a:latin typeface="Open Sauce"/>
              <a:ea typeface="Open Sauce"/>
              <a:cs typeface="Open Sauce"/>
              <a:sym typeface="Open Sauce"/>
            </a:endParaRPr>
          </a:p>
          <a:p>
            <a:pPr marL="342900" indent="-342900" algn="l">
              <a:lnSpc>
                <a:spcPts val="3045"/>
              </a:lnSpc>
              <a:buFont typeface="Arial" panose="020B0604020202020204" pitchFamily="34" charset="0"/>
              <a:buChar char="•"/>
            </a:pPr>
            <a:r>
              <a:rPr lang="en-US" sz="1802" dirty="0" err="1">
                <a:solidFill>
                  <a:srgbClr val="000000"/>
                </a:solidFill>
                <a:latin typeface="Open Sauce"/>
                <a:ea typeface="Open Sauce"/>
                <a:cs typeface="Open Sauce"/>
                <a:sym typeface="Open Sauce"/>
              </a:rPr>
              <a:t>Ograniczona</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dostępność</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usług</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poza</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dużymi</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miastami</a:t>
            </a:r>
            <a:endParaRPr lang="en-US" sz="1802" dirty="0">
              <a:solidFill>
                <a:srgbClr val="000000"/>
              </a:solidFill>
              <a:latin typeface="Open Sauce"/>
              <a:ea typeface="Open Sauce"/>
              <a:cs typeface="Open Sauce"/>
              <a:sym typeface="Open Sauce"/>
            </a:endParaRPr>
          </a:p>
          <a:p>
            <a:pPr marL="342900" indent="-342900" algn="l">
              <a:lnSpc>
                <a:spcPts val="3045"/>
              </a:lnSpc>
              <a:buFont typeface="Arial" panose="020B0604020202020204" pitchFamily="34" charset="0"/>
              <a:buChar char="•"/>
            </a:pPr>
            <a:r>
              <a:rPr lang="en-US" sz="1802" dirty="0">
                <a:solidFill>
                  <a:srgbClr val="000000"/>
                </a:solidFill>
                <a:latin typeface="Open Sauce"/>
                <a:ea typeface="Open Sauce"/>
                <a:cs typeface="Open Sauce"/>
                <a:sym typeface="Open Sauce"/>
              </a:rPr>
              <a:t>Brak form </a:t>
            </a:r>
            <a:r>
              <a:rPr lang="en-US" sz="1802" dirty="0" err="1">
                <a:solidFill>
                  <a:srgbClr val="000000"/>
                </a:solidFill>
                <a:latin typeface="Open Sauce"/>
                <a:ea typeface="Open Sauce"/>
                <a:cs typeface="Open Sauce"/>
                <a:sym typeface="Open Sauce"/>
              </a:rPr>
              <a:t>interwencyjnych</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i</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czasowych</a:t>
            </a:r>
            <a:endParaRPr lang="en-US" sz="1802" dirty="0">
              <a:solidFill>
                <a:srgbClr val="000000"/>
              </a:solidFill>
              <a:latin typeface="Open Sauce"/>
              <a:ea typeface="Open Sauce"/>
              <a:cs typeface="Open Sauce"/>
              <a:sym typeface="Open Sauce"/>
            </a:endParaRPr>
          </a:p>
          <a:p>
            <a:pPr marL="342900" indent="-342900" algn="l">
              <a:lnSpc>
                <a:spcPts val="3045"/>
              </a:lnSpc>
              <a:buFont typeface="Arial" panose="020B0604020202020204" pitchFamily="34" charset="0"/>
              <a:buChar char="•"/>
            </a:pPr>
            <a:r>
              <a:rPr lang="en-US" sz="1802" dirty="0">
                <a:solidFill>
                  <a:srgbClr val="000000"/>
                </a:solidFill>
                <a:latin typeface="Open Sauce"/>
                <a:ea typeface="Open Sauce"/>
                <a:cs typeface="Open Sauce"/>
                <a:sym typeface="Open Sauce"/>
              </a:rPr>
              <a:t>Potrzeba </a:t>
            </a:r>
            <a:r>
              <a:rPr lang="en-US" sz="1802" dirty="0" err="1">
                <a:solidFill>
                  <a:srgbClr val="000000"/>
                </a:solidFill>
                <a:latin typeface="Open Sauce"/>
                <a:ea typeface="Open Sauce"/>
                <a:cs typeface="Open Sauce"/>
                <a:sym typeface="Open Sauce"/>
              </a:rPr>
              <a:t>utworzenia</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krótkoterminowych</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miejsc</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całodobowych</a:t>
            </a:r>
            <a:endParaRPr lang="en-US" sz="1802" dirty="0">
              <a:solidFill>
                <a:srgbClr val="000000"/>
              </a:solidFill>
              <a:latin typeface="Open Sauce"/>
              <a:ea typeface="Open Sauce"/>
              <a:cs typeface="Open Sauce"/>
              <a:sym typeface="Open Sauce"/>
            </a:endParaRPr>
          </a:p>
          <a:p>
            <a:pPr marL="342900" indent="-342900" algn="l">
              <a:lnSpc>
                <a:spcPts val="3045"/>
              </a:lnSpc>
              <a:buFont typeface="Arial" panose="020B0604020202020204" pitchFamily="34" charset="0"/>
              <a:buChar char="•"/>
            </a:pPr>
            <a:r>
              <a:rPr lang="en-US" sz="1802" dirty="0" err="1">
                <a:solidFill>
                  <a:srgbClr val="000000"/>
                </a:solidFill>
                <a:latin typeface="Open Sauce"/>
                <a:ea typeface="Open Sauce"/>
                <a:cs typeface="Open Sauce"/>
                <a:sym typeface="Open Sauce"/>
              </a:rPr>
              <a:t>Konieczność</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zabezpieczenia</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puli</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miejsc</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uruchamianych</a:t>
            </a:r>
            <a:r>
              <a:rPr lang="en-US" sz="1802" dirty="0">
                <a:solidFill>
                  <a:srgbClr val="000000"/>
                </a:solidFill>
                <a:latin typeface="Open Sauce"/>
                <a:ea typeface="Open Sauce"/>
                <a:cs typeface="Open Sauce"/>
                <a:sym typeface="Open Sauce"/>
              </a:rPr>
              <a:t> w </a:t>
            </a:r>
            <a:r>
              <a:rPr lang="en-US" sz="1802" dirty="0" err="1">
                <a:solidFill>
                  <a:srgbClr val="000000"/>
                </a:solidFill>
                <a:latin typeface="Open Sauce"/>
                <a:ea typeface="Open Sauce"/>
                <a:cs typeface="Open Sauce"/>
                <a:sym typeface="Open Sauce"/>
              </a:rPr>
              <a:t>trybie</a:t>
            </a:r>
            <a:r>
              <a:rPr lang="en-US" sz="1802" dirty="0">
                <a:solidFill>
                  <a:srgbClr val="000000"/>
                </a:solidFill>
                <a:latin typeface="Open Sauce"/>
                <a:ea typeface="Open Sauce"/>
                <a:cs typeface="Open Sauce"/>
                <a:sym typeface="Open Sauce"/>
              </a:rPr>
              <a:t> </a:t>
            </a:r>
            <a:r>
              <a:rPr lang="en-US" sz="1802" dirty="0" err="1">
                <a:solidFill>
                  <a:srgbClr val="000000"/>
                </a:solidFill>
                <a:latin typeface="Open Sauce"/>
                <a:ea typeface="Open Sauce"/>
                <a:cs typeface="Open Sauce"/>
                <a:sym typeface="Open Sauce"/>
              </a:rPr>
              <a:t>przyspieszonym</a:t>
            </a:r>
            <a:endParaRPr lang="en-US" sz="1802" dirty="0">
              <a:solidFill>
                <a:srgbClr val="000000"/>
              </a:solidFill>
              <a:latin typeface="Open Sauce"/>
              <a:ea typeface="Open Sauce"/>
              <a:cs typeface="Open Sauce"/>
              <a:sym typeface="Open Sauce"/>
            </a:endParaRPr>
          </a:p>
        </p:txBody>
      </p:sp>
      <p:sp>
        <p:nvSpPr>
          <p:cNvPr id="16" name="TextBox 16"/>
          <p:cNvSpPr txBox="1"/>
          <p:nvPr/>
        </p:nvSpPr>
        <p:spPr>
          <a:xfrm>
            <a:off x="1028700" y="5378449"/>
            <a:ext cx="5117642" cy="564896"/>
          </a:xfrm>
          <a:prstGeom prst="rect">
            <a:avLst/>
          </a:prstGeom>
        </p:spPr>
        <p:txBody>
          <a:bodyPr lIns="0" tIns="0" rIns="0" bIns="0" rtlCol="0" anchor="t">
            <a:spAutoFit/>
          </a:bodyPr>
          <a:lstStyle/>
          <a:p>
            <a:pPr algn="just">
              <a:lnSpc>
                <a:spcPts val="4575"/>
              </a:lnSpc>
            </a:pPr>
            <a:r>
              <a:rPr lang="en-US" sz="3519" b="1" dirty="0" err="1">
                <a:solidFill>
                  <a:srgbClr val="0F5995"/>
                </a:solidFill>
                <a:latin typeface="Open Sauce Bold"/>
                <a:ea typeface="Open Sauce Bold"/>
                <a:cs typeface="Open Sauce Bold"/>
                <a:sym typeface="Open Sauce Bold"/>
              </a:rPr>
              <a:t>Rekomendacja</a:t>
            </a:r>
            <a:r>
              <a:rPr lang="en-US" sz="3519" b="1" dirty="0">
                <a:solidFill>
                  <a:srgbClr val="0F5995"/>
                </a:solidFill>
                <a:latin typeface="Open Sauce Bold"/>
                <a:ea typeface="Open Sauce Bold"/>
                <a:cs typeface="Open Sauce Bold"/>
                <a:sym typeface="Open Sauce Bold"/>
              </a:rPr>
              <a:t> 2.</a:t>
            </a:r>
          </a:p>
        </p:txBody>
      </p:sp>
      <p:sp>
        <p:nvSpPr>
          <p:cNvPr id="17" name="TextBox 17"/>
          <p:cNvSpPr txBox="1"/>
          <p:nvPr/>
        </p:nvSpPr>
        <p:spPr>
          <a:xfrm>
            <a:off x="5322862" y="5269440"/>
            <a:ext cx="6981995" cy="751586"/>
          </a:xfrm>
          <a:prstGeom prst="rect">
            <a:avLst/>
          </a:prstGeom>
        </p:spPr>
        <p:txBody>
          <a:bodyPr lIns="0" tIns="0" rIns="0" bIns="0" rtlCol="0" anchor="t">
            <a:spAutoFit/>
          </a:bodyPr>
          <a:lstStyle/>
          <a:p>
            <a:pPr algn="l">
              <a:lnSpc>
                <a:spcPts val="3015"/>
              </a:lnSpc>
            </a:pPr>
            <a:r>
              <a:rPr lang="en-US" sz="2319" b="1">
                <a:solidFill>
                  <a:srgbClr val="0F5995"/>
                </a:solidFill>
                <a:latin typeface="Open Sauce Bold"/>
                <a:ea typeface="Open Sauce Bold"/>
                <a:cs typeface="Open Sauce Bold"/>
                <a:sym typeface="Open Sauce Bold"/>
              </a:rPr>
              <a:t>Stabilizacja i przebudowa systemu finansowania opieki długoterminowej</a:t>
            </a:r>
          </a:p>
        </p:txBody>
      </p:sp>
      <p:sp>
        <p:nvSpPr>
          <p:cNvPr id="18" name="TextBox 18"/>
          <p:cNvSpPr txBox="1"/>
          <p:nvPr/>
        </p:nvSpPr>
        <p:spPr>
          <a:xfrm>
            <a:off x="1028700" y="6370098"/>
            <a:ext cx="11276157" cy="3021837"/>
          </a:xfrm>
          <a:prstGeom prst="rect">
            <a:avLst/>
          </a:prstGeom>
        </p:spPr>
        <p:txBody>
          <a:bodyPr lIns="0" tIns="0" rIns="0" bIns="0" rtlCol="0" anchor="t">
            <a:spAutoFit/>
          </a:bodyPr>
          <a:lstStyle/>
          <a:p>
            <a:pPr marL="285750" indent="-285750" algn="l">
              <a:lnSpc>
                <a:spcPts val="3038"/>
              </a:lnSpc>
              <a:buFont typeface="Arial" panose="020B0604020202020204" pitchFamily="34" charset="0"/>
              <a:buChar char="•"/>
            </a:pPr>
            <a:r>
              <a:rPr lang="en-US" sz="1797" dirty="0" err="1">
                <a:solidFill>
                  <a:srgbClr val="000000"/>
                </a:solidFill>
                <a:latin typeface="Open Sauce"/>
                <a:ea typeface="Open Sauce"/>
                <a:cs typeface="Open Sauce"/>
                <a:sym typeface="Open Sauce"/>
              </a:rPr>
              <a:t>Nadmierne</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obciążenie</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budżetów</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gmin</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i</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powiatów</a:t>
            </a:r>
            <a:endParaRPr lang="en-US" sz="1797" dirty="0">
              <a:solidFill>
                <a:srgbClr val="000000"/>
              </a:solidFill>
              <a:latin typeface="Open Sauce"/>
              <a:ea typeface="Open Sauce"/>
              <a:cs typeface="Open Sauce"/>
              <a:sym typeface="Open Sauce"/>
            </a:endParaRPr>
          </a:p>
          <a:p>
            <a:pPr marL="285750" indent="-285750" algn="l">
              <a:lnSpc>
                <a:spcPts val="3038"/>
              </a:lnSpc>
              <a:buFont typeface="Arial" panose="020B0604020202020204" pitchFamily="34" charset="0"/>
              <a:buChar char="•"/>
            </a:pPr>
            <a:r>
              <a:rPr lang="en-US" sz="1797" dirty="0">
                <a:solidFill>
                  <a:srgbClr val="000000"/>
                </a:solidFill>
                <a:latin typeface="Open Sauce"/>
                <a:ea typeface="Open Sauce"/>
                <a:cs typeface="Open Sauce"/>
                <a:sym typeface="Open Sauce"/>
              </a:rPr>
              <a:t>Brak </a:t>
            </a:r>
            <a:r>
              <a:rPr lang="en-US" sz="1797" dirty="0" err="1">
                <a:solidFill>
                  <a:srgbClr val="000000"/>
                </a:solidFill>
                <a:latin typeface="Open Sauce"/>
                <a:ea typeface="Open Sauce"/>
                <a:cs typeface="Open Sauce"/>
                <a:sym typeface="Open Sauce"/>
              </a:rPr>
              <a:t>stabilnych</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długofalowych</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źródeł</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finansowania</a:t>
            </a:r>
            <a:endParaRPr lang="en-US" sz="1797" dirty="0">
              <a:solidFill>
                <a:srgbClr val="000000"/>
              </a:solidFill>
              <a:latin typeface="Open Sauce"/>
              <a:ea typeface="Open Sauce"/>
              <a:cs typeface="Open Sauce"/>
              <a:sym typeface="Open Sauce"/>
            </a:endParaRPr>
          </a:p>
          <a:p>
            <a:pPr marL="285750" indent="-285750" algn="l">
              <a:lnSpc>
                <a:spcPts val="3038"/>
              </a:lnSpc>
              <a:buFont typeface="Arial" panose="020B0604020202020204" pitchFamily="34" charset="0"/>
              <a:buChar char="•"/>
            </a:pPr>
            <a:r>
              <a:rPr lang="en-US" sz="1797" dirty="0" err="1">
                <a:solidFill>
                  <a:srgbClr val="000000"/>
                </a:solidFill>
                <a:latin typeface="Open Sauce"/>
                <a:ea typeface="Open Sauce"/>
                <a:cs typeface="Open Sauce"/>
                <a:sym typeface="Open Sauce"/>
              </a:rPr>
              <a:t>Uzależnienie</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rozwoju</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usług</a:t>
            </a:r>
            <a:r>
              <a:rPr lang="en-US" sz="1797" dirty="0">
                <a:solidFill>
                  <a:srgbClr val="000000"/>
                </a:solidFill>
                <a:latin typeface="Open Sauce"/>
                <a:ea typeface="Open Sauce"/>
                <a:cs typeface="Open Sauce"/>
                <a:sym typeface="Open Sauce"/>
              </a:rPr>
              <a:t> od </a:t>
            </a:r>
            <a:r>
              <a:rPr lang="en-US" sz="1797" dirty="0" err="1">
                <a:solidFill>
                  <a:srgbClr val="000000"/>
                </a:solidFill>
                <a:latin typeface="Open Sauce"/>
                <a:ea typeface="Open Sauce"/>
                <a:cs typeface="Open Sauce"/>
                <a:sym typeface="Open Sauce"/>
              </a:rPr>
              <a:t>finansowania</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projektowego</a:t>
            </a:r>
            <a:endParaRPr lang="en-US" sz="1797" dirty="0">
              <a:solidFill>
                <a:srgbClr val="000000"/>
              </a:solidFill>
              <a:latin typeface="Open Sauce"/>
              <a:ea typeface="Open Sauce"/>
              <a:cs typeface="Open Sauce"/>
              <a:sym typeface="Open Sauce"/>
            </a:endParaRPr>
          </a:p>
          <a:p>
            <a:pPr marL="285750" indent="-285750" algn="l">
              <a:lnSpc>
                <a:spcPts val="3038"/>
              </a:lnSpc>
              <a:buFont typeface="Arial" panose="020B0604020202020204" pitchFamily="34" charset="0"/>
              <a:buChar char="•"/>
            </a:pPr>
            <a:r>
              <a:rPr lang="en-US" sz="1797" dirty="0" err="1">
                <a:solidFill>
                  <a:srgbClr val="000000"/>
                </a:solidFill>
                <a:latin typeface="Open Sauce"/>
                <a:ea typeface="Open Sauce"/>
                <a:cs typeface="Open Sauce"/>
                <a:sym typeface="Open Sauce"/>
              </a:rPr>
              <a:t>Ograniczona</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możliwość</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tworzenia</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nowych</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miejsc</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opieki</a:t>
            </a:r>
            <a:endParaRPr lang="en-US" sz="1797" dirty="0">
              <a:solidFill>
                <a:srgbClr val="000000"/>
              </a:solidFill>
              <a:latin typeface="Open Sauce"/>
              <a:ea typeface="Open Sauce"/>
              <a:cs typeface="Open Sauce"/>
              <a:sym typeface="Open Sauce"/>
            </a:endParaRPr>
          </a:p>
          <a:p>
            <a:pPr marL="285750" indent="-285750" algn="l">
              <a:lnSpc>
                <a:spcPts val="3038"/>
              </a:lnSpc>
              <a:buFont typeface="Arial" panose="020B0604020202020204" pitchFamily="34" charset="0"/>
              <a:buChar char="•"/>
            </a:pPr>
            <a:r>
              <a:rPr lang="en-US" sz="1797" dirty="0" err="1">
                <a:solidFill>
                  <a:srgbClr val="000000"/>
                </a:solidFill>
                <a:latin typeface="Open Sauce"/>
                <a:ea typeface="Open Sauce"/>
                <a:cs typeface="Open Sauce"/>
                <a:sym typeface="Open Sauce"/>
              </a:rPr>
              <a:t>Trudności</a:t>
            </a:r>
            <a:r>
              <a:rPr lang="en-US" sz="1797" dirty="0">
                <a:solidFill>
                  <a:srgbClr val="000000"/>
                </a:solidFill>
                <a:latin typeface="Open Sauce"/>
                <a:ea typeface="Open Sauce"/>
                <a:cs typeface="Open Sauce"/>
                <a:sym typeface="Open Sauce"/>
              </a:rPr>
              <a:t> w </a:t>
            </a:r>
            <a:r>
              <a:rPr lang="en-US" sz="1797" dirty="0" err="1">
                <a:solidFill>
                  <a:srgbClr val="000000"/>
                </a:solidFill>
                <a:latin typeface="Open Sauce"/>
                <a:ea typeface="Open Sauce"/>
                <a:cs typeface="Open Sauce"/>
                <a:sym typeface="Open Sauce"/>
              </a:rPr>
              <a:t>utrzymaniu</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stabilnych</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zespołów</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pracowniczych</a:t>
            </a:r>
            <a:endParaRPr lang="en-US" sz="1797" dirty="0">
              <a:solidFill>
                <a:srgbClr val="000000"/>
              </a:solidFill>
              <a:latin typeface="Open Sauce"/>
              <a:ea typeface="Open Sauce"/>
              <a:cs typeface="Open Sauce"/>
              <a:sym typeface="Open Sauce"/>
            </a:endParaRPr>
          </a:p>
          <a:p>
            <a:pPr marL="285750" indent="-285750" algn="l">
              <a:lnSpc>
                <a:spcPts val="3038"/>
              </a:lnSpc>
              <a:buFont typeface="Arial" panose="020B0604020202020204" pitchFamily="34" charset="0"/>
              <a:buChar char="•"/>
            </a:pPr>
            <a:r>
              <a:rPr lang="en-US" sz="1797" dirty="0" err="1">
                <a:solidFill>
                  <a:srgbClr val="000000"/>
                </a:solidFill>
                <a:latin typeface="Open Sauce"/>
                <a:ea typeface="Open Sauce"/>
                <a:cs typeface="Open Sauce"/>
                <a:sym typeface="Open Sauce"/>
              </a:rPr>
              <a:t>Niedostateczne</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finansowanie</a:t>
            </a:r>
            <a:r>
              <a:rPr lang="en-US" sz="1797" dirty="0">
                <a:solidFill>
                  <a:srgbClr val="000000"/>
                </a:solidFill>
                <a:latin typeface="Open Sauce"/>
                <a:ea typeface="Open Sauce"/>
                <a:cs typeface="Open Sauce"/>
                <a:sym typeface="Open Sauce"/>
              </a:rPr>
              <a:t> form </a:t>
            </a:r>
            <a:r>
              <a:rPr lang="en-US" sz="1797" dirty="0" err="1">
                <a:solidFill>
                  <a:srgbClr val="000000"/>
                </a:solidFill>
                <a:latin typeface="Open Sauce"/>
                <a:ea typeface="Open Sauce"/>
                <a:cs typeface="Open Sauce"/>
                <a:sym typeface="Open Sauce"/>
              </a:rPr>
              <a:t>pośrednich</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i</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środowiskowych</a:t>
            </a:r>
            <a:endParaRPr lang="en-US" sz="1797" dirty="0">
              <a:solidFill>
                <a:srgbClr val="000000"/>
              </a:solidFill>
              <a:latin typeface="Open Sauce"/>
              <a:ea typeface="Open Sauce"/>
              <a:cs typeface="Open Sauce"/>
              <a:sym typeface="Open Sauce"/>
            </a:endParaRPr>
          </a:p>
          <a:p>
            <a:pPr marL="285750" indent="-285750" algn="l">
              <a:lnSpc>
                <a:spcPts val="3038"/>
              </a:lnSpc>
              <a:buFont typeface="Arial" panose="020B0604020202020204" pitchFamily="34" charset="0"/>
              <a:buChar char="•"/>
            </a:pPr>
            <a:r>
              <a:rPr lang="en-US" sz="1797" dirty="0">
                <a:solidFill>
                  <a:srgbClr val="000000"/>
                </a:solidFill>
                <a:latin typeface="Open Sauce"/>
                <a:ea typeface="Open Sauce"/>
                <a:cs typeface="Open Sauce"/>
                <a:sym typeface="Open Sauce"/>
              </a:rPr>
              <a:t>Potrzeba </a:t>
            </a:r>
            <a:r>
              <a:rPr lang="en-US" sz="1797" dirty="0" err="1">
                <a:solidFill>
                  <a:srgbClr val="000000"/>
                </a:solidFill>
                <a:latin typeface="Open Sauce"/>
                <a:ea typeface="Open Sauce"/>
                <a:cs typeface="Open Sauce"/>
                <a:sym typeface="Open Sauce"/>
              </a:rPr>
              <a:t>zwiększenia</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udziału</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państwa</a:t>
            </a:r>
            <a:r>
              <a:rPr lang="en-US" sz="1797" dirty="0">
                <a:solidFill>
                  <a:srgbClr val="000000"/>
                </a:solidFill>
                <a:latin typeface="Open Sauce"/>
                <a:ea typeface="Open Sauce"/>
                <a:cs typeface="Open Sauce"/>
                <a:sym typeface="Open Sauce"/>
              </a:rPr>
              <a:t> w </a:t>
            </a:r>
            <a:r>
              <a:rPr lang="en-US" sz="1797" dirty="0" err="1">
                <a:solidFill>
                  <a:srgbClr val="000000"/>
                </a:solidFill>
                <a:latin typeface="Open Sauce"/>
                <a:ea typeface="Open Sauce"/>
                <a:cs typeface="Open Sauce"/>
                <a:sym typeface="Open Sauce"/>
              </a:rPr>
              <a:t>kosztach</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opieki</a:t>
            </a:r>
            <a:endParaRPr lang="en-US" sz="1797" dirty="0">
              <a:solidFill>
                <a:srgbClr val="000000"/>
              </a:solidFill>
              <a:latin typeface="Open Sauce"/>
              <a:ea typeface="Open Sauce"/>
              <a:cs typeface="Open Sauce"/>
              <a:sym typeface="Open Sauce"/>
            </a:endParaRPr>
          </a:p>
          <a:p>
            <a:pPr marL="285750" indent="-285750" algn="l">
              <a:lnSpc>
                <a:spcPts val="3038"/>
              </a:lnSpc>
              <a:buFont typeface="Arial" panose="020B0604020202020204" pitchFamily="34" charset="0"/>
              <a:buChar char="•"/>
            </a:pPr>
            <a:r>
              <a:rPr lang="en-US" sz="1797" dirty="0" err="1">
                <a:solidFill>
                  <a:srgbClr val="000000"/>
                </a:solidFill>
                <a:latin typeface="Open Sauce"/>
                <a:ea typeface="Open Sauce"/>
                <a:cs typeface="Open Sauce"/>
                <a:sym typeface="Open Sauce"/>
              </a:rPr>
              <a:t>Konieczność</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tworzenia</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stabilnych</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miejsc</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pracy</a:t>
            </a:r>
            <a:r>
              <a:rPr lang="en-US" sz="1797" dirty="0">
                <a:solidFill>
                  <a:srgbClr val="000000"/>
                </a:solidFill>
                <a:latin typeface="Open Sauce"/>
                <a:ea typeface="Open Sauce"/>
                <a:cs typeface="Open Sauce"/>
                <a:sym typeface="Open Sauce"/>
              </a:rPr>
              <a:t> w </a:t>
            </a:r>
            <a:r>
              <a:rPr lang="en-US" sz="1797" dirty="0" err="1">
                <a:solidFill>
                  <a:srgbClr val="000000"/>
                </a:solidFill>
                <a:latin typeface="Open Sauce"/>
                <a:ea typeface="Open Sauce"/>
                <a:cs typeface="Open Sauce"/>
                <a:sym typeface="Open Sauce"/>
              </a:rPr>
              <a:t>sektorze</a:t>
            </a:r>
            <a:r>
              <a:rPr lang="en-US" sz="1797" dirty="0">
                <a:solidFill>
                  <a:srgbClr val="000000"/>
                </a:solidFill>
                <a:latin typeface="Open Sauce"/>
                <a:ea typeface="Open Sauce"/>
                <a:cs typeface="Open Sauce"/>
                <a:sym typeface="Open Sauce"/>
              </a:rPr>
              <a:t> </a:t>
            </a:r>
            <a:r>
              <a:rPr lang="en-US" sz="1797" dirty="0" err="1">
                <a:solidFill>
                  <a:srgbClr val="000000"/>
                </a:solidFill>
                <a:latin typeface="Open Sauce"/>
                <a:ea typeface="Open Sauce"/>
                <a:cs typeface="Open Sauce"/>
                <a:sym typeface="Open Sauce"/>
              </a:rPr>
              <a:t>opieki</a:t>
            </a:r>
            <a:endParaRPr lang="en-US" sz="1797" dirty="0">
              <a:solidFill>
                <a:srgbClr val="000000"/>
              </a:solidFill>
              <a:latin typeface="Open Sauce"/>
              <a:ea typeface="Open Sauce"/>
              <a:cs typeface="Open Sauce"/>
              <a:sym typeface="Open Sauce"/>
            </a:endParaRPr>
          </a:p>
        </p:txBody>
      </p:sp>
      <p:sp>
        <p:nvSpPr>
          <p:cNvPr id="11" name="Freeform 11">
            <a:extLst>
              <a:ext uri="{C183D7F6-B498-43B3-948B-1728B52AA6E4}">
                <adec:decorative xmlns:adec="http://schemas.microsoft.com/office/drawing/2017/decorative" val="1"/>
              </a:ext>
            </a:extLst>
          </p:cNvPr>
          <p:cNvSpPr/>
          <p:nvPr/>
        </p:nvSpPr>
        <p:spPr>
          <a:xfrm>
            <a:off x="16698267" y="1028700"/>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pic>
        <p:nvPicPr>
          <p:cNvPr id="10" name="Picture 10" descr="Świecąca linia pulsu na ciemnoniebieskim tle, która układa się w kształt serca."/>
          <p:cNvPicPr>
            <a:picLocks noChangeAspect="1"/>
          </p:cNvPicPr>
          <p:nvPr/>
        </p:nvPicPr>
        <p:blipFill>
          <a:blip r:embed="rId8"/>
          <a:srcRect l="13421" r="13421"/>
          <a:stretch>
            <a:fillRect/>
          </a:stretch>
        </p:blipFill>
        <p:spPr>
          <a:xfrm>
            <a:off x="13087594" y="3228455"/>
            <a:ext cx="4171706" cy="4073639"/>
          </a:xfrm>
          <a:prstGeom prst="rect">
            <a:avLst/>
          </a:prstGeom>
        </p:spPr>
      </p:pic>
    </p:spTree>
  </p:cSld>
  <p:clrMapOvr>
    <a:masterClrMapping/>
  </p:clrMapOvr>
  <p:transition>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C183D7F6-B498-43B3-948B-1728B52AA6E4}">
                <adec:decorative xmlns:adec="http://schemas.microsoft.com/office/drawing/2017/decorative" val="1"/>
              </a:ext>
            </a:extLst>
          </p:cNvPr>
          <p:cNvSpPr/>
          <p:nvPr/>
        </p:nvSpPr>
        <p:spPr>
          <a:xfrm>
            <a:off x="-1126431" y="4167788"/>
            <a:ext cx="20540862" cy="5586055"/>
          </a:xfrm>
          <a:custGeom>
            <a:avLst/>
            <a:gdLst/>
            <a:ahLst/>
            <a:cxnLst/>
            <a:rect l="l" t="t" r="r" b="b"/>
            <a:pathLst>
              <a:path w="4776702" h="1299017">
                <a:moveTo>
                  <a:pt x="18845" y="0"/>
                </a:moveTo>
                <a:lnTo>
                  <a:pt x="4757857" y="0"/>
                </a:lnTo>
                <a:cubicBezTo>
                  <a:pt x="4762855" y="0"/>
                  <a:pt x="4767649" y="1985"/>
                  <a:pt x="4771183" y="5520"/>
                </a:cubicBezTo>
                <a:cubicBezTo>
                  <a:pt x="4774717" y="9054"/>
                  <a:pt x="4776702" y="13847"/>
                  <a:pt x="4776702" y="18845"/>
                </a:cubicBezTo>
                <a:lnTo>
                  <a:pt x="4776702" y="1280171"/>
                </a:lnTo>
                <a:cubicBezTo>
                  <a:pt x="4776702" y="1285170"/>
                  <a:pt x="4774717" y="1289963"/>
                  <a:pt x="4771183" y="1293497"/>
                </a:cubicBezTo>
                <a:cubicBezTo>
                  <a:pt x="4767649" y="1297031"/>
                  <a:pt x="4762855" y="1299017"/>
                  <a:pt x="4757857" y="1299017"/>
                </a:cubicBezTo>
                <a:lnTo>
                  <a:pt x="18845" y="1299017"/>
                </a:lnTo>
                <a:cubicBezTo>
                  <a:pt x="13847" y="1299017"/>
                  <a:pt x="9054" y="1297031"/>
                  <a:pt x="5520" y="1293497"/>
                </a:cubicBezTo>
                <a:cubicBezTo>
                  <a:pt x="1985" y="1289963"/>
                  <a:pt x="0" y="1285170"/>
                  <a:pt x="0" y="1280171"/>
                </a:cubicBezTo>
                <a:lnTo>
                  <a:pt x="0" y="18845"/>
                </a:lnTo>
                <a:cubicBezTo>
                  <a:pt x="0" y="13847"/>
                  <a:pt x="1985" y="9054"/>
                  <a:pt x="5520" y="5520"/>
                </a:cubicBezTo>
                <a:cubicBezTo>
                  <a:pt x="9054" y="1985"/>
                  <a:pt x="13847" y="0"/>
                  <a:pt x="18845"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2" name="TextBox 2"/>
          <p:cNvSpPr txBox="1">
            <a:spLocks noGrp="1"/>
          </p:cNvSpPr>
          <p:nvPr>
            <p:ph type="title" idx="4294967295"/>
          </p:nvPr>
        </p:nvSpPr>
        <p:spPr>
          <a:xfrm>
            <a:off x="1028700" y="198472"/>
            <a:ext cx="13339517" cy="76771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24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Definicja</a:t>
            </a:r>
            <a:r>
              <a:rPr kumimoji="0" lang="en-US" sz="4800"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800"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opieki</a:t>
            </a:r>
            <a:r>
              <a:rPr kumimoji="0" lang="en-US" sz="4800"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800"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długoterminowej</a:t>
            </a:r>
            <a:r>
              <a:rPr kumimoji="0" lang="en-US" sz="4800"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w </a:t>
            </a:r>
            <a:r>
              <a:rPr kumimoji="0" lang="en-US" sz="4800"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Polsce</a:t>
            </a:r>
            <a:endParaRPr kumimoji="0" lang="en-US" sz="4800"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5" name="TextBox 15"/>
          <p:cNvSpPr txBox="1"/>
          <p:nvPr/>
        </p:nvSpPr>
        <p:spPr>
          <a:xfrm>
            <a:off x="1028700" y="1273739"/>
            <a:ext cx="15938348" cy="660044"/>
          </a:xfrm>
          <a:prstGeom prst="rect">
            <a:avLst/>
          </a:prstGeom>
        </p:spPr>
        <p:txBody>
          <a:bodyPr lIns="0" tIns="0" rIns="0" bIns="0" rtlCol="0" anchor="t">
            <a:spAutoFit/>
          </a:bodyPr>
          <a:lstStyle/>
          <a:p>
            <a:pPr algn="l">
              <a:lnSpc>
                <a:spcPts val="2636"/>
              </a:lnSpc>
              <a:spcBef>
                <a:spcPct val="0"/>
              </a:spcBef>
            </a:pPr>
            <a:r>
              <a:rPr lang="en-US" sz="2028" dirty="0" err="1">
                <a:solidFill>
                  <a:srgbClr val="000000"/>
                </a:solidFill>
                <a:latin typeface="Open Sauce"/>
                <a:ea typeface="Open Sauce"/>
                <a:cs typeface="Open Sauce"/>
                <a:sym typeface="Open Sauce"/>
              </a:rPr>
              <a:t>Przez</a:t>
            </a:r>
            <a:r>
              <a:rPr lang="en-US" sz="2028" dirty="0">
                <a:solidFill>
                  <a:srgbClr val="000000"/>
                </a:solidFill>
                <a:latin typeface="Open Sauce"/>
                <a:ea typeface="Open Sauce"/>
                <a:cs typeface="Open Sauce"/>
                <a:sym typeface="Open Sauce"/>
              </a:rPr>
              <a:t> </a:t>
            </a:r>
            <a:r>
              <a:rPr lang="en-US" sz="2028" dirty="0" err="1">
                <a:solidFill>
                  <a:srgbClr val="000000"/>
                </a:solidFill>
                <a:latin typeface="Open Sauce"/>
                <a:ea typeface="Open Sauce"/>
                <a:cs typeface="Open Sauce"/>
                <a:sym typeface="Open Sauce"/>
              </a:rPr>
              <a:t>wiele</a:t>
            </a:r>
            <a:r>
              <a:rPr lang="en-US" sz="2028" dirty="0">
                <a:solidFill>
                  <a:srgbClr val="000000"/>
                </a:solidFill>
                <a:latin typeface="Open Sauce"/>
                <a:ea typeface="Open Sauce"/>
                <a:cs typeface="Open Sauce"/>
                <a:sym typeface="Open Sauce"/>
              </a:rPr>
              <a:t> </a:t>
            </a:r>
            <a:r>
              <a:rPr lang="en-US" sz="2028" dirty="0" err="1">
                <a:solidFill>
                  <a:srgbClr val="000000"/>
                </a:solidFill>
                <a:latin typeface="Open Sauce"/>
                <a:ea typeface="Open Sauce"/>
                <a:cs typeface="Open Sauce"/>
                <a:sym typeface="Open Sauce"/>
              </a:rPr>
              <a:t>lat</a:t>
            </a:r>
            <a:r>
              <a:rPr lang="en-US" sz="2028" dirty="0">
                <a:solidFill>
                  <a:srgbClr val="000000"/>
                </a:solidFill>
                <a:latin typeface="Open Sauce"/>
                <a:ea typeface="Open Sauce"/>
                <a:cs typeface="Open Sauce"/>
                <a:sym typeface="Open Sauce"/>
              </a:rPr>
              <a:t> w </a:t>
            </a:r>
            <a:r>
              <a:rPr lang="en-US" sz="2028" dirty="0" err="1">
                <a:solidFill>
                  <a:srgbClr val="000000"/>
                </a:solidFill>
                <a:latin typeface="Open Sauce"/>
                <a:ea typeface="Open Sauce"/>
                <a:cs typeface="Open Sauce"/>
                <a:sym typeface="Open Sauce"/>
              </a:rPr>
              <a:t>polskim</a:t>
            </a:r>
            <a:r>
              <a:rPr lang="en-US" sz="2028" dirty="0">
                <a:solidFill>
                  <a:srgbClr val="000000"/>
                </a:solidFill>
                <a:latin typeface="Open Sauce"/>
                <a:ea typeface="Open Sauce"/>
                <a:cs typeface="Open Sauce"/>
                <a:sym typeface="Open Sauce"/>
              </a:rPr>
              <a:t> </a:t>
            </a:r>
            <a:r>
              <a:rPr lang="en-US" sz="2028" dirty="0" err="1">
                <a:solidFill>
                  <a:srgbClr val="000000"/>
                </a:solidFill>
                <a:latin typeface="Open Sauce"/>
                <a:ea typeface="Open Sauce"/>
                <a:cs typeface="Open Sauce"/>
                <a:sym typeface="Open Sauce"/>
              </a:rPr>
              <a:t>prawie</a:t>
            </a:r>
            <a:r>
              <a:rPr lang="en-US" sz="2028" dirty="0">
                <a:solidFill>
                  <a:srgbClr val="000000"/>
                </a:solidFill>
                <a:latin typeface="Open Sauce"/>
                <a:ea typeface="Open Sauce"/>
                <a:cs typeface="Open Sauce"/>
                <a:sym typeface="Open Sauce"/>
              </a:rPr>
              <a:t> </a:t>
            </a:r>
            <a:r>
              <a:rPr lang="en-US" sz="2028" dirty="0" err="1">
                <a:solidFill>
                  <a:srgbClr val="000000"/>
                </a:solidFill>
                <a:latin typeface="Open Sauce"/>
                <a:ea typeface="Open Sauce"/>
                <a:cs typeface="Open Sauce"/>
                <a:sym typeface="Open Sauce"/>
              </a:rPr>
              <a:t>nie</a:t>
            </a:r>
            <a:r>
              <a:rPr lang="en-US" sz="2028" dirty="0">
                <a:solidFill>
                  <a:srgbClr val="000000"/>
                </a:solidFill>
                <a:latin typeface="Open Sauce"/>
                <a:ea typeface="Open Sauce"/>
                <a:cs typeface="Open Sauce"/>
                <a:sym typeface="Open Sauce"/>
              </a:rPr>
              <a:t> </a:t>
            </a:r>
            <a:r>
              <a:rPr lang="en-US" sz="2028" dirty="0" err="1">
                <a:solidFill>
                  <a:srgbClr val="000000"/>
                </a:solidFill>
                <a:latin typeface="Open Sauce"/>
                <a:ea typeface="Open Sauce"/>
                <a:cs typeface="Open Sauce"/>
                <a:sym typeface="Open Sauce"/>
              </a:rPr>
              <a:t>istniała</a:t>
            </a:r>
            <a:r>
              <a:rPr lang="en-US" sz="2028" dirty="0">
                <a:solidFill>
                  <a:srgbClr val="000000"/>
                </a:solidFill>
                <a:latin typeface="Open Sauce"/>
                <a:ea typeface="Open Sauce"/>
                <a:cs typeface="Open Sauce"/>
                <a:sym typeface="Open Sauce"/>
              </a:rPr>
              <a:t> </a:t>
            </a:r>
            <a:r>
              <a:rPr lang="en-US" sz="2028" dirty="0" err="1">
                <a:solidFill>
                  <a:srgbClr val="000000"/>
                </a:solidFill>
                <a:latin typeface="Open Sauce"/>
                <a:ea typeface="Open Sauce"/>
                <a:cs typeface="Open Sauce"/>
                <a:sym typeface="Open Sauce"/>
              </a:rPr>
              <a:t>jednolita</a:t>
            </a:r>
            <a:r>
              <a:rPr lang="en-US" sz="2028" dirty="0">
                <a:solidFill>
                  <a:srgbClr val="000000"/>
                </a:solidFill>
                <a:latin typeface="Open Sauce"/>
                <a:ea typeface="Open Sauce"/>
                <a:cs typeface="Open Sauce"/>
                <a:sym typeface="Open Sauce"/>
              </a:rPr>
              <a:t> </a:t>
            </a:r>
            <a:r>
              <a:rPr lang="en-US" sz="2028" dirty="0" err="1">
                <a:solidFill>
                  <a:srgbClr val="000000"/>
                </a:solidFill>
                <a:latin typeface="Open Sauce"/>
                <a:ea typeface="Open Sauce"/>
                <a:cs typeface="Open Sauce"/>
                <a:sym typeface="Open Sauce"/>
              </a:rPr>
              <a:t>definicja</a:t>
            </a:r>
            <a:r>
              <a:rPr lang="en-US" sz="2028" dirty="0">
                <a:solidFill>
                  <a:srgbClr val="000000"/>
                </a:solidFill>
                <a:latin typeface="Open Sauce"/>
                <a:ea typeface="Open Sauce"/>
                <a:cs typeface="Open Sauce"/>
                <a:sym typeface="Open Sauce"/>
              </a:rPr>
              <a:t> </a:t>
            </a:r>
            <a:r>
              <a:rPr lang="en-US" sz="2028" dirty="0" err="1">
                <a:solidFill>
                  <a:srgbClr val="000000"/>
                </a:solidFill>
                <a:latin typeface="Open Sauce"/>
                <a:ea typeface="Open Sauce"/>
                <a:cs typeface="Open Sauce"/>
                <a:sym typeface="Open Sauce"/>
              </a:rPr>
              <a:t>opieki</a:t>
            </a:r>
            <a:r>
              <a:rPr lang="en-US" sz="2028" dirty="0">
                <a:solidFill>
                  <a:srgbClr val="000000"/>
                </a:solidFill>
                <a:latin typeface="Open Sauce"/>
                <a:ea typeface="Open Sauce"/>
                <a:cs typeface="Open Sauce"/>
                <a:sym typeface="Open Sauce"/>
              </a:rPr>
              <a:t> </a:t>
            </a:r>
            <a:r>
              <a:rPr lang="en-US" sz="2028" dirty="0" err="1">
                <a:solidFill>
                  <a:srgbClr val="000000"/>
                </a:solidFill>
                <a:latin typeface="Open Sauce"/>
                <a:ea typeface="Open Sauce"/>
                <a:cs typeface="Open Sauce"/>
                <a:sym typeface="Open Sauce"/>
              </a:rPr>
              <a:t>długoterminowej</a:t>
            </a:r>
            <a:r>
              <a:rPr lang="en-US" sz="2028" dirty="0">
                <a:solidFill>
                  <a:srgbClr val="000000"/>
                </a:solidFill>
                <a:latin typeface="Open Sauce"/>
                <a:ea typeface="Open Sauce"/>
                <a:cs typeface="Open Sauce"/>
                <a:sym typeface="Open Sauce"/>
              </a:rPr>
              <a:t>, co </a:t>
            </a:r>
            <a:r>
              <a:rPr lang="en-US" sz="2028" dirty="0" err="1">
                <a:solidFill>
                  <a:srgbClr val="000000"/>
                </a:solidFill>
                <a:latin typeface="Open Sauce"/>
                <a:ea typeface="Open Sauce"/>
                <a:cs typeface="Open Sauce"/>
                <a:sym typeface="Open Sauce"/>
              </a:rPr>
              <a:t>prowadziło</a:t>
            </a:r>
            <a:r>
              <a:rPr lang="en-US" sz="2028" dirty="0">
                <a:solidFill>
                  <a:srgbClr val="000000"/>
                </a:solidFill>
                <a:latin typeface="Open Sauce"/>
                <a:ea typeface="Open Sauce"/>
                <a:cs typeface="Open Sauce"/>
                <a:sym typeface="Open Sauce"/>
              </a:rPr>
              <a:t> do </a:t>
            </a:r>
            <a:r>
              <a:rPr lang="en-US" sz="2028" dirty="0" err="1">
                <a:solidFill>
                  <a:srgbClr val="000000"/>
                </a:solidFill>
                <a:latin typeface="Open Sauce"/>
                <a:ea typeface="Open Sauce"/>
                <a:cs typeface="Open Sauce"/>
                <a:sym typeface="Open Sauce"/>
              </a:rPr>
              <a:t>różnych</a:t>
            </a:r>
            <a:r>
              <a:rPr lang="en-US" sz="2028" dirty="0">
                <a:solidFill>
                  <a:srgbClr val="000000"/>
                </a:solidFill>
                <a:latin typeface="Open Sauce"/>
                <a:ea typeface="Open Sauce"/>
                <a:cs typeface="Open Sauce"/>
                <a:sym typeface="Open Sauce"/>
              </a:rPr>
              <a:t> </a:t>
            </a:r>
            <a:r>
              <a:rPr lang="en-US" sz="2028" dirty="0" err="1">
                <a:solidFill>
                  <a:srgbClr val="000000"/>
                </a:solidFill>
                <a:latin typeface="Open Sauce"/>
                <a:ea typeface="Open Sauce"/>
                <a:cs typeface="Open Sauce"/>
                <a:sym typeface="Open Sauce"/>
              </a:rPr>
              <a:t>interpretacji</a:t>
            </a:r>
            <a:r>
              <a:rPr lang="en-US" sz="2028" dirty="0">
                <a:solidFill>
                  <a:srgbClr val="000000"/>
                </a:solidFill>
                <a:latin typeface="Open Sauce"/>
                <a:ea typeface="Open Sauce"/>
                <a:cs typeface="Open Sauce"/>
                <a:sym typeface="Open Sauce"/>
              </a:rPr>
              <a:t> </a:t>
            </a:r>
            <a:r>
              <a:rPr lang="en-US" sz="2028" dirty="0" err="1">
                <a:solidFill>
                  <a:srgbClr val="000000"/>
                </a:solidFill>
                <a:latin typeface="Open Sauce"/>
                <a:ea typeface="Open Sauce"/>
                <a:cs typeface="Open Sauce"/>
                <a:sym typeface="Open Sauce"/>
              </a:rPr>
              <a:t>tego</a:t>
            </a:r>
            <a:r>
              <a:rPr lang="en-US" sz="2028" dirty="0">
                <a:solidFill>
                  <a:srgbClr val="000000"/>
                </a:solidFill>
                <a:latin typeface="Open Sauce"/>
                <a:ea typeface="Open Sauce"/>
                <a:cs typeface="Open Sauce"/>
                <a:sym typeface="Open Sauce"/>
              </a:rPr>
              <a:t> </a:t>
            </a:r>
            <a:r>
              <a:rPr lang="en-US" sz="2028" dirty="0" err="1">
                <a:solidFill>
                  <a:srgbClr val="000000"/>
                </a:solidFill>
                <a:latin typeface="Open Sauce"/>
                <a:ea typeface="Open Sauce"/>
                <a:cs typeface="Open Sauce"/>
                <a:sym typeface="Open Sauce"/>
              </a:rPr>
              <a:t>pojęcia</a:t>
            </a:r>
            <a:r>
              <a:rPr lang="en-US" sz="2028" dirty="0">
                <a:solidFill>
                  <a:srgbClr val="000000"/>
                </a:solidFill>
                <a:latin typeface="Open Sauce"/>
                <a:ea typeface="Open Sauce"/>
                <a:cs typeface="Open Sauce"/>
                <a:sym typeface="Open Sauce"/>
              </a:rPr>
              <a:t> w </a:t>
            </a:r>
            <a:r>
              <a:rPr lang="en-US" sz="2028" dirty="0" err="1">
                <a:solidFill>
                  <a:srgbClr val="000000"/>
                </a:solidFill>
                <a:latin typeface="Open Sauce"/>
                <a:ea typeface="Open Sauce"/>
                <a:cs typeface="Open Sauce"/>
                <a:sym typeface="Open Sauce"/>
              </a:rPr>
              <a:t>praktyce</a:t>
            </a:r>
            <a:r>
              <a:rPr lang="en-US" sz="2028" dirty="0">
                <a:solidFill>
                  <a:srgbClr val="000000"/>
                </a:solidFill>
                <a:latin typeface="Open Sauce"/>
                <a:ea typeface="Open Sauce"/>
                <a:cs typeface="Open Sauce"/>
                <a:sym typeface="Open Sauce"/>
              </a:rPr>
              <a:t>.</a:t>
            </a:r>
          </a:p>
        </p:txBody>
      </p:sp>
      <p:sp>
        <p:nvSpPr>
          <p:cNvPr id="3" name="TextBox 3"/>
          <p:cNvSpPr txBox="1"/>
          <p:nvPr/>
        </p:nvSpPr>
        <p:spPr>
          <a:xfrm>
            <a:off x="1028700" y="2267158"/>
            <a:ext cx="13948442" cy="1481530"/>
          </a:xfrm>
          <a:prstGeom prst="rect">
            <a:avLst/>
          </a:prstGeom>
        </p:spPr>
        <p:txBody>
          <a:bodyPr lIns="0" tIns="0" rIns="0" bIns="0" rtlCol="0" anchor="t">
            <a:spAutoFit/>
          </a:bodyPr>
          <a:lstStyle/>
          <a:p>
            <a:pPr algn="l">
              <a:lnSpc>
                <a:spcPts val="3133"/>
              </a:lnSpc>
            </a:pPr>
            <a:r>
              <a:rPr lang="en-US" sz="1842" b="1" dirty="0" err="1">
                <a:solidFill>
                  <a:srgbClr val="0F5995"/>
                </a:solidFill>
                <a:latin typeface="Open Sauce Bold"/>
                <a:ea typeface="Open Sauce Bold"/>
                <a:cs typeface="Open Sauce Bold"/>
                <a:sym typeface="Open Sauce Bold"/>
              </a:rPr>
              <a:t>Zmianę</a:t>
            </a:r>
            <a:r>
              <a:rPr lang="en-US" sz="1842" b="1" dirty="0">
                <a:solidFill>
                  <a:srgbClr val="0F5995"/>
                </a:solidFill>
                <a:latin typeface="Open Sauce Bold"/>
                <a:ea typeface="Open Sauce Bold"/>
                <a:cs typeface="Open Sauce Bold"/>
                <a:sym typeface="Open Sauce Bold"/>
              </a:rPr>
              <a:t> </a:t>
            </a:r>
            <a:r>
              <a:rPr lang="en-US" sz="1842" b="1" dirty="0" err="1">
                <a:solidFill>
                  <a:srgbClr val="0F5995"/>
                </a:solidFill>
                <a:latin typeface="Open Sauce Bold"/>
                <a:ea typeface="Open Sauce Bold"/>
                <a:cs typeface="Open Sauce Bold"/>
                <a:sym typeface="Open Sauce Bold"/>
              </a:rPr>
              <a:t>wprowadziła</a:t>
            </a:r>
            <a:r>
              <a:rPr lang="en-US" sz="1842" b="1" dirty="0">
                <a:solidFill>
                  <a:srgbClr val="0F5995"/>
                </a:solidFill>
                <a:latin typeface="Open Sauce Bold"/>
                <a:ea typeface="Open Sauce Bold"/>
                <a:cs typeface="Open Sauce Bold"/>
                <a:sym typeface="Open Sauce Bold"/>
              </a:rPr>
              <a:t> </a:t>
            </a:r>
            <a:r>
              <a:rPr lang="en-US" sz="1842" b="1" dirty="0" err="1">
                <a:solidFill>
                  <a:srgbClr val="0F5995"/>
                </a:solidFill>
                <a:latin typeface="Open Sauce Bold"/>
                <a:ea typeface="Open Sauce Bold"/>
                <a:cs typeface="Open Sauce Bold"/>
                <a:sym typeface="Open Sauce Bold"/>
              </a:rPr>
              <a:t>ustawa</a:t>
            </a:r>
            <a:r>
              <a:rPr lang="en-US" sz="1842" b="1" dirty="0">
                <a:solidFill>
                  <a:srgbClr val="0F5995"/>
                </a:solidFill>
                <a:latin typeface="Open Sauce Bold"/>
                <a:ea typeface="Open Sauce Bold"/>
                <a:cs typeface="Open Sauce Bold"/>
                <a:sym typeface="Open Sauce Bold"/>
              </a:rPr>
              <a:t> o </a:t>
            </a:r>
            <a:r>
              <a:rPr lang="en-US" sz="1842" b="1" dirty="0" err="1">
                <a:solidFill>
                  <a:srgbClr val="0F5995"/>
                </a:solidFill>
                <a:latin typeface="Open Sauce Bold"/>
                <a:ea typeface="Open Sauce Bold"/>
                <a:cs typeface="Open Sauce Bold"/>
                <a:sym typeface="Open Sauce Bold"/>
              </a:rPr>
              <a:t>działalności</a:t>
            </a:r>
            <a:r>
              <a:rPr lang="en-US" sz="1842" b="1" dirty="0">
                <a:solidFill>
                  <a:srgbClr val="0F5995"/>
                </a:solidFill>
                <a:latin typeface="Open Sauce Bold"/>
                <a:ea typeface="Open Sauce Bold"/>
                <a:cs typeface="Open Sauce Bold"/>
                <a:sym typeface="Open Sauce Bold"/>
              </a:rPr>
              <a:t> </a:t>
            </a:r>
            <a:r>
              <a:rPr lang="en-US" sz="1842" b="1" dirty="0" err="1">
                <a:solidFill>
                  <a:srgbClr val="0F5995"/>
                </a:solidFill>
                <a:latin typeface="Open Sauce Bold"/>
                <a:ea typeface="Open Sauce Bold"/>
                <a:cs typeface="Open Sauce Bold"/>
                <a:sym typeface="Open Sauce Bold"/>
              </a:rPr>
              <a:t>leczniczej</a:t>
            </a:r>
            <a:r>
              <a:rPr lang="en-US" sz="1842" b="1" dirty="0">
                <a:solidFill>
                  <a:srgbClr val="0F5995"/>
                </a:solidFill>
                <a:latin typeface="Open Sauce Bold"/>
                <a:ea typeface="Open Sauce Bold"/>
                <a:cs typeface="Open Sauce Bold"/>
                <a:sym typeface="Open Sauce Bold"/>
              </a:rPr>
              <a:t> z 15 </a:t>
            </a:r>
            <a:r>
              <a:rPr lang="en-US" sz="1842" b="1" dirty="0" err="1">
                <a:solidFill>
                  <a:srgbClr val="0F5995"/>
                </a:solidFill>
                <a:latin typeface="Open Sauce Bold"/>
                <a:ea typeface="Open Sauce Bold"/>
                <a:cs typeface="Open Sauce Bold"/>
                <a:sym typeface="Open Sauce Bold"/>
              </a:rPr>
              <a:t>kwietnia</a:t>
            </a:r>
            <a:r>
              <a:rPr lang="en-US" sz="1842" b="1" dirty="0">
                <a:solidFill>
                  <a:srgbClr val="0F5995"/>
                </a:solidFill>
                <a:latin typeface="Open Sauce Bold"/>
                <a:ea typeface="Open Sauce Bold"/>
                <a:cs typeface="Open Sauce Bold"/>
                <a:sym typeface="Open Sauce Bold"/>
              </a:rPr>
              <a:t> 2011 r., </a:t>
            </a:r>
            <a:r>
              <a:rPr lang="en-US" sz="1842" b="1" dirty="0" err="1">
                <a:solidFill>
                  <a:srgbClr val="0F5995"/>
                </a:solidFill>
                <a:latin typeface="Open Sauce Bold"/>
                <a:ea typeface="Open Sauce Bold"/>
                <a:cs typeface="Open Sauce Bold"/>
                <a:sym typeface="Open Sauce Bold"/>
              </a:rPr>
              <a:t>która</a:t>
            </a:r>
            <a:r>
              <a:rPr lang="en-US" sz="1842" b="1" dirty="0">
                <a:solidFill>
                  <a:srgbClr val="0F5995"/>
                </a:solidFill>
                <a:latin typeface="Open Sauce Bold"/>
                <a:ea typeface="Open Sauce Bold"/>
                <a:cs typeface="Open Sauce Bold"/>
                <a:sym typeface="Open Sauce Bold"/>
              </a:rPr>
              <a:t> </a:t>
            </a:r>
            <a:r>
              <a:rPr lang="en-US" sz="1842" b="1" dirty="0" err="1">
                <a:solidFill>
                  <a:srgbClr val="0F5995"/>
                </a:solidFill>
                <a:latin typeface="Open Sauce Bold"/>
                <a:ea typeface="Open Sauce Bold"/>
                <a:cs typeface="Open Sauce Bold"/>
                <a:sym typeface="Open Sauce Bold"/>
              </a:rPr>
              <a:t>określa</a:t>
            </a:r>
            <a:r>
              <a:rPr lang="en-US" sz="1842" b="1" dirty="0">
                <a:solidFill>
                  <a:srgbClr val="0F5995"/>
                </a:solidFill>
                <a:latin typeface="Open Sauce Bold"/>
                <a:ea typeface="Open Sauce Bold"/>
                <a:cs typeface="Open Sauce Bold"/>
                <a:sym typeface="Open Sauce Bold"/>
              </a:rPr>
              <a:t> </a:t>
            </a:r>
            <a:r>
              <a:rPr lang="en-US" sz="1842" b="1" dirty="0" err="1">
                <a:solidFill>
                  <a:srgbClr val="0F5995"/>
                </a:solidFill>
                <a:latin typeface="Open Sauce Bold"/>
                <a:ea typeface="Open Sauce Bold"/>
                <a:cs typeface="Open Sauce Bold"/>
                <a:sym typeface="Open Sauce Bold"/>
              </a:rPr>
              <a:t>opiekę</a:t>
            </a:r>
            <a:r>
              <a:rPr lang="en-US" sz="1842" b="1" dirty="0">
                <a:solidFill>
                  <a:srgbClr val="0F5995"/>
                </a:solidFill>
                <a:latin typeface="Open Sauce Bold"/>
                <a:ea typeface="Open Sauce Bold"/>
                <a:cs typeface="Open Sauce Bold"/>
                <a:sym typeface="Open Sauce Bold"/>
              </a:rPr>
              <a:t> </a:t>
            </a:r>
            <a:r>
              <a:rPr lang="en-US" sz="1842" b="1" dirty="0" err="1">
                <a:solidFill>
                  <a:srgbClr val="0F5995"/>
                </a:solidFill>
                <a:latin typeface="Open Sauce Bold"/>
                <a:ea typeface="Open Sauce Bold"/>
                <a:cs typeface="Open Sauce Bold"/>
                <a:sym typeface="Open Sauce Bold"/>
              </a:rPr>
              <a:t>długoterminową</a:t>
            </a:r>
            <a:r>
              <a:rPr lang="en-US" sz="1842" b="1" dirty="0">
                <a:solidFill>
                  <a:srgbClr val="0F5995"/>
                </a:solidFill>
                <a:latin typeface="Open Sauce Bold"/>
                <a:ea typeface="Open Sauce Bold"/>
                <a:cs typeface="Open Sauce Bold"/>
                <a:sym typeface="Open Sauce Bold"/>
              </a:rPr>
              <a:t> </a:t>
            </a:r>
            <a:r>
              <a:rPr lang="en-US" sz="1842" b="1" dirty="0" err="1">
                <a:solidFill>
                  <a:srgbClr val="0F5995"/>
                </a:solidFill>
                <a:latin typeface="Open Sauce Bold"/>
                <a:ea typeface="Open Sauce Bold"/>
                <a:cs typeface="Open Sauce Bold"/>
                <a:sym typeface="Open Sauce Bold"/>
              </a:rPr>
              <a:t>jako</a:t>
            </a:r>
            <a:r>
              <a:rPr lang="en-US" sz="1842" b="1" dirty="0">
                <a:solidFill>
                  <a:srgbClr val="0F5995"/>
                </a:solidFill>
                <a:latin typeface="Open Sauce Bold"/>
                <a:ea typeface="Open Sauce Bold"/>
                <a:cs typeface="Open Sauce Bold"/>
                <a:sym typeface="Open Sauce Bold"/>
              </a:rPr>
              <a:t>:</a:t>
            </a:r>
          </a:p>
          <a:p>
            <a:pPr marL="375674" lvl="1" indent="-187837" algn="l">
              <a:lnSpc>
                <a:spcPts val="2958"/>
              </a:lnSpc>
              <a:buFont typeface="Arial"/>
              <a:buChar char="•"/>
            </a:pPr>
            <a:r>
              <a:rPr lang="en-US" sz="1740" dirty="0" err="1">
                <a:solidFill>
                  <a:srgbClr val="000000"/>
                </a:solidFill>
                <a:latin typeface="Open Sauce"/>
                <a:ea typeface="Open Sauce"/>
                <a:cs typeface="Open Sauce"/>
                <a:sym typeface="Open Sauce"/>
              </a:rPr>
              <a:t>stacjonarne</a:t>
            </a:r>
            <a:r>
              <a:rPr lang="en-US" sz="1740" dirty="0">
                <a:solidFill>
                  <a:srgbClr val="000000"/>
                </a:solidFill>
                <a:latin typeface="Open Sauce"/>
                <a:ea typeface="Open Sauce"/>
                <a:cs typeface="Open Sauce"/>
                <a:sym typeface="Open Sauce"/>
              </a:rPr>
              <a:t> </a:t>
            </a:r>
            <a:r>
              <a:rPr lang="en-US" sz="1740" dirty="0" err="1">
                <a:solidFill>
                  <a:srgbClr val="000000"/>
                </a:solidFill>
                <a:latin typeface="Open Sauce"/>
                <a:ea typeface="Open Sauce"/>
                <a:cs typeface="Open Sauce"/>
                <a:sym typeface="Open Sauce"/>
              </a:rPr>
              <a:t>i</a:t>
            </a:r>
            <a:r>
              <a:rPr lang="en-US" sz="1740" dirty="0">
                <a:solidFill>
                  <a:srgbClr val="000000"/>
                </a:solidFill>
                <a:latin typeface="Open Sauce"/>
                <a:ea typeface="Open Sauce"/>
                <a:cs typeface="Open Sauce"/>
                <a:sym typeface="Open Sauce"/>
              </a:rPr>
              <a:t> </a:t>
            </a:r>
            <a:r>
              <a:rPr lang="en-US" sz="1740" dirty="0" err="1">
                <a:solidFill>
                  <a:srgbClr val="000000"/>
                </a:solidFill>
                <a:latin typeface="Open Sauce"/>
                <a:ea typeface="Open Sauce"/>
                <a:cs typeface="Open Sauce"/>
                <a:sym typeface="Open Sauce"/>
              </a:rPr>
              <a:t>całodobowe</a:t>
            </a:r>
            <a:r>
              <a:rPr lang="en-US" sz="1740" dirty="0">
                <a:solidFill>
                  <a:srgbClr val="000000"/>
                </a:solidFill>
                <a:latin typeface="Open Sauce"/>
                <a:ea typeface="Open Sauce"/>
                <a:cs typeface="Open Sauce"/>
                <a:sym typeface="Open Sauce"/>
              </a:rPr>
              <a:t> </a:t>
            </a:r>
            <a:r>
              <a:rPr lang="en-US" sz="1740" dirty="0" err="1">
                <a:solidFill>
                  <a:srgbClr val="000000"/>
                </a:solidFill>
                <a:latin typeface="Open Sauce"/>
                <a:ea typeface="Open Sauce"/>
                <a:cs typeface="Open Sauce"/>
                <a:sym typeface="Open Sauce"/>
              </a:rPr>
              <a:t>świadczenia</a:t>
            </a:r>
            <a:r>
              <a:rPr lang="en-US" sz="1740" dirty="0">
                <a:solidFill>
                  <a:srgbClr val="000000"/>
                </a:solidFill>
                <a:latin typeface="Open Sauce"/>
                <a:ea typeface="Open Sauce"/>
                <a:cs typeface="Open Sauce"/>
                <a:sym typeface="Open Sauce"/>
              </a:rPr>
              <a:t> </a:t>
            </a:r>
            <a:r>
              <a:rPr lang="en-US" sz="1740" dirty="0" err="1">
                <a:solidFill>
                  <a:srgbClr val="000000"/>
                </a:solidFill>
                <a:latin typeface="Open Sauce"/>
                <a:ea typeface="Open Sauce"/>
                <a:cs typeface="Open Sauce"/>
                <a:sym typeface="Open Sauce"/>
              </a:rPr>
              <a:t>zdrowotne</a:t>
            </a:r>
            <a:r>
              <a:rPr lang="en-US" sz="1740" dirty="0">
                <a:solidFill>
                  <a:srgbClr val="000000"/>
                </a:solidFill>
                <a:latin typeface="Open Sauce"/>
                <a:ea typeface="Open Sauce"/>
                <a:cs typeface="Open Sauce"/>
                <a:sym typeface="Open Sauce"/>
              </a:rPr>
              <a:t>,</a:t>
            </a:r>
          </a:p>
          <a:p>
            <a:pPr marL="375674" lvl="1" indent="-187837" algn="l">
              <a:lnSpc>
                <a:spcPts val="2958"/>
              </a:lnSpc>
              <a:buFont typeface="Arial"/>
              <a:buChar char="•"/>
            </a:pPr>
            <a:r>
              <a:rPr lang="en-US" sz="1740" dirty="0" err="1">
                <a:solidFill>
                  <a:srgbClr val="000000"/>
                </a:solidFill>
                <a:latin typeface="Open Sauce"/>
                <a:ea typeface="Open Sauce"/>
                <a:cs typeface="Open Sauce"/>
                <a:sym typeface="Open Sauce"/>
              </a:rPr>
              <a:t>inne</a:t>
            </a:r>
            <a:r>
              <a:rPr lang="en-US" sz="1740" dirty="0">
                <a:solidFill>
                  <a:srgbClr val="000000"/>
                </a:solidFill>
                <a:latin typeface="Open Sauce"/>
                <a:ea typeface="Open Sauce"/>
                <a:cs typeface="Open Sauce"/>
                <a:sym typeface="Open Sauce"/>
              </a:rPr>
              <a:t> </a:t>
            </a:r>
            <a:r>
              <a:rPr lang="en-US" sz="1740" dirty="0" err="1">
                <a:solidFill>
                  <a:srgbClr val="000000"/>
                </a:solidFill>
                <a:latin typeface="Open Sauce"/>
                <a:ea typeface="Open Sauce"/>
                <a:cs typeface="Open Sauce"/>
                <a:sym typeface="Open Sauce"/>
              </a:rPr>
              <a:t>niż</a:t>
            </a:r>
            <a:r>
              <a:rPr lang="en-US" sz="1740" dirty="0">
                <a:solidFill>
                  <a:srgbClr val="000000"/>
                </a:solidFill>
                <a:latin typeface="Open Sauce"/>
                <a:ea typeface="Open Sauce"/>
                <a:cs typeface="Open Sauce"/>
                <a:sym typeface="Open Sauce"/>
              </a:rPr>
              <a:t> </a:t>
            </a:r>
            <a:r>
              <a:rPr lang="en-US" sz="1740" dirty="0" err="1">
                <a:solidFill>
                  <a:srgbClr val="000000"/>
                </a:solidFill>
                <a:latin typeface="Open Sauce"/>
                <a:ea typeface="Open Sauce"/>
                <a:cs typeface="Open Sauce"/>
                <a:sym typeface="Open Sauce"/>
              </a:rPr>
              <a:t>świadczenia</a:t>
            </a:r>
            <a:r>
              <a:rPr lang="en-US" sz="1740" dirty="0">
                <a:solidFill>
                  <a:srgbClr val="000000"/>
                </a:solidFill>
                <a:latin typeface="Open Sauce"/>
                <a:ea typeface="Open Sauce"/>
                <a:cs typeface="Open Sauce"/>
                <a:sym typeface="Open Sauce"/>
              </a:rPr>
              <a:t> </a:t>
            </a:r>
            <a:r>
              <a:rPr lang="en-US" sz="1740" dirty="0" err="1">
                <a:solidFill>
                  <a:srgbClr val="000000"/>
                </a:solidFill>
                <a:latin typeface="Open Sauce"/>
                <a:ea typeface="Open Sauce"/>
                <a:cs typeface="Open Sauce"/>
                <a:sym typeface="Open Sauce"/>
              </a:rPr>
              <a:t>szpitalne</a:t>
            </a:r>
            <a:r>
              <a:rPr lang="en-US" sz="1740" dirty="0">
                <a:solidFill>
                  <a:srgbClr val="000000"/>
                </a:solidFill>
                <a:latin typeface="Open Sauce"/>
                <a:ea typeface="Open Sauce"/>
                <a:cs typeface="Open Sauce"/>
                <a:sym typeface="Open Sauce"/>
              </a:rPr>
              <a:t>,</a:t>
            </a:r>
          </a:p>
          <a:p>
            <a:pPr marL="375674" lvl="1" indent="-187837" algn="l">
              <a:lnSpc>
                <a:spcPts val="2958"/>
              </a:lnSpc>
              <a:buFont typeface="Arial"/>
              <a:buChar char="•"/>
            </a:pPr>
            <a:r>
              <a:rPr lang="en-US" sz="1740" dirty="0" err="1">
                <a:solidFill>
                  <a:srgbClr val="000000"/>
                </a:solidFill>
                <a:latin typeface="Open Sauce"/>
                <a:ea typeface="Open Sauce"/>
                <a:cs typeface="Open Sauce"/>
                <a:sym typeface="Open Sauce"/>
              </a:rPr>
              <a:t>skierowane</a:t>
            </a:r>
            <a:r>
              <a:rPr lang="en-US" sz="1740" dirty="0">
                <a:solidFill>
                  <a:srgbClr val="000000"/>
                </a:solidFill>
                <a:latin typeface="Open Sauce"/>
                <a:ea typeface="Open Sauce"/>
                <a:cs typeface="Open Sauce"/>
                <a:sym typeface="Open Sauce"/>
              </a:rPr>
              <a:t> do </a:t>
            </a:r>
            <a:r>
              <a:rPr lang="en-US" sz="1740" dirty="0" err="1">
                <a:solidFill>
                  <a:srgbClr val="000000"/>
                </a:solidFill>
                <a:latin typeface="Open Sauce"/>
                <a:ea typeface="Open Sauce"/>
                <a:cs typeface="Open Sauce"/>
                <a:sym typeface="Open Sauce"/>
              </a:rPr>
              <a:t>osób</a:t>
            </a:r>
            <a:r>
              <a:rPr lang="en-US" sz="1740" dirty="0">
                <a:solidFill>
                  <a:srgbClr val="000000"/>
                </a:solidFill>
                <a:latin typeface="Open Sauce"/>
                <a:ea typeface="Open Sauce"/>
                <a:cs typeface="Open Sauce"/>
                <a:sym typeface="Open Sauce"/>
              </a:rPr>
              <a:t> </a:t>
            </a:r>
            <a:r>
              <a:rPr lang="en-US" sz="1740" dirty="0" err="1">
                <a:solidFill>
                  <a:srgbClr val="000000"/>
                </a:solidFill>
                <a:latin typeface="Open Sauce"/>
                <a:ea typeface="Open Sauce"/>
                <a:cs typeface="Open Sauce"/>
                <a:sym typeface="Open Sauce"/>
              </a:rPr>
              <a:t>wymagających</a:t>
            </a:r>
            <a:r>
              <a:rPr lang="en-US" sz="1740" dirty="0">
                <a:solidFill>
                  <a:srgbClr val="000000"/>
                </a:solidFill>
                <a:latin typeface="Open Sauce"/>
                <a:ea typeface="Open Sauce"/>
                <a:cs typeface="Open Sauce"/>
                <a:sym typeface="Open Sauce"/>
              </a:rPr>
              <a:t> </a:t>
            </a:r>
            <a:r>
              <a:rPr lang="en-US" sz="1740" dirty="0" err="1">
                <a:solidFill>
                  <a:srgbClr val="000000"/>
                </a:solidFill>
                <a:latin typeface="Open Sauce"/>
                <a:ea typeface="Open Sauce"/>
                <a:cs typeface="Open Sauce"/>
                <a:sym typeface="Open Sauce"/>
              </a:rPr>
              <a:t>stałej</a:t>
            </a:r>
            <a:r>
              <a:rPr lang="en-US" sz="1740" dirty="0">
                <a:solidFill>
                  <a:srgbClr val="000000"/>
                </a:solidFill>
                <a:latin typeface="Open Sauce"/>
                <a:ea typeface="Open Sauce"/>
                <a:cs typeface="Open Sauce"/>
                <a:sym typeface="Open Sauce"/>
              </a:rPr>
              <a:t> </a:t>
            </a:r>
            <a:r>
              <a:rPr lang="en-US" sz="1740" dirty="0" err="1">
                <a:solidFill>
                  <a:srgbClr val="000000"/>
                </a:solidFill>
                <a:latin typeface="Open Sauce"/>
                <a:ea typeface="Open Sauce"/>
                <a:cs typeface="Open Sauce"/>
                <a:sym typeface="Open Sauce"/>
              </a:rPr>
              <a:t>opieki</a:t>
            </a:r>
            <a:r>
              <a:rPr lang="en-US" sz="1740" dirty="0">
                <a:solidFill>
                  <a:srgbClr val="000000"/>
                </a:solidFill>
                <a:latin typeface="Open Sauce"/>
                <a:ea typeface="Open Sauce"/>
                <a:cs typeface="Open Sauce"/>
                <a:sym typeface="Open Sauce"/>
              </a:rPr>
              <a:t> w </a:t>
            </a:r>
            <a:r>
              <a:rPr lang="en-US" sz="1740" dirty="0" err="1">
                <a:solidFill>
                  <a:srgbClr val="000000"/>
                </a:solidFill>
                <a:latin typeface="Open Sauce"/>
                <a:ea typeface="Open Sauce"/>
                <a:cs typeface="Open Sauce"/>
                <a:sym typeface="Open Sauce"/>
              </a:rPr>
              <a:t>odpowiednich</a:t>
            </a:r>
            <a:r>
              <a:rPr lang="en-US" sz="1740" dirty="0">
                <a:solidFill>
                  <a:srgbClr val="000000"/>
                </a:solidFill>
                <a:latin typeface="Open Sauce"/>
                <a:ea typeface="Open Sauce"/>
                <a:cs typeface="Open Sauce"/>
                <a:sym typeface="Open Sauce"/>
              </a:rPr>
              <a:t> </a:t>
            </a:r>
            <a:r>
              <a:rPr lang="en-US" sz="1740" dirty="0" err="1">
                <a:solidFill>
                  <a:srgbClr val="000000"/>
                </a:solidFill>
                <a:latin typeface="Open Sauce"/>
                <a:ea typeface="Open Sauce"/>
                <a:cs typeface="Open Sauce"/>
                <a:sym typeface="Open Sauce"/>
              </a:rPr>
              <a:t>warunkach</a:t>
            </a:r>
            <a:r>
              <a:rPr lang="en-US" sz="1740" dirty="0">
                <a:solidFill>
                  <a:srgbClr val="000000"/>
                </a:solidFill>
                <a:latin typeface="Open Sauce"/>
                <a:ea typeface="Open Sauce"/>
                <a:cs typeface="Open Sauce"/>
                <a:sym typeface="Open Sauce"/>
              </a:rPr>
              <a:t>.</a:t>
            </a:r>
          </a:p>
        </p:txBody>
      </p:sp>
      <p:sp>
        <p:nvSpPr>
          <p:cNvPr id="9" name="TextBox 9"/>
          <p:cNvSpPr txBox="1"/>
          <p:nvPr/>
        </p:nvSpPr>
        <p:spPr>
          <a:xfrm>
            <a:off x="1051735" y="4508233"/>
            <a:ext cx="9560167" cy="959052"/>
          </a:xfrm>
          <a:prstGeom prst="rect">
            <a:avLst/>
          </a:prstGeom>
        </p:spPr>
        <p:txBody>
          <a:bodyPr lIns="0" tIns="0" rIns="0" bIns="0" rtlCol="0" anchor="t">
            <a:spAutoFit/>
          </a:bodyPr>
          <a:lstStyle/>
          <a:p>
            <a:pPr algn="l">
              <a:lnSpc>
                <a:spcPts val="4195"/>
              </a:lnSpc>
            </a:pPr>
            <a:r>
              <a:rPr lang="en-US" sz="2151" b="1" dirty="0" err="1">
                <a:solidFill>
                  <a:srgbClr val="FFFFFF"/>
                </a:solidFill>
                <a:latin typeface="Open Sauce Bold"/>
                <a:ea typeface="Open Sauce Bold"/>
                <a:cs typeface="Open Sauce Bold"/>
                <a:sym typeface="Open Sauce Bold"/>
              </a:rPr>
              <a:t>Opieka</a:t>
            </a:r>
            <a:r>
              <a:rPr lang="en-US" sz="2151" b="1" dirty="0">
                <a:solidFill>
                  <a:srgbClr val="FFFFFF"/>
                </a:solidFill>
                <a:latin typeface="Open Sauce Bold"/>
                <a:ea typeface="Open Sauce Bold"/>
                <a:cs typeface="Open Sauce Bold"/>
                <a:sym typeface="Open Sauce Bold"/>
              </a:rPr>
              <a:t> </a:t>
            </a:r>
            <a:r>
              <a:rPr lang="en-US" sz="2151" b="1" dirty="0" err="1">
                <a:solidFill>
                  <a:srgbClr val="FFFFFF"/>
                </a:solidFill>
                <a:latin typeface="Open Sauce Bold"/>
                <a:ea typeface="Open Sauce Bold"/>
                <a:cs typeface="Open Sauce Bold"/>
                <a:sym typeface="Open Sauce Bold"/>
              </a:rPr>
              <a:t>długoterminowa</a:t>
            </a:r>
            <a:r>
              <a:rPr lang="en-US" sz="2151" b="1" dirty="0">
                <a:solidFill>
                  <a:srgbClr val="FFFFFF"/>
                </a:solidFill>
                <a:latin typeface="Open Sauce Bold"/>
                <a:ea typeface="Open Sauce Bold"/>
                <a:cs typeface="Open Sauce Bold"/>
                <a:sym typeface="Open Sauce Bold"/>
              </a:rPr>
              <a:t> w </a:t>
            </a:r>
            <a:r>
              <a:rPr lang="en-US" sz="2151" b="1" dirty="0" err="1">
                <a:solidFill>
                  <a:srgbClr val="FFFFFF"/>
                </a:solidFill>
                <a:latin typeface="Open Sauce Bold"/>
                <a:ea typeface="Open Sauce Bold"/>
                <a:cs typeface="Open Sauce Bold"/>
                <a:sym typeface="Open Sauce Bold"/>
              </a:rPr>
              <a:t>systemie</a:t>
            </a:r>
            <a:r>
              <a:rPr lang="en-US" sz="2151" b="1" dirty="0">
                <a:solidFill>
                  <a:srgbClr val="FFFFFF"/>
                </a:solidFill>
                <a:latin typeface="Open Sauce Bold"/>
                <a:ea typeface="Open Sauce Bold"/>
                <a:cs typeface="Open Sauce Bold"/>
                <a:sym typeface="Open Sauce Bold"/>
              </a:rPr>
              <a:t> </a:t>
            </a:r>
            <a:r>
              <a:rPr lang="en-US" sz="2151" b="1" dirty="0" err="1">
                <a:solidFill>
                  <a:srgbClr val="FFFFFF"/>
                </a:solidFill>
                <a:latin typeface="Open Sauce Bold"/>
                <a:ea typeface="Open Sauce Bold"/>
                <a:cs typeface="Open Sauce Bold"/>
                <a:sym typeface="Open Sauce Bold"/>
              </a:rPr>
              <a:t>ochrony</a:t>
            </a:r>
            <a:r>
              <a:rPr lang="en-US" sz="2151" b="1" dirty="0">
                <a:solidFill>
                  <a:srgbClr val="FFFFFF"/>
                </a:solidFill>
                <a:latin typeface="Open Sauce Bold"/>
                <a:ea typeface="Open Sauce Bold"/>
                <a:cs typeface="Open Sauce Bold"/>
                <a:sym typeface="Open Sauce Bold"/>
              </a:rPr>
              <a:t> </a:t>
            </a:r>
            <a:r>
              <a:rPr lang="en-US" sz="2151" b="1" dirty="0" err="1">
                <a:solidFill>
                  <a:srgbClr val="FFFFFF"/>
                </a:solidFill>
                <a:latin typeface="Open Sauce Bold"/>
                <a:ea typeface="Open Sauce Bold"/>
                <a:cs typeface="Open Sauce Bold"/>
                <a:sym typeface="Open Sauce Bold"/>
              </a:rPr>
              <a:t>zdrowia</a:t>
            </a:r>
            <a:endParaRPr lang="en-US" sz="2151" b="1" dirty="0">
              <a:solidFill>
                <a:srgbClr val="FFFFFF"/>
              </a:solidFill>
              <a:latin typeface="Open Sauce Bold"/>
              <a:ea typeface="Open Sauce Bold"/>
              <a:cs typeface="Open Sauce Bold"/>
              <a:sym typeface="Open Sauce Bold"/>
            </a:endParaRPr>
          </a:p>
          <a:p>
            <a:pPr algn="l">
              <a:lnSpc>
                <a:spcPts val="4099"/>
              </a:lnSpc>
            </a:pPr>
            <a:r>
              <a:rPr lang="en-US" sz="1846" dirty="0">
                <a:solidFill>
                  <a:srgbClr val="FFFFFF"/>
                </a:solidFill>
                <a:latin typeface="Open Sauce"/>
                <a:ea typeface="Open Sauce"/>
                <a:cs typeface="Open Sauce"/>
                <a:sym typeface="Open Sauce"/>
              </a:rPr>
              <a:t>W </a:t>
            </a:r>
            <a:r>
              <a:rPr lang="en-US" sz="1846" dirty="0" err="1">
                <a:solidFill>
                  <a:srgbClr val="FFFFFF"/>
                </a:solidFill>
                <a:latin typeface="Open Sauce"/>
                <a:ea typeface="Open Sauce"/>
                <a:cs typeface="Open Sauce"/>
                <a:sym typeface="Open Sauce"/>
              </a:rPr>
              <a:t>sektorze</a:t>
            </a:r>
            <a:r>
              <a:rPr lang="en-US" sz="1846" dirty="0">
                <a:solidFill>
                  <a:srgbClr val="FFFFFF"/>
                </a:solidFill>
                <a:latin typeface="Open Sauce"/>
                <a:ea typeface="Open Sauce"/>
                <a:cs typeface="Open Sauce"/>
                <a:sym typeface="Open Sauce"/>
              </a:rPr>
              <a:t> </a:t>
            </a:r>
            <a:r>
              <a:rPr lang="en-US" sz="1846" dirty="0" err="1">
                <a:solidFill>
                  <a:srgbClr val="FFFFFF"/>
                </a:solidFill>
                <a:latin typeface="Open Sauce"/>
                <a:ea typeface="Open Sauce"/>
                <a:cs typeface="Open Sauce"/>
                <a:sym typeface="Open Sauce"/>
              </a:rPr>
              <a:t>ochrony</a:t>
            </a:r>
            <a:r>
              <a:rPr lang="en-US" sz="1846" dirty="0">
                <a:solidFill>
                  <a:srgbClr val="FFFFFF"/>
                </a:solidFill>
                <a:latin typeface="Open Sauce"/>
                <a:ea typeface="Open Sauce"/>
                <a:cs typeface="Open Sauce"/>
                <a:sym typeface="Open Sauce"/>
              </a:rPr>
              <a:t> </a:t>
            </a:r>
            <a:r>
              <a:rPr lang="en-US" sz="1846" dirty="0" err="1">
                <a:solidFill>
                  <a:srgbClr val="FFFFFF"/>
                </a:solidFill>
                <a:latin typeface="Open Sauce"/>
                <a:ea typeface="Open Sauce"/>
                <a:cs typeface="Open Sauce"/>
                <a:sym typeface="Open Sauce"/>
              </a:rPr>
              <a:t>zdrowia</a:t>
            </a:r>
            <a:r>
              <a:rPr lang="en-US" sz="1846" dirty="0">
                <a:solidFill>
                  <a:srgbClr val="FFFFFF"/>
                </a:solidFill>
                <a:latin typeface="Open Sauce"/>
                <a:ea typeface="Open Sauce"/>
                <a:cs typeface="Open Sauce"/>
                <a:sym typeface="Open Sauce"/>
              </a:rPr>
              <a:t> </a:t>
            </a:r>
            <a:r>
              <a:rPr lang="en-US" sz="1846" dirty="0" err="1">
                <a:solidFill>
                  <a:srgbClr val="FFFFFF"/>
                </a:solidFill>
                <a:latin typeface="Open Sauce"/>
                <a:ea typeface="Open Sauce"/>
                <a:cs typeface="Open Sauce"/>
                <a:sym typeface="Open Sauce"/>
              </a:rPr>
              <a:t>opieka</a:t>
            </a:r>
            <a:r>
              <a:rPr lang="en-US" sz="1846" dirty="0">
                <a:solidFill>
                  <a:srgbClr val="FFFFFF"/>
                </a:solidFill>
                <a:latin typeface="Open Sauce"/>
                <a:ea typeface="Open Sauce"/>
                <a:cs typeface="Open Sauce"/>
                <a:sym typeface="Open Sauce"/>
              </a:rPr>
              <a:t> </a:t>
            </a:r>
            <a:r>
              <a:rPr lang="en-US" sz="1846" dirty="0" err="1">
                <a:solidFill>
                  <a:srgbClr val="FFFFFF"/>
                </a:solidFill>
                <a:latin typeface="Open Sauce"/>
                <a:ea typeface="Open Sauce"/>
                <a:cs typeface="Open Sauce"/>
                <a:sym typeface="Open Sauce"/>
              </a:rPr>
              <a:t>długoterminowa</a:t>
            </a:r>
            <a:r>
              <a:rPr lang="en-US" sz="1846" dirty="0">
                <a:solidFill>
                  <a:srgbClr val="FFFFFF"/>
                </a:solidFill>
                <a:latin typeface="Open Sauce"/>
                <a:ea typeface="Open Sauce"/>
                <a:cs typeface="Open Sauce"/>
                <a:sym typeface="Open Sauce"/>
              </a:rPr>
              <a:t> </a:t>
            </a:r>
            <a:r>
              <a:rPr lang="en-US" sz="1846" dirty="0" err="1">
                <a:solidFill>
                  <a:srgbClr val="FFFFFF"/>
                </a:solidFill>
                <a:latin typeface="Open Sauce"/>
                <a:ea typeface="Open Sauce"/>
                <a:cs typeface="Open Sauce"/>
                <a:sym typeface="Open Sauce"/>
              </a:rPr>
              <a:t>obejmuje</a:t>
            </a:r>
            <a:r>
              <a:rPr lang="en-US" sz="1846" dirty="0">
                <a:solidFill>
                  <a:srgbClr val="FFFFFF"/>
                </a:solidFill>
                <a:latin typeface="Open Sauce"/>
                <a:ea typeface="Open Sauce"/>
                <a:cs typeface="Open Sauce"/>
                <a:sym typeface="Open Sauce"/>
              </a:rPr>
              <a:t>:</a:t>
            </a:r>
          </a:p>
        </p:txBody>
      </p:sp>
      <p:sp>
        <p:nvSpPr>
          <p:cNvPr id="8" name="TextBox 8"/>
          <p:cNvSpPr txBox="1"/>
          <p:nvPr/>
        </p:nvSpPr>
        <p:spPr>
          <a:xfrm>
            <a:off x="1028700" y="5603318"/>
            <a:ext cx="9235144" cy="1164524"/>
          </a:xfrm>
          <a:prstGeom prst="rect">
            <a:avLst/>
          </a:prstGeom>
        </p:spPr>
        <p:txBody>
          <a:bodyPr lIns="0" tIns="0" rIns="0" bIns="0" rtlCol="0" anchor="t">
            <a:spAutoFit/>
          </a:bodyPr>
          <a:lstStyle/>
          <a:p>
            <a:pPr marL="371531" lvl="1" indent="-185765" algn="l">
              <a:lnSpc>
                <a:spcPts val="3235"/>
              </a:lnSpc>
              <a:buFont typeface="Arial"/>
              <a:buChar char="•"/>
            </a:pPr>
            <a:r>
              <a:rPr lang="en-US" sz="1720">
                <a:solidFill>
                  <a:srgbClr val="FFFFFF"/>
                </a:solidFill>
                <a:latin typeface="Open Sauce"/>
                <a:ea typeface="Open Sauce"/>
                <a:cs typeface="Open Sauce"/>
                <a:sym typeface="Open Sauce"/>
              </a:rPr>
              <a:t>pielęgnację,</a:t>
            </a:r>
          </a:p>
          <a:p>
            <a:pPr marL="371531" lvl="1" indent="-185765" algn="l">
              <a:lnSpc>
                <a:spcPts val="3235"/>
              </a:lnSpc>
              <a:buFont typeface="Arial"/>
              <a:buChar char="•"/>
            </a:pPr>
            <a:r>
              <a:rPr lang="en-US" sz="1720">
                <a:solidFill>
                  <a:srgbClr val="FFFFFF"/>
                </a:solidFill>
                <a:latin typeface="Open Sauce"/>
                <a:ea typeface="Open Sauce"/>
                <a:cs typeface="Open Sauce"/>
                <a:sym typeface="Open Sauce"/>
              </a:rPr>
              <a:t>opiekę,</a:t>
            </a:r>
          </a:p>
          <a:p>
            <a:pPr marL="371531" lvl="1" indent="-185765" algn="l">
              <a:lnSpc>
                <a:spcPts val="3235"/>
              </a:lnSpc>
              <a:buFont typeface="Arial"/>
              <a:buChar char="•"/>
            </a:pPr>
            <a:r>
              <a:rPr lang="en-US" sz="1720">
                <a:solidFill>
                  <a:srgbClr val="FFFFFF"/>
                </a:solidFill>
                <a:latin typeface="Open Sauce"/>
                <a:ea typeface="Open Sauce"/>
                <a:cs typeface="Open Sauce"/>
                <a:sym typeface="Open Sauce"/>
              </a:rPr>
              <a:t>wsparcie osób przewlekle chorych, które nie wymagają hospitalizacji.</a:t>
            </a:r>
          </a:p>
        </p:txBody>
      </p:sp>
      <p:sp>
        <p:nvSpPr>
          <p:cNvPr id="16" name="TextBox 16"/>
          <p:cNvSpPr txBox="1"/>
          <p:nvPr/>
        </p:nvSpPr>
        <p:spPr>
          <a:xfrm>
            <a:off x="1028700" y="7065842"/>
            <a:ext cx="13095058" cy="1897635"/>
          </a:xfrm>
          <a:prstGeom prst="rect">
            <a:avLst/>
          </a:prstGeom>
        </p:spPr>
        <p:txBody>
          <a:bodyPr lIns="0" tIns="0" rIns="0" bIns="0" rtlCol="0" anchor="t">
            <a:spAutoFit/>
          </a:bodyPr>
          <a:lstStyle/>
          <a:p>
            <a:pPr algn="l">
              <a:lnSpc>
                <a:spcPts val="3654"/>
              </a:lnSpc>
            </a:pPr>
            <a:r>
              <a:rPr lang="en-US" sz="1943" dirty="0" err="1">
                <a:solidFill>
                  <a:srgbClr val="FFFFFF"/>
                </a:solidFill>
                <a:latin typeface="Open Sauce"/>
                <a:ea typeface="Open Sauce"/>
                <a:cs typeface="Open Sauce"/>
                <a:sym typeface="Open Sauce"/>
              </a:rPr>
              <a:t>Świadczenia</a:t>
            </a:r>
            <a:r>
              <a:rPr lang="en-US" sz="1943" dirty="0">
                <a:solidFill>
                  <a:srgbClr val="FFFFFF"/>
                </a:solidFill>
                <a:latin typeface="Open Sauce"/>
                <a:ea typeface="Open Sauce"/>
                <a:cs typeface="Open Sauce"/>
                <a:sym typeface="Open Sauce"/>
              </a:rPr>
              <a:t> </a:t>
            </a:r>
            <a:r>
              <a:rPr lang="en-US" sz="1943" dirty="0" err="1">
                <a:solidFill>
                  <a:srgbClr val="FFFFFF"/>
                </a:solidFill>
                <a:latin typeface="Open Sauce"/>
                <a:ea typeface="Open Sauce"/>
                <a:cs typeface="Open Sauce"/>
                <a:sym typeface="Open Sauce"/>
              </a:rPr>
              <a:t>te</a:t>
            </a:r>
            <a:r>
              <a:rPr lang="en-US" sz="1943" dirty="0">
                <a:solidFill>
                  <a:srgbClr val="FFFFFF"/>
                </a:solidFill>
                <a:latin typeface="Open Sauce"/>
                <a:ea typeface="Open Sauce"/>
                <a:cs typeface="Open Sauce"/>
                <a:sym typeface="Open Sauce"/>
              </a:rPr>
              <a:t> </a:t>
            </a:r>
            <a:r>
              <a:rPr lang="en-US" sz="1943" dirty="0" err="1">
                <a:solidFill>
                  <a:srgbClr val="FFFFFF"/>
                </a:solidFill>
                <a:latin typeface="Open Sauce"/>
                <a:ea typeface="Open Sauce"/>
                <a:cs typeface="Open Sauce"/>
                <a:sym typeface="Open Sauce"/>
              </a:rPr>
              <a:t>są</a:t>
            </a:r>
            <a:r>
              <a:rPr lang="en-US" sz="1943" dirty="0">
                <a:solidFill>
                  <a:srgbClr val="FFFFFF"/>
                </a:solidFill>
                <a:latin typeface="Open Sauce"/>
                <a:ea typeface="Open Sauce"/>
                <a:cs typeface="Open Sauce"/>
                <a:sym typeface="Open Sauce"/>
              </a:rPr>
              <a:t> </a:t>
            </a:r>
            <a:r>
              <a:rPr lang="en-US" sz="1943" dirty="0" err="1">
                <a:solidFill>
                  <a:srgbClr val="FFFFFF"/>
                </a:solidFill>
                <a:latin typeface="Open Sauce"/>
                <a:ea typeface="Open Sauce"/>
                <a:cs typeface="Open Sauce"/>
                <a:sym typeface="Open Sauce"/>
              </a:rPr>
              <a:t>finansowane</a:t>
            </a:r>
            <a:r>
              <a:rPr lang="en-US" sz="1943" dirty="0">
                <a:solidFill>
                  <a:srgbClr val="FFFFFF"/>
                </a:solidFill>
                <a:latin typeface="Open Sauce"/>
                <a:ea typeface="Open Sauce"/>
                <a:cs typeface="Open Sauce"/>
                <a:sym typeface="Open Sauce"/>
              </a:rPr>
              <a:t> ze </a:t>
            </a:r>
            <a:r>
              <a:rPr lang="en-US" sz="1943" dirty="0" err="1">
                <a:solidFill>
                  <a:srgbClr val="FFFFFF"/>
                </a:solidFill>
                <a:latin typeface="Open Sauce"/>
                <a:ea typeface="Open Sauce"/>
                <a:cs typeface="Open Sauce"/>
                <a:sym typeface="Open Sauce"/>
              </a:rPr>
              <a:t>środków</a:t>
            </a:r>
            <a:r>
              <a:rPr lang="en-US" sz="1943" dirty="0">
                <a:solidFill>
                  <a:srgbClr val="FFFFFF"/>
                </a:solidFill>
                <a:latin typeface="Open Sauce"/>
                <a:ea typeface="Open Sauce"/>
                <a:cs typeface="Open Sauce"/>
                <a:sym typeface="Open Sauce"/>
              </a:rPr>
              <a:t> </a:t>
            </a:r>
            <a:r>
              <a:rPr lang="en-US" sz="1943" dirty="0" err="1">
                <a:solidFill>
                  <a:srgbClr val="FFFFFF"/>
                </a:solidFill>
                <a:latin typeface="Open Sauce"/>
                <a:ea typeface="Open Sauce"/>
                <a:cs typeface="Open Sauce"/>
                <a:sym typeface="Open Sauce"/>
              </a:rPr>
              <a:t>publicznych</a:t>
            </a:r>
            <a:r>
              <a:rPr lang="en-US" sz="1943" dirty="0">
                <a:solidFill>
                  <a:srgbClr val="FFFFFF"/>
                </a:solidFill>
                <a:latin typeface="Open Sauce"/>
                <a:ea typeface="Open Sauce"/>
                <a:cs typeface="Open Sauce"/>
                <a:sym typeface="Open Sauce"/>
              </a:rPr>
              <a:t> </a:t>
            </a:r>
            <a:r>
              <a:rPr lang="en-US" sz="1943" dirty="0" err="1">
                <a:solidFill>
                  <a:srgbClr val="FFFFFF"/>
                </a:solidFill>
                <a:latin typeface="Open Sauce"/>
                <a:ea typeface="Open Sauce"/>
                <a:cs typeface="Open Sauce"/>
                <a:sym typeface="Open Sauce"/>
              </a:rPr>
              <a:t>na</a:t>
            </a:r>
            <a:r>
              <a:rPr lang="en-US" sz="1943" dirty="0">
                <a:solidFill>
                  <a:srgbClr val="FFFFFF"/>
                </a:solidFill>
                <a:latin typeface="Open Sauce"/>
                <a:ea typeface="Open Sauce"/>
                <a:cs typeface="Open Sauce"/>
                <a:sym typeface="Open Sauce"/>
              </a:rPr>
              <a:t> </a:t>
            </a:r>
            <a:r>
              <a:rPr lang="en-US" sz="1943" dirty="0" err="1">
                <a:solidFill>
                  <a:srgbClr val="FFFFFF"/>
                </a:solidFill>
                <a:latin typeface="Open Sauce"/>
                <a:ea typeface="Open Sauce"/>
                <a:cs typeface="Open Sauce"/>
                <a:sym typeface="Open Sauce"/>
              </a:rPr>
              <a:t>podstawie</a:t>
            </a:r>
            <a:r>
              <a:rPr lang="en-US" sz="1943" dirty="0">
                <a:solidFill>
                  <a:srgbClr val="FFFFFF"/>
                </a:solidFill>
                <a:latin typeface="Open Sauce"/>
                <a:ea typeface="Open Sauce"/>
                <a:cs typeface="Open Sauce"/>
                <a:sym typeface="Open Sauce"/>
              </a:rPr>
              <a:t> </a:t>
            </a:r>
            <a:r>
              <a:rPr lang="en-US" sz="1943" dirty="0" err="1">
                <a:solidFill>
                  <a:srgbClr val="FFFFFF"/>
                </a:solidFill>
                <a:latin typeface="Open Sauce"/>
                <a:ea typeface="Open Sauce"/>
                <a:cs typeface="Open Sauce"/>
                <a:sym typeface="Open Sauce"/>
              </a:rPr>
              <a:t>przepisów</a:t>
            </a:r>
            <a:r>
              <a:rPr lang="en-US" sz="1943" dirty="0">
                <a:solidFill>
                  <a:srgbClr val="FFFFFF"/>
                </a:solidFill>
                <a:latin typeface="Open Sauce"/>
                <a:ea typeface="Open Sauce"/>
                <a:cs typeface="Open Sauce"/>
                <a:sym typeface="Open Sauce"/>
              </a:rPr>
              <a:t> o </a:t>
            </a:r>
            <a:r>
              <a:rPr lang="en-US" sz="1943" dirty="0" err="1">
                <a:solidFill>
                  <a:srgbClr val="FFFFFF"/>
                </a:solidFill>
                <a:latin typeface="Open Sauce"/>
                <a:ea typeface="Open Sauce"/>
                <a:cs typeface="Open Sauce"/>
                <a:sym typeface="Open Sauce"/>
              </a:rPr>
              <a:t>świadczeniach</a:t>
            </a:r>
            <a:r>
              <a:rPr lang="en-US" sz="1943" dirty="0">
                <a:solidFill>
                  <a:srgbClr val="FFFFFF"/>
                </a:solidFill>
                <a:latin typeface="Open Sauce"/>
                <a:ea typeface="Open Sauce"/>
                <a:cs typeface="Open Sauce"/>
                <a:sym typeface="Open Sauce"/>
              </a:rPr>
              <a:t> </a:t>
            </a:r>
            <a:r>
              <a:rPr lang="en-US" sz="1943" dirty="0" err="1">
                <a:solidFill>
                  <a:srgbClr val="FFFFFF"/>
                </a:solidFill>
                <a:latin typeface="Open Sauce"/>
                <a:ea typeface="Open Sauce"/>
                <a:cs typeface="Open Sauce"/>
                <a:sym typeface="Open Sauce"/>
              </a:rPr>
              <a:t>opieki</a:t>
            </a:r>
            <a:r>
              <a:rPr lang="en-US" sz="1943" dirty="0">
                <a:solidFill>
                  <a:srgbClr val="FFFFFF"/>
                </a:solidFill>
                <a:latin typeface="Open Sauce"/>
                <a:ea typeface="Open Sauce"/>
                <a:cs typeface="Open Sauce"/>
                <a:sym typeface="Open Sauce"/>
              </a:rPr>
              <a:t> </a:t>
            </a:r>
            <a:r>
              <a:rPr lang="en-US" sz="1943" dirty="0" err="1">
                <a:solidFill>
                  <a:srgbClr val="FFFFFF"/>
                </a:solidFill>
                <a:latin typeface="Open Sauce"/>
                <a:ea typeface="Open Sauce"/>
                <a:cs typeface="Open Sauce"/>
                <a:sym typeface="Open Sauce"/>
              </a:rPr>
              <a:t>zdrowotnej</a:t>
            </a:r>
            <a:r>
              <a:rPr lang="pl-PL" sz="1943" dirty="0">
                <a:solidFill>
                  <a:srgbClr val="FFFFFF"/>
                </a:solidFill>
                <a:latin typeface="Open Sauce"/>
                <a:ea typeface="Open Sauce"/>
                <a:cs typeface="Open Sauce"/>
                <a:sym typeface="Open Sauce"/>
              </a:rPr>
              <a:t>,</a:t>
            </a:r>
            <a:r>
              <a:rPr lang="en-US" sz="1943" dirty="0">
                <a:solidFill>
                  <a:srgbClr val="FFFFFF"/>
                </a:solidFill>
                <a:latin typeface="Open Sauce"/>
                <a:ea typeface="Open Sauce"/>
                <a:cs typeface="Open Sauce"/>
                <a:sym typeface="Open Sauce"/>
              </a:rPr>
              <a:t> a ich </a:t>
            </a:r>
            <a:r>
              <a:rPr lang="en-US" sz="1943" dirty="0" err="1">
                <a:solidFill>
                  <a:srgbClr val="FFFFFF"/>
                </a:solidFill>
                <a:latin typeface="Open Sauce"/>
                <a:ea typeface="Open Sauce"/>
                <a:cs typeface="Open Sauce"/>
                <a:sym typeface="Open Sauce"/>
              </a:rPr>
              <a:t>zakres</a:t>
            </a:r>
            <a:r>
              <a:rPr lang="en-US" sz="1943" dirty="0">
                <a:solidFill>
                  <a:srgbClr val="FFFFFF"/>
                </a:solidFill>
                <a:latin typeface="Open Sauce"/>
                <a:ea typeface="Open Sauce"/>
                <a:cs typeface="Open Sauce"/>
                <a:sym typeface="Open Sauce"/>
              </a:rPr>
              <a:t> </a:t>
            </a:r>
            <a:r>
              <a:rPr lang="en-US" sz="1943" dirty="0" err="1">
                <a:solidFill>
                  <a:srgbClr val="FFFFFF"/>
                </a:solidFill>
                <a:latin typeface="Open Sauce"/>
                <a:ea typeface="Open Sauce"/>
                <a:cs typeface="Open Sauce"/>
                <a:sym typeface="Open Sauce"/>
              </a:rPr>
              <a:t>określa</a:t>
            </a:r>
            <a:r>
              <a:rPr lang="en-US" sz="1943" dirty="0">
                <a:solidFill>
                  <a:srgbClr val="FFFFFF"/>
                </a:solidFill>
                <a:latin typeface="Open Sauce"/>
                <a:ea typeface="Open Sauce"/>
                <a:cs typeface="Open Sauce"/>
                <a:sym typeface="Open Sauce"/>
              </a:rPr>
              <a:t> Minister </a:t>
            </a:r>
            <a:r>
              <a:rPr lang="en-US" sz="1943" dirty="0" err="1">
                <a:solidFill>
                  <a:srgbClr val="FFFFFF"/>
                </a:solidFill>
                <a:latin typeface="Open Sauce"/>
                <a:ea typeface="Open Sauce"/>
                <a:cs typeface="Open Sauce"/>
                <a:sym typeface="Open Sauce"/>
              </a:rPr>
              <a:t>Zdrowia</a:t>
            </a:r>
            <a:r>
              <a:rPr lang="en-US" sz="1943" dirty="0">
                <a:solidFill>
                  <a:srgbClr val="FFFFFF"/>
                </a:solidFill>
                <a:latin typeface="Open Sauce"/>
                <a:ea typeface="Open Sauce"/>
                <a:cs typeface="Open Sauce"/>
                <a:sym typeface="Open Sauce"/>
              </a:rPr>
              <a:t>. </a:t>
            </a:r>
            <a:r>
              <a:rPr lang="en-US" sz="1943" dirty="0" err="1">
                <a:solidFill>
                  <a:srgbClr val="FFFFFF"/>
                </a:solidFill>
                <a:latin typeface="Open Sauce"/>
                <a:ea typeface="Open Sauce"/>
                <a:cs typeface="Open Sauce"/>
                <a:sym typeface="Open Sauce"/>
              </a:rPr>
              <a:t>Obejmują</a:t>
            </a:r>
            <a:r>
              <a:rPr lang="en-US" sz="1943" dirty="0">
                <a:solidFill>
                  <a:srgbClr val="FFFFFF"/>
                </a:solidFill>
                <a:latin typeface="Open Sauce"/>
                <a:ea typeface="Open Sauce"/>
                <a:cs typeface="Open Sauce"/>
                <a:sym typeface="Open Sauce"/>
              </a:rPr>
              <a:t> m.in.:</a:t>
            </a:r>
          </a:p>
          <a:p>
            <a:pPr marL="373477" lvl="1" indent="-186738" algn="l">
              <a:lnSpc>
                <a:spcPts val="3961"/>
              </a:lnSpc>
              <a:buFont typeface="Arial"/>
              <a:buChar char="•"/>
            </a:pPr>
            <a:r>
              <a:rPr lang="en-US" sz="1729" dirty="0" err="1">
                <a:solidFill>
                  <a:srgbClr val="FFFFFF"/>
                </a:solidFill>
                <a:latin typeface="Open Sauce"/>
                <a:ea typeface="Open Sauce"/>
                <a:cs typeface="Open Sauce"/>
                <a:sym typeface="Open Sauce"/>
              </a:rPr>
              <a:t>świadczenia</a:t>
            </a:r>
            <a:r>
              <a:rPr lang="en-US" sz="1729" dirty="0">
                <a:solidFill>
                  <a:srgbClr val="FFFFFF"/>
                </a:solidFill>
                <a:latin typeface="Open Sauce"/>
                <a:ea typeface="Open Sauce"/>
                <a:cs typeface="Open Sauce"/>
                <a:sym typeface="Open Sauce"/>
              </a:rPr>
              <a:t> </a:t>
            </a:r>
            <a:r>
              <a:rPr lang="en-US" sz="1729" dirty="0" err="1">
                <a:solidFill>
                  <a:srgbClr val="FFFFFF"/>
                </a:solidFill>
                <a:latin typeface="Open Sauce"/>
                <a:ea typeface="Open Sauce"/>
                <a:cs typeface="Open Sauce"/>
                <a:sym typeface="Open Sauce"/>
              </a:rPr>
              <a:t>pielęgnacyjne</a:t>
            </a:r>
            <a:r>
              <a:rPr lang="en-US" sz="1729" dirty="0">
                <a:solidFill>
                  <a:srgbClr val="FFFFFF"/>
                </a:solidFill>
                <a:latin typeface="Open Sauce"/>
                <a:ea typeface="Open Sauce"/>
                <a:cs typeface="Open Sauce"/>
                <a:sym typeface="Open Sauce"/>
              </a:rPr>
              <a:t> </a:t>
            </a:r>
            <a:r>
              <a:rPr lang="en-US" sz="1729" dirty="0" err="1">
                <a:solidFill>
                  <a:srgbClr val="FFFFFF"/>
                </a:solidFill>
                <a:latin typeface="Open Sauce"/>
                <a:ea typeface="Open Sauce"/>
                <a:cs typeface="Open Sauce"/>
                <a:sym typeface="Open Sauce"/>
              </a:rPr>
              <a:t>i</a:t>
            </a:r>
            <a:r>
              <a:rPr lang="en-US" sz="1729" dirty="0">
                <a:solidFill>
                  <a:srgbClr val="FFFFFF"/>
                </a:solidFill>
                <a:latin typeface="Open Sauce"/>
                <a:ea typeface="Open Sauce"/>
                <a:cs typeface="Open Sauce"/>
                <a:sym typeface="Open Sauce"/>
              </a:rPr>
              <a:t> </a:t>
            </a:r>
            <a:r>
              <a:rPr lang="en-US" sz="1729" dirty="0" err="1">
                <a:solidFill>
                  <a:srgbClr val="FFFFFF"/>
                </a:solidFill>
                <a:latin typeface="Open Sauce"/>
                <a:ea typeface="Open Sauce"/>
                <a:cs typeface="Open Sauce"/>
                <a:sym typeface="Open Sauce"/>
              </a:rPr>
              <a:t>opiekuńcze</a:t>
            </a:r>
            <a:r>
              <a:rPr lang="en-US" sz="1729" dirty="0">
                <a:solidFill>
                  <a:srgbClr val="FFFFFF"/>
                </a:solidFill>
                <a:latin typeface="Open Sauce"/>
                <a:ea typeface="Open Sauce"/>
                <a:cs typeface="Open Sauce"/>
                <a:sym typeface="Open Sauce"/>
              </a:rPr>
              <a:t>,</a:t>
            </a:r>
          </a:p>
          <a:p>
            <a:pPr marL="373477" lvl="1" indent="-186738" algn="l">
              <a:lnSpc>
                <a:spcPts val="3961"/>
              </a:lnSpc>
              <a:buFont typeface="Arial"/>
              <a:buChar char="•"/>
            </a:pPr>
            <a:r>
              <a:rPr lang="en-US" sz="1729" dirty="0" err="1">
                <a:solidFill>
                  <a:srgbClr val="FFFFFF"/>
                </a:solidFill>
                <a:latin typeface="Open Sauce"/>
                <a:ea typeface="Open Sauce"/>
                <a:cs typeface="Open Sauce"/>
                <a:sym typeface="Open Sauce"/>
              </a:rPr>
              <a:t>opiekę</a:t>
            </a:r>
            <a:r>
              <a:rPr lang="en-US" sz="1729" dirty="0">
                <a:solidFill>
                  <a:srgbClr val="FFFFFF"/>
                </a:solidFill>
                <a:latin typeface="Open Sauce"/>
                <a:ea typeface="Open Sauce"/>
                <a:cs typeface="Open Sauce"/>
                <a:sym typeface="Open Sauce"/>
              </a:rPr>
              <a:t> </a:t>
            </a:r>
            <a:r>
              <a:rPr lang="en-US" sz="1729" dirty="0" err="1">
                <a:solidFill>
                  <a:srgbClr val="FFFFFF"/>
                </a:solidFill>
                <a:latin typeface="Open Sauce"/>
                <a:ea typeface="Open Sauce"/>
                <a:cs typeface="Open Sauce"/>
                <a:sym typeface="Open Sauce"/>
              </a:rPr>
              <a:t>paliatywną</a:t>
            </a:r>
            <a:r>
              <a:rPr lang="en-US" sz="1729" dirty="0">
                <a:solidFill>
                  <a:srgbClr val="FFFFFF"/>
                </a:solidFill>
                <a:latin typeface="Open Sauce"/>
                <a:ea typeface="Open Sauce"/>
                <a:cs typeface="Open Sauce"/>
                <a:sym typeface="Open Sauce"/>
              </a:rPr>
              <a:t> </a:t>
            </a:r>
            <a:r>
              <a:rPr lang="en-US" sz="1729" dirty="0" err="1">
                <a:solidFill>
                  <a:srgbClr val="FFFFFF"/>
                </a:solidFill>
                <a:latin typeface="Open Sauce"/>
                <a:ea typeface="Open Sauce"/>
                <a:cs typeface="Open Sauce"/>
                <a:sym typeface="Open Sauce"/>
              </a:rPr>
              <a:t>i</a:t>
            </a:r>
            <a:r>
              <a:rPr lang="en-US" sz="1729" dirty="0">
                <a:solidFill>
                  <a:srgbClr val="FFFFFF"/>
                </a:solidFill>
                <a:latin typeface="Open Sauce"/>
                <a:ea typeface="Open Sauce"/>
                <a:cs typeface="Open Sauce"/>
                <a:sym typeface="Open Sauce"/>
              </a:rPr>
              <a:t> </a:t>
            </a:r>
            <a:r>
              <a:rPr lang="en-US" sz="1729" dirty="0" err="1">
                <a:solidFill>
                  <a:srgbClr val="FFFFFF"/>
                </a:solidFill>
                <a:latin typeface="Open Sauce"/>
                <a:ea typeface="Open Sauce"/>
                <a:cs typeface="Open Sauce"/>
                <a:sym typeface="Open Sauce"/>
              </a:rPr>
              <a:t>hospicyjną</a:t>
            </a:r>
            <a:r>
              <a:rPr lang="en-US" sz="1729" dirty="0">
                <a:solidFill>
                  <a:srgbClr val="FFFFFF"/>
                </a:solidFill>
                <a:latin typeface="Open Sauce"/>
                <a:ea typeface="Open Sauce"/>
                <a:cs typeface="Open Sauce"/>
                <a:sym typeface="Open Sauce"/>
              </a:rPr>
              <a:t>.</a:t>
            </a:r>
          </a:p>
        </p:txBody>
      </p:sp>
      <p:sp>
        <p:nvSpPr>
          <p:cNvPr id="12" name="Freeform 12">
            <a:extLst>
              <a:ext uri="{C183D7F6-B498-43B3-948B-1728B52AA6E4}">
                <adec:decorative xmlns:adec="http://schemas.microsoft.com/office/drawing/2017/decorative" val="1"/>
              </a:ext>
            </a:extLst>
          </p:cNvPr>
          <p:cNvSpPr/>
          <p:nvPr/>
        </p:nvSpPr>
        <p:spPr>
          <a:xfrm>
            <a:off x="12742302" y="2810206"/>
            <a:ext cx="4469681" cy="4469681"/>
          </a:xfrm>
          <a:custGeom>
            <a:avLst/>
            <a:gdLst/>
            <a:ahLst/>
            <a:cxnLst/>
            <a:rect l="l" t="t" r="r" b="b"/>
            <a:pathLst>
              <a:path w="5959575" h="5959575">
                <a:moveTo>
                  <a:pt x="0" y="0"/>
                </a:moveTo>
                <a:lnTo>
                  <a:pt x="5959575" y="0"/>
                </a:lnTo>
                <a:lnTo>
                  <a:pt x="5959575" y="5959575"/>
                </a:lnTo>
                <a:lnTo>
                  <a:pt x="0" y="5959575"/>
                </a:lnTo>
                <a:lnTo>
                  <a:pt x="0" y="0"/>
                </a:lnTo>
                <a:close/>
              </a:path>
            </a:pathLst>
          </a:custGeom>
          <a:blipFill>
            <a:blip r:embed="rId2"/>
            <a:stretch>
              <a:fillRect/>
            </a:stretch>
          </a:blipFill>
        </p:spPr>
        <p:txBody>
          <a:bodyPr/>
          <a:lstStyle/>
          <a:p>
            <a:endParaRPr lang="pl-PL"/>
          </a:p>
        </p:txBody>
      </p:sp>
      <p:pic>
        <p:nvPicPr>
          <p:cNvPr id="14" name="Picture 14" descr="Zdjęcie przedstawia starszą kobietę i starszego mężczyznę siedzących na kanapie. Kobieta trzyma termometr, co sugeruje domową opiekę nad chorym."/>
          <p:cNvPicPr>
            <a:picLocks noChangeAspect="1"/>
          </p:cNvPicPr>
          <p:nvPr/>
        </p:nvPicPr>
        <p:blipFill>
          <a:blip r:embed="rId3"/>
          <a:srcRect l="16526" r="21682"/>
          <a:stretch>
            <a:fillRect/>
          </a:stretch>
        </p:blipFill>
        <p:spPr>
          <a:xfrm>
            <a:off x="13268895" y="2840968"/>
            <a:ext cx="3416850" cy="3689808"/>
          </a:xfrm>
          <a:prstGeom prst="rect">
            <a:avLst/>
          </a:prstGeom>
        </p:spPr>
      </p:pic>
      <p:grpSp>
        <p:nvGrpSpPr>
          <p:cNvPr id="19" name="Grupa 18">
            <a:extLst>
              <a:ext uri="{FF2B5EF4-FFF2-40B4-BE49-F238E27FC236}">
                <a16:creationId xmlns:a16="http://schemas.microsoft.com/office/drawing/2014/main" id="{D9323FC2-2C68-B02A-0646-178EC15933DC}"/>
              </a:ext>
              <a:ext uri="{C183D7F6-B498-43B3-948B-1728B52AA6E4}">
                <adec:decorative xmlns:adec="http://schemas.microsoft.com/office/drawing/2017/decorative" val="1"/>
              </a:ext>
            </a:extLst>
          </p:cNvPr>
          <p:cNvGrpSpPr/>
          <p:nvPr/>
        </p:nvGrpSpPr>
        <p:grpSpPr>
          <a:xfrm>
            <a:off x="13078057" y="-486039"/>
            <a:ext cx="6693256" cy="3296245"/>
            <a:chOff x="13078057" y="-486039"/>
            <a:chExt cx="6693256" cy="3296245"/>
          </a:xfrm>
        </p:grpSpPr>
        <p:sp>
          <p:nvSpPr>
            <p:cNvPr id="7" name="Freeform 7">
              <a:extLst>
                <a:ext uri="{C183D7F6-B498-43B3-948B-1728B52AA6E4}">
                  <adec:decorative xmlns:adec="http://schemas.microsoft.com/office/drawing/2017/decorative" val="1"/>
                </a:ext>
              </a:extLst>
            </p:cNvPr>
            <p:cNvSpPr/>
            <p:nvPr/>
          </p:nvSpPr>
          <p:spPr>
            <a:xfrm rot="525414" flipH="1" flipV="1">
              <a:off x="13078057" y="-486039"/>
              <a:ext cx="6693256" cy="2559737"/>
            </a:xfrm>
            <a:custGeom>
              <a:avLst/>
              <a:gdLst/>
              <a:ahLst/>
              <a:cxnLst/>
              <a:rect l="l" t="t" r="r" b="b"/>
              <a:pathLst>
                <a:path w="6693256" h="2559737">
                  <a:moveTo>
                    <a:pt x="6693255" y="2559738"/>
                  </a:moveTo>
                  <a:lnTo>
                    <a:pt x="0" y="2559738"/>
                  </a:lnTo>
                  <a:lnTo>
                    <a:pt x="0" y="0"/>
                  </a:lnTo>
                  <a:lnTo>
                    <a:pt x="6693255" y="0"/>
                  </a:lnTo>
                  <a:lnTo>
                    <a:pt x="6693255" y="2559738"/>
                  </a:lnTo>
                  <a:close/>
                </a:path>
              </a:pathLst>
            </a:custGeom>
            <a:blipFill>
              <a:blip r:embed="rId4">
                <a:extLst>
                  <a:ext uri="{96DAC541-7B7A-43D3-8B79-37D633B846F1}">
                    <asvg:svgBlip xmlns:asvg="http://schemas.microsoft.com/office/drawing/2016/SVG/main" r:embed="rId5"/>
                  </a:ext>
                </a:extLst>
              </a:blip>
              <a:stretch>
                <a:fillRect t="-79322" b="-82160"/>
              </a:stretch>
            </a:blip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a:off x="17959565" y="2153336"/>
              <a:ext cx="656870" cy="656870"/>
            </a:xfrm>
            <a:custGeom>
              <a:avLst/>
              <a:gdLst/>
              <a:ahLst/>
              <a:cxnLst/>
              <a:rect l="l" t="t" r="r" b="b"/>
              <a:pathLst>
                <a:path w="656870" h="656870">
                  <a:moveTo>
                    <a:pt x="0" y="0"/>
                  </a:moveTo>
                  <a:lnTo>
                    <a:pt x="656870" y="0"/>
                  </a:lnTo>
                  <a:lnTo>
                    <a:pt x="656870" y="656870"/>
                  </a:lnTo>
                  <a:lnTo>
                    <a:pt x="0" y="6568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grpSp>
    </p:spTree>
  </p:cSld>
  <p:clrMapOvr>
    <a:masterClrMapping/>
  </p:clrMapOvr>
  <p:transition>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a 18">
            <a:extLst>
              <a:ext uri="{FF2B5EF4-FFF2-40B4-BE49-F238E27FC236}">
                <a16:creationId xmlns:a16="http://schemas.microsoft.com/office/drawing/2014/main" id="{AAA789FD-1AD5-6A68-D824-4BF355D25D2D}"/>
              </a:ext>
              <a:ext uri="{C183D7F6-B498-43B3-948B-1728B52AA6E4}">
                <adec:decorative xmlns:adec="http://schemas.microsoft.com/office/drawing/2017/decorative" val="1"/>
              </a:ext>
            </a:extLst>
          </p:cNvPr>
          <p:cNvGrpSpPr/>
          <p:nvPr/>
        </p:nvGrpSpPr>
        <p:grpSpPr>
          <a:xfrm>
            <a:off x="-140352" y="-694725"/>
            <a:ext cx="20233024" cy="13372484"/>
            <a:chOff x="-140352" y="-694725"/>
            <a:chExt cx="20233024" cy="13372484"/>
          </a:xfrm>
        </p:grpSpPr>
        <p:sp>
          <p:nvSpPr>
            <p:cNvPr id="2" name="Freeform 2">
              <a:extLst>
                <a:ext uri="{C183D7F6-B498-43B3-948B-1728B52AA6E4}">
                  <adec:decorative xmlns:adec="http://schemas.microsoft.com/office/drawing/2017/decorative" val="1"/>
                </a:ext>
              </a:extLst>
            </p:cNvPr>
            <p:cNvSpPr/>
            <p:nvPr/>
          </p:nvSpPr>
          <p:spPr>
            <a:xfrm>
              <a:off x="-140352" y="-256188"/>
              <a:ext cx="20233024" cy="10799376"/>
            </a:xfrm>
            <a:custGeom>
              <a:avLst/>
              <a:gdLst/>
              <a:ahLst/>
              <a:cxnLst/>
              <a:rect l="l" t="t" r="r" b="b"/>
              <a:pathLst>
                <a:path w="20233024" h="10799376">
                  <a:moveTo>
                    <a:pt x="0" y="0"/>
                  </a:moveTo>
                  <a:lnTo>
                    <a:pt x="20233024" y="0"/>
                  </a:lnTo>
                  <a:lnTo>
                    <a:pt x="20233024" y="10799376"/>
                  </a:lnTo>
                  <a:lnTo>
                    <a:pt x="0" y="10799376"/>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6" name="Freeform 6">
              <a:extLst>
                <a:ext uri="{C183D7F6-B498-43B3-948B-1728B52AA6E4}">
                  <adec:decorative xmlns:adec="http://schemas.microsoft.com/office/drawing/2017/decorative" val="1"/>
                </a:ext>
              </a:extLst>
            </p:cNvPr>
            <p:cNvSpPr/>
            <p:nvPr/>
          </p:nvSpPr>
          <p:spPr>
            <a:xfrm>
              <a:off x="759724" y="1265959"/>
              <a:ext cx="12256184" cy="3877541"/>
            </a:xfrm>
            <a:custGeom>
              <a:avLst/>
              <a:gdLst/>
              <a:ahLst/>
              <a:cxnLst/>
              <a:rect l="l" t="t" r="r" b="b"/>
              <a:pathLst>
                <a:path w="3227966" h="1021245">
                  <a:moveTo>
                    <a:pt x="39795" y="0"/>
                  </a:moveTo>
                  <a:lnTo>
                    <a:pt x="3188171" y="0"/>
                  </a:lnTo>
                  <a:cubicBezTo>
                    <a:pt x="3198725" y="0"/>
                    <a:pt x="3208847" y="4193"/>
                    <a:pt x="3216310" y="11656"/>
                  </a:cubicBezTo>
                  <a:cubicBezTo>
                    <a:pt x="3223773" y="19119"/>
                    <a:pt x="3227966" y="29241"/>
                    <a:pt x="3227966" y="39795"/>
                  </a:cubicBezTo>
                  <a:lnTo>
                    <a:pt x="3227966" y="981450"/>
                  </a:lnTo>
                  <a:cubicBezTo>
                    <a:pt x="3227966" y="992004"/>
                    <a:pt x="3223773" y="1002126"/>
                    <a:pt x="3216310" y="1009589"/>
                  </a:cubicBezTo>
                  <a:cubicBezTo>
                    <a:pt x="3208847" y="1017053"/>
                    <a:pt x="3198725" y="1021245"/>
                    <a:pt x="3188171" y="1021245"/>
                  </a:cubicBezTo>
                  <a:lnTo>
                    <a:pt x="39795" y="1021245"/>
                  </a:lnTo>
                  <a:cubicBezTo>
                    <a:pt x="29241" y="1021245"/>
                    <a:pt x="19119" y="1017053"/>
                    <a:pt x="11656" y="1009589"/>
                  </a:cubicBezTo>
                  <a:cubicBezTo>
                    <a:pt x="4193" y="1002126"/>
                    <a:pt x="0" y="992004"/>
                    <a:pt x="0" y="981450"/>
                  </a:cubicBezTo>
                  <a:lnTo>
                    <a:pt x="0" y="39795"/>
                  </a:lnTo>
                  <a:cubicBezTo>
                    <a:pt x="0" y="29241"/>
                    <a:pt x="4193" y="19119"/>
                    <a:pt x="11656" y="11656"/>
                  </a:cubicBezTo>
                  <a:cubicBezTo>
                    <a:pt x="19119" y="4193"/>
                    <a:pt x="29241" y="0"/>
                    <a:pt x="39795"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8" name="Freeform 8">
              <a:extLst>
                <a:ext uri="{C183D7F6-B498-43B3-948B-1728B52AA6E4}">
                  <adec:decorative xmlns:adec="http://schemas.microsoft.com/office/drawing/2017/decorative" val="1"/>
                </a:ext>
              </a:extLst>
            </p:cNvPr>
            <p:cNvSpPr/>
            <p:nvPr/>
          </p:nvSpPr>
          <p:spPr>
            <a:xfrm>
              <a:off x="13497332" y="-694725"/>
              <a:ext cx="1389449" cy="1389449"/>
            </a:xfrm>
            <a:custGeom>
              <a:avLst/>
              <a:gdLst/>
              <a:ahLst/>
              <a:cxnLst/>
              <a:rect l="l" t="t" r="r" b="b"/>
              <a:pathLst>
                <a:path w="1389449" h="1389449">
                  <a:moveTo>
                    <a:pt x="0" y="0"/>
                  </a:moveTo>
                  <a:lnTo>
                    <a:pt x="1389450" y="0"/>
                  </a:lnTo>
                  <a:lnTo>
                    <a:pt x="1389450" y="1389450"/>
                  </a:lnTo>
                  <a:lnTo>
                    <a:pt x="0" y="13894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a:off x="14192057" y="-360749"/>
              <a:ext cx="1637260" cy="13038508"/>
            </a:xfrm>
            <a:custGeom>
              <a:avLst/>
              <a:gdLst/>
              <a:ahLst/>
              <a:cxnLst/>
              <a:rect l="l" t="t" r="r" b="b"/>
              <a:pathLst>
                <a:path w="431212" h="3434010">
                  <a:moveTo>
                    <a:pt x="0" y="0"/>
                  </a:moveTo>
                  <a:lnTo>
                    <a:pt x="431212" y="0"/>
                  </a:lnTo>
                  <a:lnTo>
                    <a:pt x="431212"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grpSp>
      <p:sp>
        <p:nvSpPr>
          <p:cNvPr id="12" name="TextBox 12"/>
          <p:cNvSpPr txBox="1">
            <a:spLocks noGrp="1"/>
          </p:cNvSpPr>
          <p:nvPr>
            <p:ph type="title" idx="4294967295"/>
          </p:nvPr>
        </p:nvSpPr>
        <p:spPr>
          <a:xfrm>
            <a:off x="1028700" y="568379"/>
            <a:ext cx="4316064" cy="5973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4817"/>
              </a:lnSpc>
              <a:spcBef>
                <a:spcPts val="0"/>
              </a:spcBef>
              <a:spcAft>
                <a:spcPts val="0"/>
              </a:spcAft>
              <a:buClrTx/>
              <a:buSzTx/>
              <a:buFontTx/>
              <a:buNone/>
              <a:tabLst/>
              <a:defRPr/>
            </a:pPr>
            <a:r>
              <a:rPr kumimoji="0" lang="en-US" sz="3705"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Rekomendacja</a:t>
            </a:r>
            <a:r>
              <a:rPr kumimoji="0" lang="en-US" sz="3705"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3.</a:t>
            </a:r>
          </a:p>
        </p:txBody>
      </p:sp>
      <p:sp>
        <p:nvSpPr>
          <p:cNvPr id="13" name="TextBox 13"/>
          <p:cNvSpPr txBox="1"/>
          <p:nvPr/>
        </p:nvSpPr>
        <p:spPr>
          <a:xfrm>
            <a:off x="5550741" y="668837"/>
            <a:ext cx="5627629" cy="415447"/>
          </a:xfrm>
          <a:prstGeom prst="rect">
            <a:avLst/>
          </a:prstGeom>
        </p:spPr>
        <p:txBody>
          <a:bodyPr lIns="0" tIns="0" rIns="0" bIns="0" rtlCol="0" anchor="t">
            <a:spAutoFit/>
          </a:bodyPr>
          <a:lstStyle/>
          <a:p>
            <a:pPr algn="l">
              <a:lnSpc>
                <a:spcPts val="3414"/>
              </a:lnSpc>
            </a:pPr>
            <a:r>
              <a:rPr lang="en-US" sz="2626" b="1">
                <a:solidFill>
                  <a:srgbClr val="0F5995"/>
                </a:solidFill>
                <a:latin typeface="Open Sauce Bold"/>
                <a:ea typeface="Open Sauce Bold"/>
                <a:cs typeface="Open Sauce Bold"/>
                <a:sym typeface="Open Sauce Bold"/>
              </a:rPr>
              <a:t>Rozwój opieki środowiskowej</a:t>
            </a:r>
          </a:p>
        </p:txBody>
      </p:sp>
      <p:sp>
        <p:nvSpPr>
          <p:cNvPr id="14" name="TextBox 14"/>
          <p:cNvSpPr txBox="1"/>
          <p:nvPr/>
        </p:nvSpPr>
        <p:spPr>
          <a:xfrm>
            <a:off x="1119358" y="1411521"/>
            <a:ext cx="8024642" cy="3531608"/>
          </a:xfrm>
          <a:prstGeom prst="rect">
            <a:avLst/>
          </a:prstGeom>
        </p:spPr>
        <p:txBody>
          <a:bodyPr lIns="0" tIns="0" rIns="0" bIns="0" rtlCol="0" anchor="t">
            <a:spAutoFit/>
          </a:bodyPr>
          <a:lstStyle/>
          <a:p>
            <a:pPr marL="285750" indent="-285750" algn="l">
              <a:lnSpc>
                <a:spcPts val="3060"/>
              </a:lnSpc>
              <a:buFont typeface="Arial" panose="020B0604020202020204" pitchFamily="34" charset="0"/>
              <a:buChar char="•"/>
            </a:pPr>
            <a:r>
              <a:rPr lang="en-US" sz="1800" dirty="0" err="1">
                <a:solidFill>
                  <a:srgbClr val="FFFFFF"/>
                </a:solidFill>
                <a:latin typeface="Open Sauce"/>
                <a:ea typeface="Open Sauce"/>
                <a:cs typeface="Open Sauce"/>
                <a:sym typeface="Open Sauce"/>
              </a:rPr>
              <a:t>Niewystarczająca</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liczba</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godzin</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usług</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opiekuńczych</a:t>
            </a:r>
            <a:endParaRPr lang="en-US" sz="1800" dirty="0">
              <a:solidFill>
                <a:srgbClr val="FFFFFF"/>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FFFFFF"/>
                </a:solidFill>
                <a:latin typeface="Open Sauce"/>
                <a:ea typeface="Open Sauce"/>
                <a:cs typeface="Open Sauce"/>
                <a:sym typeface="Open Sauce"/>
              </a:rPr>
              <a:t>Ograniczony</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dostęp</a:t>
            </a:r>
            <a:r>
              <a:rPr lang="en-US" sz="1800" dirty="0">
                <a:solidFill>
                  <a:srgbClr val="FFFFFF"/>
                </a:solidFill>
                <a:latin typeface="Open Sauce"/>
                <a:ea typeface="Open Sauce"/>
                <a:cs typeface="Open Sauce"/>
                <a:sym typeface="Open Sauce"/>
              </a:rPr>
              <a:t> do </a:t>
            </a:r>
            <a:r>
              <a:rPr lang="en-US" sz="1800" dirty="0" err="1">
                <a:solidFill>
                  <a:srgbClr val="FFFFFF"/>
                </a:solidFill>
                <a:latin typeface="Open Sauce"/>
                <a:ea typeface="Open Sauce"/>
                <a:cs typeface="Open Sauce"/>
                <a:sym typeface="Open Sauce"/>
              </a:rPr>
              <a:t>opiekunów</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i</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asystentów</a:t>
            </a:r>
            <a:endParaRPr lang="en-US" sz="1800" dirty="0">
              <a:solidFill>
                <a:srgbClr val="FFFFFF"/>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FFFFFF"/>
                </a:solidFill>
                <a:latin typeface="Open Sauce"/>
                <a:ea typeface="Open Sauce"/>
                <a:cs typeface="Open Sauce"/>
                <a:sym typeface="Open Sauce"/>
              </a:rPr>
              <a:t>Słaba</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dostępność</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usług</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na</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terenach</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wiejskich</a:t>
            </a:r>
            <a:endParaRPr lang="en-US" sz="1800" dirty="0">
              <a:solidFill>
                <a:srgbClr val="FFFFFF"/>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FFFFFF"/>
                </a:solidFill>
                <a:latin typeface="Open Sauce"/>
                <a:ea typeface="Open Sauce"/>
                <a:cs typeface="Open Sauce"/>
                <a:sym typeface="Open Sauce"/>
              </a:rPr>
              <a:t>Bariery</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kadrowe</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i</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transportowe</a:t>
            </a:r>
            <a:endParaRPr lang="en-US" sz="1800" dirty="0">
              <a:solidFill>
                <a:srgbClr val="FFFFFF"/>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a:solidFill>
                  <a:srgbClr val="FFFFFF"/>
                </a:solidFill>
                <a:latin typeface="Open Sauce"/>
                <a:ea typeface="Open Sauce"/>
                <a:cs typeface="Open Sauce"/>
                <a:sym typeface="Open Sauce"/>
              </a:rPr>
              <a:t>Brak </a:t>
            </a:r>
            <a:r>
              <a:rPr lang="en-US" sz="1800" dirty="0" err="1">
                <a:solidFill>
                  <a:srgbClr val="FFFFFF"/>
                </a:solidFill>
                <a:latin typeface="Open Sauce"/>
                <a:ea typeface="Open Sauce"/>
                <a:cs typeface="Open Sauce"/>
                <a:sym typeface="Open Sauce"/>
              </a:rPr>
              <a:t>elastycznych</a:t>
            </a:r>
            <a:r>
              <a:rPr lang="en-US" sz="1800" dirty="0">
                <a:solidFill>
                  <a:srgbClr val="FFFFFF"/>
                </a:solidFill>
                <a:latin typeface="Open Sauce"/>
                <a:ea typeface="Open Sauce"/>
                <a:cs typeface="Open Sauce"/>
                <a:sym typeface="Open Sauce"/>
              </a:rPr>
              <a:t> form </a:t>
            </a:r>
            <a:r>
              <a:rPr lang="en-US" sz="1800" dirty="0" err="1">
                <a:solidFill>
                  <a:srgbClr val="FFFFFF"/>
                </a:solidFill>
                <a:latin typeface="Open Sauce"/>
                <a:ea typeface="Open Sauce"/>
                <a:cs typeface="Open Sauce"/>
                <a:sym typeface="Open Sauce"/>
              </a:rPr>
              <a:t>wsparcia</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czasowego</a:t>
            </a:r>
            <a:endParaRPr lang="en-US" sz="1800" dirty="0">
              <a:solidFill>
                <a:srgbClr val="FFFFFF"/>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FFFFFF"/>
                </a:solidFill>
                <a:latin typeface="Open Sauce"/>
                <a:ea typeface="Open Sauce"/>
                <a:cs typeface="Open Sauce"/>
                <a:sym typeface="Open Sauce"/>
              </a:rPr>
              <a:t>Niedopasowanie</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intensywności</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usług</a:t>
            </a:r>
            <a:r>
              <a:rPr lang="en-US" sz="1800" dirty="0">
                <a:solidFill>
                  <a:srgbClr val="FFFFFF"/>
                </a:solidFill>
                <a:latin typeface="Open Sauce"/>
                <a:ea typeface="Open Sauce"/>
                <a:cs typeface="Open Sauce"/>
                <a:sym typeface="Open Sauce"/>
              </a:rPr>
              <a:t> do </a:t>
            </a:r>
            <a:r>
              <a:rPr lang="en-US" sz="1800" dirty="0" err="1">
                <a:solidFill>
                  <a:srgbClr val="FFFFFF"/>
                </a:solidFill>
                <a:latin typeface="Open Sauce"/>
                <a:ea typeface="Open Sauce"/>
                <a:cs typeface="Open Sauce"/>
                <a:sym typeface="Open Sauce"/>
              </a:rPr>
              <a:t>potrzeb</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osób</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niesamodzielnych</a:t>
            </a:r>
            <a:endParaRPr lang="en-US" sz="1800" dirty="0">
              <a:solidFill>
                <a:srgbClr val="FFFFFF"/>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FFFFFF"/>
                </a:solidFill>
                <a:latin typeface="Open Sauce"/>
                <a:ea typeface="Open Sauce"/>
                <a:cs typeface="Open Sauce"/>
                <a:sym typeface="Open Sauce"/>
              </a:rPr>
              <a:t>Ograniczony</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dostęp</a:t>
            </a:r>
            <a:r>
              <a:rPr lang="en-US" sz="1800" dirty="0">
                <a:solidFill>
                  <a:srgbClr val="FFFFFF"/>
                </a:solidFill>
                <a:latin typeface="Open Sauce"/>
                <a:ea typeface="Open Sauce"/>
                <a:cs typeface="Open Sauce"/>
                <a:sym typeface="Open Sauce"/>
              </a:rPr>
              <a:t> do </a:t>
            </a:r>
            <a:r>
              <a:rPr lang="en-US" sz="1800" dirty="0" err="1">
                <a:solidFill>
                  <a:srgbClr val="FFFFFF"/>
                </a:solidFill>
                <a:latin typeface="Open Sauce"/>
                <a:ea typeface="Open Sauce"/>
                <a:cs typeface="Open Sauce"/>
                <a:sym typeface="Open Sauce"/>
              </a:rPr>
              <a:t>teleopieki</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i</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sprzętu</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wspomagającego</a:t>
            </a:r>
            <a:endParaRPr lang="en-US" sz="1800" dirty="0">
              <a:solidFill>
                <a:srgbClr val="FFFFFF"/>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a:solidFill>
                  <a:srgbClr val="FFFFFF"/>
                </a:solidFill>
                <a:latin typeface="Open Sauce"/>
                <a:ea typeface="Open Sauce"/>
                <a:cs typeface="Open Sauce"/>
                <a:sym typeface="Open Sauce"/>
              </a:rPr>
              <a:t>Potrzeba </a:t>
            </a:r>
            <a:r>
              <a:rPr lang="en-US" sz="1800" dirty="0" err="1">
                <a:solidFill>
                  <a:srgbClr val="FFFFFF"/>
                </a:solidFill>
                <a:latin typeface="Open Sauce"/>
                <a:ea typeface="Open Sauce"/>
                <a:cs typeface="Open Sauce"/>
                <a:sym typeface="Open Sauce"/>
              </a:rPr>
              <a:t>rozwoju</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usług</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sąsiedzkich</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jako</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wczesnej</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formy</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wsparcia</a:t>
            </a:r>
            <a:endParaRPr lang="en-US" sz="1800" dirty="0">
              <a:solidFill>
                <a:srgbClr val="FFFFFF"/>
              </a:solidFill>
              <a:latin typeface="Open Sauce"/>
              <a:ea typeface="Open Sauce"/>
              <a:cs typeface="Open Sauce"/>
              <a:sym typeface="Open Sauce"/>
            </a:endParaRPr>
          </a:p>
        </p:txBody>
      </p:sp>
      <p:sp>
        <p:nvSpPr>
          <p:cNvPr id="15" name="TextBox 15"/>
          <p:cNvSpPr txBox="1"/>
          <p:nvPr/>
        </p:nvSpPr>
        <p:spPr>
          <a:xfrm>
            <a:off x="1028700" y="5297739"/>
            <a:ext cx="4316064" cy="597313"/>
          </a:xfrm>
          <a:prstGeom prst="rect">
            <a:avLst/>
          </a:prstGeom>
        </p:spPr>
        <p:txBody>
          <a:bodyPr lIns="0" tIns="0" rIns="0" bIns="0" rtlCol="0" anchor="t">
            <a:spAutoFit/>
          </a:bodyPr>
          <a:lstStyle/>
          <a:p>
            <a:pPr algn="just">
              <a:lnSpc>
                <a:spcPts val="4817"/>
              </a:lnSpc>
            </a:pPr>
            <a:r>
              <a:rPr lang="en-US" sz="3705" b="1">
                <a:solidFill>
                  <a:srgbClr val="0F5995"/>
                </a:solidFill>
                <a:latin typeface="Open Sauce Bold"/>
                <a:ea typeface="Open Sauce Bold"/>
                <a:cs typeface="Open Sauce Bold"/>
                <a:sym typeface="Open Sauce Bold"/>
              </a:rPr>
              <a:t>Rekomendacja 4.</a:t>
            </a:r>
          </a:p>
        </p:txBody>
      </p:sp>
      <p:sp>
        <p:nvSpPr>
          <p:cNvPr id="16" name="TextBox 16"/>
          <p:cNvSpPr txBox="1"/>
          <p:nvPr/>
        </p:nvSpPr>
        <p:spPr>
          <a:xfrm>
            <a:off x="5344764" y="5407661"/>
            <a:ext cx="9086376" cy="396519"/>
          </a:xfrm>
          <a:prstGeom prst="rect">
            <a:avLst/>
          </a:prstGeom>
        </p:spPr>
        <p:txBody>
          <a:bodyPr lIns="0" tIns="0" rIns="0" bIns="0" rtlCol="0" anchor="t">
            <a:spAutoFit/>
          </a:bodyPr>
          <a:lstStyle/>
          <a:p>
            <a:pPr algn="l">
              <a:lnSpc>
                <a:spcPts val="3251"/>
              </a:lnSpc>
            </a:pPr>
            <a:r>
              <a:rPr lang="en-US" sz="2501" b="1">
                <a:solidFill>
                  <a:srgbClr val="0F5995"/>
                </a:solidFill>
                <a:latin typeface="Open Sauce Bold"/>
                <a:ea typeface="Open Sauce Bold"/>
                <a:cs typeface="Open Sauce Bold"/>
                <a:sym typeface="Open Sauce Bold"/>
              </a:rPr>
              <a:t>Systemowe wsparcie rodzin i opiekunów nieformalnych</a:t>
            </a:r>
          </a:p>
        </p:txBody>
      </p:sp>
      <p:sp>
        <p:nvSpPr>
          <p:cNvPr id="17" name="TextBox 17"/>
          <p:cNvSpPr txBox="1"/>
          <p:nvPr/>
        </p:nvSpPr>
        <p:spPr>
          <a:xfrm>
            <a:off x="1028700" y="6063255"/>
            <a:ext cx="8859252" cy="3437736"/>
          </a:xfrm>
          <a:prstGeom prst="rect">
            <a:avLst/>
          </a:prstGeom>
        </p:spPr>
        <p:txBody>
          <a:bodyPr lIns="0" tIns="0" rIns="0" bIns="0" rtlCol="0" anchor="t">
            <a:spAutoFit/>
          </a:bodyPr>
          <a:lstStyle/>
          <a:p>
            <a:pPr marL="342900" indent="-342900" algn="l">
              <a:lnSpc>
                <a:spcPts val="3358"/>
              </a:lnSpc>
              <a:buFont typeface="Arial" panose="020B0604020202020204" pitchFamily="34" charset="0"/>
              <a:buChar char="•"/>
            </a:pPr>
            <a:r>
              <a:rPr lang="en-US" sz="1987" dirty="0" err="1">
                <a:solidFill>
                  <a:srgbClr val="000000"/>
                </a:solidFill>
                <a:latin typeface="Open Sauce"/>
                <a:ea typeface="Open Sauce"/>
                <a:cs typeface="Open Sauce"/>
                <a:sym typeface="Open Sauce"/>
              </a:rPr>
              <a:t>Opieka</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długoterminowa</a:t>
            </a:r>
            <a:r>
              <a:rPr lang="en-US" sz="1987" dirty="0">
                <a:solidFill>
                  <a:srgbClr val="000000"/>
                </a:solidFill>
                <a:latin typeface="Open Sauce"/>
                <a:ea typeface="Open Sauce"/>
                <a:cs typeface="Open Sauce"/>
                <a:sym typeface="Open Sauce"/>
              </a:rPr>
              <a:t> w </a:t>
            </a:r>
            <a:r>
              <a:rPr lang="en-US" sz="1987" dirty="0" err="1">
                <a:solidFill>
                  <a:srgbClr val="000000"/>
                </a:solidFill>
                <a:latin typeface="Open Sauce"/>
                <a:ea typeface="Open Sauce"/>
                <a:cs typeface="Open Sauce"/>
                <a:sym typeface="Open Sauce"/>
              </a:rPr>
              <a:t>dużym</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stopniu</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oparta</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na</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pracy</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rodzin</a:t>
            </a:r>
            <a:endParaRPr lang="en-US" sz="1987" dirty="0">
              <a:solidFill>
                <a:srgbClr val="000000"/>
              </a:solidFill>
              <a:latin typeface="Open Sauce"/>
              <a:ea typeface="Open Sauce"/>
              <a:cs typeface="Open Sauce"/>
              <a:sym typeface="Open Sauce"/>
            </a:endParaRPr>
          </a:p>
          <a:p>
            <a:pPr marL="342900" indent="-342900" algn="l">
              <a:lnSpc>
                <a:spcPts val="3358"/>
              </a:lnSpc>
              <a:buFont typeface="Arial" panose="020B0604020202020204" pitchFamily="34" charset="0"/>
              <a:buChar char="•"/>
            </a:pPr>
            <a:r>
              <a:rPr lang="en-US" sz="1987" dirty="0" err="1">
                <a:solidFill>
                  <a:srgbClr val="000000"/>
                </a:solidFill>
                <a:latin typeface="Open Sauce"/>
                <a:ea typeface="Open Sauce"/>
                <a:cs typeface="Open Sauce"/>
                <a:sym typeface="Open Sauce"/>
              </a:rPr>
              <a:t>Przeciążenie</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fizyczne</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i</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psychiczne</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opiekunów</a:t>
            </a:r>
            <a:endParaRPr lang="en-US" sz="1987" dirty="0">
              <a:solidFill>
                <a:srgbClr val="000000"/>
              </a:solidFill>
              <a:latin typeface="Open Sauce"/>
              <a:ea typeface="Open Sauce"/>
              <a:cs typeface="Open Sauce"/>
              <a:sym typeface="Open Sauce"/>
            </a:endParaRPr>
          </a:p>
          <a:p>
            <a:pPr marL="342900" indent="-342900" algn="l">
              <a:lnSpc>
                <a:spcPts val="3358"/>
              </a:lnSpc>
              <a:buFont typeface="Arial" panose="020B0604020202020204" pitchFamily="34" charset="0"/>
              <a:buChar char="•"/>
            </a:pPr>
            <a:r>
              <a:rPr lang="en-US" sz="1987" dirty="0" err="1">
                <a:solidFill>
                  <a:srgbClr val="000000"/>
                </a:solidFill>
                <a:latin typeface="Open Sauce"/>
                <a:ea typeface="Open Sauce"/>
                <a:cs typeface="Open Sauce"/>
                <a:sym typeface="Open Sauce"/>
              </a:rPr>
              <a:t>Późne</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zgłaszanie</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się</a:t>
            </a:r>
            <a:r>
              <a:rPr lang="en-US" sz="1987" dirty="0">
                <a:solidFill>
                  <a:srgbClr val="000000"/>
                </a:solidFill>
                <a:latin typeface="Open Sauce"/>
                <a:ea typeface="Open Sauce"/>
                <a:cs typeface="Open Sauce"/>
                <a:sym typeface="Open Sauce"/>
              </a:rPr>
              <a:t> do </a:t>
            </a:r>
            <a:r>
              <a:rPr lang="en-US" sz="1987" dirty="0" err="1">
                <a:solidFill>
                  <a:srgbClr val="000000"/>
                </a:solidFill>
                <a:latin typeface="Open Sauce"/>
                <a:ea typeface="Open Sauce"/>
                <a:cs typeface="Open Sauce"/>
                <a:sym typeface="Open Sauce"/>
              </a:rPr>
              <a:t>systemu</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często</a:t>
            </a:r>
            <a:r>
              <a:rPr lang="en-US" sz="1987" dirty="0">
                <a:solidFill>
                  <a:srgbClr val="000000"/>
                </a:solidFill>
                <a:latin typeface="Open Sauce"/>
                <a:ea typeface="Open Sauce"/>
                <a:cs typeface="Open Sauce"/>
                <a:sym typeface="Open Sauce"/>
              </a:rPr>
              <a:t> w </a:t>
            </a:r>
            <a:r>
              <a:rPr lang="en-US" sz="1987" dirty="0" err="1">
                <a:solidFill>
                  <a:srgbClr val="000000"/>
                </a:solidFill>
                <a:latin typeface="Open Sauce"/>
                <a:ea typeface="Open Sauce"/>
                <a:cs typeface="Open Sauce"/>
                <a:sym typeface="Open Sauce"/>
              </a:rPr>
              <a:t>sytuacjach</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kryzysowych</a:t>
            </a:r>
            <a:endParaRPr lang="en-US" sz="1987" dirty="0">
              <a:solidFill>
                <a:srgbClr val="000000"/>
              </a:solidFill>
              <a:latin typeface="Open Sauce"/>
              <a:ea typeface="Open Sauce"/>
              <a:cs typeface="Open Sauce"/>
              <a:sym typeface="Open Sauce"/>
            </a:endParaRPr>
          </a:p>
          <a:p>
            <a:pPr marL="342900" indent="-342900" algn="l">
              <a:lnSpc>
                <a:spcPts val="3358"/>
              </a:lnSpc>
              <a:buFont typeface="Arial" panose="020B0604020202020204" pitchFamily="34" charset="0"/>
              <a:buChar char="•"/>
            </a:pPr>
            <a:r>
              <a:rPr lang="en-US" sz="1987" dirty="0" err="1">
                <a:solidFill>
                  <a:srgbClr val="000000"/>
                </a:solidFill>
                <a:latin typeface="Open Sauce"/>
                <a:ea typeface="Open Sauce"/>
                <a:cs typeface="Open Sauce"/>
                <a:sym typeface="Open Sauce"/>
              </a:rPr>
              <a:t>Ograniczona</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dostępność</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opieki</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wytchnieniowej</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i</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asystentury</a:t>
            </a:r>
            <a:endParaRPr lang="en-US" sz="1987" dirty="0">
              <a:solidFill>
                <a:srgbClr val="000000"/>
              </a:solidFill>
              <a:latin typeface="Open Sauce"/>
              <a:ea typeface="Open Sauce"/>
              <a:cs typeface="Open Sauce"/>
              <a:sym typeface="Open Sauce"/>
            </a:endParaRPr>
          </a:p>
          <a:p>
            <a:pPr marL="342900" indent="-342900" algn="l">
              <a:lnSpc>
                <a:spcPts val="3358"/>
              </a:lnSpc>
              <a:buFont typeface="Arial" panose="020B0604020202020204" pitchFamily="34" charset="0"/>
              <a:buChar char="•"/>
            </a:pPr>
            <a:r>
              <a:rPr lang="en-US" sz="1987" dirty="0">
                <a:solidFill>
                  <a:srgbClr val="000000"/>
                </a:solidFill>
                <a:latin typeface="Open Sauce"/>
                <a:ea typeface="Open Sauce"/>
                <a:cs typeface="Open Sauce"/>
                <a:sym typeface="Open Sauce"/>
              </a:rPr>
              <a:t>Brak </a:t>
            </a:r>
            <a:r>
              <a:rPr lang="en-US" sz="1987" dirty="0" err="1">
                <a:solidFill>
                  <a:srgbClr val="000000"/>
                </a:solidFill>
                <a:latin typeface="Open Sauce"/>
                <a:ea typeface="Open Sauce"/>
                <a:cs typeface="Open Sauce"/>
                <a:sym typeface="Open Sauce"/>
              </a:rPr>
              <a:t>systemowego</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wsparcia</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psychologicznego</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dla</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opiekunów</a:t>
            </a:r>
            <a:endParaRPr lang="en-US" sz="1987" dirty="0">
              <a:solidFill>
                <a:srgbClr val="000000"/>
              </a:solidFill>
              <a:latin typeface="Open Sauce"/>
              <a:ea typeface="Open Sauce"/>
              <a:cs typeface="Open Sauce"/>
              <a:sym typeface="Open Sauce"/>
            </a:endParaRPr>
          </a:p>
          <a:p>
            <a:pPr marL="342900" indent="-342900" algn="l">
              <a:lnSpc>
                <a:spcPts val="3358"/>
              </a:lnSpc>
              <a:buFont typeface="Arial" panose="020B0604020202020204" pitchFamily="34" charset="0"/>
              <a:buChar char="•"/>
            </a:pPr>
            <a:r>
              <a:rPr lang="en-US" sz="1987" dirty="0" err="1">
                <a:solidFill>
                  <a:srgbClr val="000000"/>
                </a:solidFill>
                <a:latin typeface="Open Sauce"/>
                <a:ea typeface="Open Sauce"/>
                <a:cs typeface="Open Sauce"/>
                <a:sym typeface="Open Sauce"/>
              </a:rPr>
              <a:t>Niedostateczna</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informacja</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i</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doradztwo</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dla</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rodzin</a:t>
            </a:r>
            <a:endParaRPr lang="en-US" sz="1987" dirty="0">
              <a:solidFill>
                <a:srgbClr val="000000"/>
              </a:solidFill>
              <a:latin typeface="Open Sauce"/>
              <a:ea typeface="Open Sauce"/>
              <a:cs typeface="Open Sauce"/>
              <a:sym typeface="Open Sauce"/>
            </a:endParaRPr>
          </a:p>
          <a:p>
            <a:pPr marL="342900" indent="-342900" algn="l">
              <a:lnSpc>
                <a:spcPts val="3358"/>
              </a:lnSpc>
              <a:buFont typeface="Arial" panose="020B0604020202020204" pitchFamily="34" charset="0"/>
              <a:buChar char="•"/>
            </a:pPr>
            <a:r>
              <a:rPr lang="en-US" sz="1987" dirty="0">
                <a:solidFill>
                  <a:srgbClr val="000000"/>
                </a:solidFill>
                <a:latin typeface="Open Sauce"/>
                <a:ea typeface="Open Sauce"/>
                <a:cs typeface="Open Sauce"/>
                <a:sym typeface="Open Sauce"/>
              </a:rPr>
              <a:t>Potrzeba </a:t>
            </a:r>
            <a:r>
              <a:rPr lang="en-US" sz="1987" dirty="0" err="1">
                <a:solidFill>
                  <a:srgbClr val="000000"/>
                </a:solidFill>
                <a:latin typeface="Open Sauce"/>
                <a:ea typeface="Open Sauce"/>
                <a:cs typeface="Open Sauce"/>
                <a:sym typeface="Open Sauce"/>
              </a:rPr>
              <a:t>tworzenia</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lokalnych</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punktów</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pierwszego</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kontaktu</a:t>
            </a:r>
            <a:endParaRPr lang="en-US" sz="1987" dirty="0">
              <a:solidFill>
                <a:srgbClr val="000000"/>
              </a:solidFill>
              <a:latin typeface="Open Sauce"/>
              <a:ea typeface="Open Sauce"/>
              <a:cs typeface="Open Sauce"/>
              <a:sym typeface="Open Sauce"/>
            </a:endParaRPr>
          </a:p>
          <a:p>
            <a:pPr marL="342900" indent="-342900" algn="l">
              <a:lnSpc>
                <a:spcPts val="3358"/>
              </a:lnSpc>
              <a:buFont typeface="Arial" panose="020B0604020202020204" pitchFamily="34" charset="0"/>
              <a:buChar char="•"/>
            </a:pPr>
            <a:r>
              <a:rPr lang="en-US" sz="1987" dirty="0" err="1">
                <a:solidFill>
                  <a:srgbClr val="000000"/>
                </a:solidFill>
                <a:latin typeface="Open Sauce"/>
                <a:ea typeface="Open Sauce"/>
                <a:cs typeface="Open Sauce"/>
                <a:sym typeface="Open Sauce"/>
              </a:rPr>
              <a:t>Konieczność</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wczesnego</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przygotowania</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rodzin</a:t>
            </a:r>
            <a:r>
              <a:rPr lang="en-US" sz="1987" dirty="0">
                <a:solidFill>
                  <a:srgbClr val="000000"/>
                </a:solidFill>
                <a:latin typeface="Open Sauce"/>
                <a:ea typeface="Open Sauce"/>
                <a:cs typeface="Open Sauce"/>
                <a:sym typeface="Open Sauce"/>
              </a:rPr>
              <a:t> do </a:t>
            </a:r>
            <a:r>
              <a:rPr lang="en-US" sz="1987" dirty="0" err="1">
                <a:solidFill>
                  <a:srgbClr val="000000"/>
                </a:solidFill>
                <a:latin typeface="Open Sauce"/>
                <a:ea typeface="Open Sauce"/>
                <a:cs typeface="Open Sauce"/>
                <a:sym typeface="Open Sauce"/>
              </a:rPr>
              <a:t>organizacji</a:t>
            </a:r>
            <a:r>
              <a:rPr lang="en-US" sz="1987" dirty="0">
                <a:solidFill>
                  <a:srgbClr val="000000"/>
                </a:solidFill>
                <a:latin typeface="Open Sauce"/>
                <a:ea typeface="Open Sauce"/>
                <a:cs typeface="Open Sauce"/>
                <a:sym typeface="Open Sauce"/>
              </a:rPr>
              <a:t> </a:t>
            </a:r>
            <a:r>
              <a:rPr lang="en-US" sz="1987" dirty="0" err="1">
                <a:solidFill>
                  <a:srgbClr val="000000"/>
                </a:solidFill>
                <a:latin typeface="Open Sauce"/>
                <a:ea typeface="Open Sauce"/>
                <a:cs typeface="Open Sauce"/>
                <a:sym typeface="Open Sauce"/>
              </a:rPr>
              <a:t>opieki</a:t>
            </a:r>
            <a:endParaRPr lang="en-US" sz="1987" dirty="0">
              <a:solidFill>
                <a:srgbClr val="000000"/>
              </a:solidFill>
              <a:latin typeface="Open Sauce"/>
              <a:ea typeface="Open Sauce"/>
              <a:cs typeface="Open Sauce"/>
              <a:sym typeface="Open Sauce"/>
            </a:endParaRPr>
          </a:p>
        </p:txBody>
      </p:sp>
      <p:pic>
        <p:nvPicPr>
          <p:cNvPr id="4" name="Picture 4" descr="Zdjęcie przedstawia osobę w białym fartuchu lekarskim ze stetoskopem na szyi, która trzyma w dłoniach urządzenie cyfrowe (tablet lub smartfon). Na obraz nałożona jest nowoczesna infografika składająca się z połączonych sześciokątów z ikonami medycznymi, takimi jak kroplówka, czapka pielęgniarska, wykres tętna, tabletki oraz strzykawka."/>
          <p:cNvPicPr>
            <a:picLocks noChangeAspect="1"/>
          </p:cNvPicPr>
          <p:nvPr/>
        </p:nvPicPr>
        <p:blipFill>
          <a:blip r:embed="rId6"/>
          <a:srcRect l="10316" r="70508"/>
          <a:stretch>
            <a:fillRect/>
          </a:stretch>
        </p:blipFill>
        <p:spPr>
          <a:xfrm>
            <a:off x="14431140" y="0"/>
            <a:ext cx="4957160" cy="10287000"/>
          </a:xfrm>
          <a:prstGeom prst="rect">
            <a:avLst/>
          </a:prstGeom>
        </p:spPr>
      </p:pic>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a 13">
            <a:extLst>
              <a:ext uri="{FF2B5EF4-FFF2-40B4-BE49-F238E27FC236}">
                <a16:creationId xmlns:a16="http://schemas.microsoft.com/office/drawing/2014/main" id="{0DCCF0D8-759C-41AF-3364-461405950876}"/>
              </a:ext>
              <a:ext uri="{C183D7F6-B498-43B3-948B-1728B52AA6E4}">
                <adec:decorative xmlns:adec="http://schemas.microsoft.com/office/drawing/2017/decorative" val="1"/>
              </a:ext>
            </a:extLst>
          </p:cNvPr>
          <p:cNvGrpSpPr/>
          <p:nvPr/>
        </p:nvGrpSpPr>
        <p:grpSpPr>
          <a:xfrm>
            <a:off x="-70802" y="-622161"/>
            <a:ext cx="23391717" cy="13038508"/>
            <a:chOff x="-70802" y="-622161"/>
            <a:chExt cx="23391717" cy="13038508"/>
          </a:xfrm>
        </p:grpSpPr>
        <p:sp>
          <p:nvSpPr>
            <p:cNvPr id="2" name="Freeform 2">
              <a:extLst>
                <a:ext uri="{C183D7F6-B498-43B3-948B-1728B52AA6E4}">
                  <adec:decorative xmlns:adec="http://schemas.microsoft.com/office/drawing/2017/decorative" val="1"/>
                </a:ext>
              </a:extLst>
            </p:cNvPr>
            <p:cNvSpPr/>
            <p:nvPr/>
          </p:nvSpPr>
          <p:spPr>
            <a:xfrm rot="9291784">
              <a:off x="3087891" y="1170040"/>
              <a:ext cx="20233024" cy="10799376"/>
            </a:xfrm>
            <a:custGeom>
              <a:avLst/>
              <a:gdLst/>
              <a:ahLst/>
              <a:cxnLst/>
              <a:rect l="l" t="t" r="r" b="b"/>
              <a:pathLst>
                <a:path w="20233024" h="10799376">
                  <a:moveTo>
                    <a:pt x="0" y="0"/>
                  </a:moveTo>
                  <a:lnTo>
                    <a:pt x="20233023" y="0"/>
                  </a:lnTo>
                  <a:lnTo>
                    <a:pt x="20233023" y="10799376"/>
                  </a:lnTo>
                  <a:lnTo>
                    <a:pt x="0" y="10799376"/>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3" name="Freeform 3">
              <a:extLst>
                <a:ext uri="{C183D7F6-B498-43B3-948B-1728B52AA6E4}">
                  <adec:decorative xmlns:adec="http://schemas.microsoft.com/office/drawing/2017/decorative" val="1"/>
                </a:ext>
              </a:extLst>
            </p:cNvPr>
            <p:cNvSpPr/>
            <p:nvPr/>
          </p:nvSpPr>
          <p:spPr>
            <a:xfrm>
              <a:off x="13878732" y="9073479"/>
              <a:ext cx="1348658" cy="1348658"/>
            </a:xfrm>
            <a:custGeom>
              <a:avLst/>
              <a:gdLst/>
              <a:ahLst/>
              <a:cxnLst/>
              <a:rect l="l" t="t" r="r" b="b"/>
              <a:pathLst>
                <a:path w="1348658" h="1348658">
                  <a:moveTo>
                    <a:pt x="0" y="0"/>
                  </a:moveTo>
                  <a:lnTo>
                    <a:pt x="1348658" y="0"/>
                  </a:lnTo>
                  <a:lnTo>
                    <a:pt x="1348658" y="1348658"/>
                  </a:lnTo>
                  <a:lnTo>
                    <a:pt x="0" y="134865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a:off x="-70802" y="-622161"/>
              <a:ext cx="778709" cy="13038508"/>
            </a:xfrm>
            <a:custGeom>
              <a:avLst/>
              <a:gdLst/>
              <a:ahLst/>
              <a:cxnLst/>
              <a:rect l="l" t="t" r="r" b="b"/>
              <a:pathLst>
                <a:path w="205092" h="3434010">
                  <a:moveTo>
                    <a:pt x="0" y="0"/>
                  </a:moveTo>
                  <a:lnTo>
                    <a:pt x="205092" y="0"/>
                  </a:lnTo>
                  <a:lnTo>
                    <a:pt x="205092"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rot="-10800000">
              <a:off x="13204402" y="-368418"/>
              <a:ext cx="5880745" cy="2249004"/>
            </a:xfrm>
            <a:custGeom>
              <a:avLst/>
              <a:gdLst/>
              <a:ahLst/>
              <a:cxnLst/>
              <a:rect l="l" t="t" r="r" b="b"/>
              <a:pathLst>
                <a:path w="5880745" h="2249004">
                  <a:moveTo>
                    <a:pt x="0" y="0"/>
                  </a:moveTo>
                  <a:lnTo>
                    <a:pt x="5880746" y="0"/>
                  </a:lnTo>
                  <a:lnTo>
                    <a:pt x="5880746" y="2249005"/>
                  </a:lnTo>
                  <a:lnTo>
                    <a:pt x="0" y="2249005"/>
                  </a:lnTo>
                  <a:lnTo>
                    <a:pt x="0" y="0"/>
                  </a:lnTo>
                  <a:close/>
                </a:path>
              </a:pathLst>
            </a:custGeom>
            <a:blipFill>
              <a:blip r:embed="rId6">
                <a:extLst>
                  <a:ext uri="{96DAC541-7B7A-43D3-8B79-37D633B846F1}">
                    <asvg:svgBlip xmlns:asvg="http://schemas.microsoft.com/office/drawing/2016/SVG/main" r:embed="rId7"/>
                  </a:ext>
                </a:extLst>
              </a:blip>
              <a:stretch>
                <a:fillRect t="-79322" b="-82160"/>
              </a:stretch>
            </a:blipFill>
          </p:spPr>
          <p:txBody>
            <a:bodyPr/>
            <a:lstStyle/>
            <a:p>
              <a:endParaRPr lang="pl-PL"/>
            </a:p>
          </p:txBody>
        </p:sp>
      </p:grpSp>
      <p:sp>
        <p:nvSpPr>
          <p:cNvPr id="8" name="TextBox 8"/>
          <p:cNvSpPr txBox="1">
            <a:spLocks noGrp="1"/>
          </p:cNvSpPr>
          <p:nvPr>
            <p:ph type="title" idx="4294967295"/>
          </p:nvPr>
        </p:nvSpPr>
        <p:spPr>
          <a:xfrm>
            <a:off x="1028700" y="512795"/>
            <a:ext cx="4316064" cy="5973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4817"/>
              </a:lnSpc>
              <a:spcBef>
                <a:spcPts val="0"/>
              </a:spcBef>
              <a:spcAft>
                <a:spcPts val="0"/>
              </a:spcAft>
              <a:buClrTx/>
              <a:buSzTx/>
              <a:buFontTx/>
              <a:buNone/>
              <a:tabLst/>
              <a:defRPr/>
            </a:pPr>
            <a:r>
              <a:rPr kumimoji="0" lang="en-US" sz="3705"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Rekomendacja</a:t>
            </a:r>
            <a:r>
              <a:rPr kumimoji="0" lang="en-US" sz="3705"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5.</a:t>
            </a:r>
          </a:p>
        </p:txBody>
      </p:sp>
      <p:sp>
        <p:nvSpPr>
          <p:cNvPr id="9" name="TextBox 9"/>
          <p:cNvSpPr txBox="1"/>
          <p:nvPr/>
        </p:nvSpPr>
        <p:spPr>
          <a:xfrm>
            <a:off x="5435589" y="398375"/>
            <a:ext cx="7416821" cy="845203"/>
          </a:xfrm>
          <a:prstGeom prst="rect">
            <a:avLst/>
          </a:prstGeom>
        </p:spPr>
        <p:txBody>
          <a:bodyPr lIns="0" tIns="0" rIns="0" bIns="0" rtlCol="0" anchor="t">
            <a:spAutoFit/>
          </a:bodyPr>
          <a:lstStyle/>
          <a:p>
            <a:pPr algn="l">
              <a:lnSpc>
                <a:spcPts val="3414"/>
              </a:lnSpc>
            </a:pPr>
            <a:r>
              <a:rPr lang="en-US" sz="2626" b="1">
                <a:solidFill>
                  <a:srgbClr val="0F5995"/>
                </a:solidFill>
                <a:latin typeface="Open Sauce Bold"/>
                <a:ea typeface="Open Sauce Bold"/>
                <a:cs typeface="Open Sauce Bold"/>
                <a:sym typeface="Open Sauce Bold"/>
              </a:rPr>
              <a:t>Wzmocnienie kadr opieki długoterminowej </a:t>
            </a:r>
          </a:p>
          <a:p>
            <a:pPr algn="l">
              <a:lnSpc>
                <a:spcPts val="3414"/>
              </a:lnSpc>
            </a:pPr>
            <a:r>
              <a:rPr lang="en-US" sz="2626" b="1">
                <a:solidFill>
                  <a:srgbClr val="0F5995"/>
                </a:solidFill>
                <a:latin typeface="Open Sauce Bold"/>
                <a:ea typeface="Open Sauce Bold"/>
                <a:cs typeface="Open Sauce Bold"/>
                <a:sym typeface="Open Sauce Bold"/>
              </a:rPr>
              <a:t>i poprawa warunków pracy</a:t>
            </a:r>
          </a:p>
        </p:txBody>
      </p:sp>
      <p:sp>
        <p:nvSpPr>
          <p:cNvPr id="10" name="TextBox 10"/>
          <p:cNvSpPr txBox="1"/>
          <p:nvPr/>
        </p:nvSpPr>
        <p:spPr>
          <a:xfrm>
            <a:off x="1028700" y="1626320"/>
            <a:ext cx="7466722" cy="3531608"/>
          </a:xfrm>
          <a:prstGeom prst="rect">
            <a:avLst/>
          </a:prstGeom>
        </p:spPr>
        <p:txBody>
          <a:bodyPr lIns="0" tIns="0" rIns="0" bIns="0" rtlCol="0" anchor="t">
            <a:spAutoFit/>
          </a:bodyPr>
          <a:lstStyle/>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Niedobór</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opiekunów</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pielęgniarek</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specjalistów</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Ograniczenia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rozwoju</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usług</a:t>
            </a:r>
            <a:r>
              <a:rPr lang="en-US" sz="1800" dirty="0">
                <a:solidFill>
                  <a:srgbClr val="000000"/>
                </a:solidFill>
                <a:latin typeface="Open Sauce"/>
                <a:ea typeface="Open Sauce"/>
                <a:cs typeface="Open Sauce"/>
                <a:sym typeface="Open Sauce"/>
              </a:rPr>
              <a:t> z </a:t>
            </a:r>
            <a:r>
              <a:rPr lang="en-US" sz="1800" dirty="0" err="1">
                <a:solidFill>
                  <a:srgbClr val="000000"/>
                </a:solidFill>
                <a:latin typeface="Open Sauce"/>
                <a:ea typeface="Open Sauce"/>
                <a:cs typeface="Open Sauce"/>
                <a:sym typeface="Open Sauce"/>
              </a:rPr>
              <a:t>powodu</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braków</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kadrowych</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Niskie</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wynagrodzenia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wysokie</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obciążenie</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pracą</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Ryzyko</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rotacji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wypalenia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zawodowego</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Niewystarczające</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wsparcie</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psychologiczne</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personelu</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a:solidFill>
                  <a:srgbClr val="000000"/>
                </a:solidFill>
                <a:latin typeface="Open Sauce"/>
                <a:ea typeface="Open Sauce"/>
                <a:cs typeface="Open Sauce"/>
                <a:sym typeface="Open Sauce"/>
              </a:rPr>
              <a:t>Potrzeba </a:t>
            </a:r>
            <a:r>
              <a:rPr lang="en-US" sz="1800" dirty="0" err="1">
                <a:solidFill>
                  <a:srgbClr val="000000"/>
                </a:solidFill>
                <a:latin typeface="Open Sauce"/>
                <a:ea typeface="Open Sauce"/>
                <a:cs typeface="Open Sauce"/>
                <a:sym typeface="Open Sauce"/>
              </a:rPr>
              <a:t>wzmocnienia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komponentu</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pielęgniarskiego</a:t>
            </a:r>
            <a:r>
              <a:rPr lang="en-US" sz="1800" dirty="0">
                <a:solidFill>
                  <a:srgbClr val="000000"/>
                </a:solidFill>
                <a:latin typeface="Open Sauce"/>
                <a:ea typeface="Open Sauce"/>
                <a:cs typeface="Open Sauce"/>
                <a:sym typeface="Open Sauce"/>
              </a:rPr>
              <a:t> w DPS</a:t>
            </a: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Konieczność</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rozwoju</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regionalnych</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programów</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szkoleniowych</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Stały</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dostęp</a:t>
            </a:r>
            <a:r>
              <a:rPr lang="en-US" sz="1800" dirty="0">
                <a:solidFill>
                  <a:srgbClr val="000000"/>
                </a:solidFill>
                <a:latin typeface="Open Sauce"/>
                <a:ea typeface="Open Sauce"/>
                <a:cs typeface="Open Sauce"/>
                <a:sym typeface="Open Sauce"/>
              </a:rPr>
              <a:t> do </a:t>
            </a:r>
            <a:r>
              <a:rPr lang="en-US" sz="1800" dirty="0" err="1">
                <a:solidFill>
                  <a:srgbClr val="000000"/>
                </a:solidFill>
                <a:latin typeface="Open Sauce"/>
                <a:ea typeface="Open Sauce"/>
                <a:cs typeface="Open Sauce"/>
                <a:sym typeface="Open Sauce"/>
              </a:rPr>
              <a:t>doskonalenia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kompetencji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zawodowych</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endParaRPr lang="en-US" sz="1800" dirty="0">
              <a:solidFill>
                <a:srgbClr val="000000"/>
              </a:solidFill>
              <a:latin typeface="Open Sauce"/>
              <a:ea typeface="Open Sauce"/>
              <a:cs typeface="Open Sauce"/>
              <a:sym typeface="Open Sauce"/>
            </a:endParaRPr>
          </a:p>
        </p:txBody>
      </p:sp>
      <p:sp>
        <p:nvSpPr>
          <p:cNvPr id="11" name="TextBox 11"/>
          <p:cNvSpPr txBox="1"/>
          <p:nvPr/>
        </p:nvSpPr>
        <p:spPr>
          <a:xfrm>
            <a:off x="1028700" y="5238870"/>
            <a:ext cx="4316064" cy="597313"/>
          </a:xfrm>
          <a:prstGeom prst="rect">
            <a:avLst/>
          </a:prstGeom>
        </p:spPr>
        <p:txBody>
          <a:bodyPr lIns="0" tIns="0" rIns="0" bIns="0" rtlCol="0" anchor="t">
            <a:spAutoFit/>
          </a:bodyPr>
          <a:lstStyle/>
          <a:p>
            <a:pPr algn="just">
              <a:lnSpc>
                <a:spcPts val="4817"/>
              </a:lnSpc>
            </a:pPr>
            <a:r>
              <a:rPr lang="en-US" sz="3705" b="1">
                <a:solidFill>
                  <a:srgbClr val="0F5995"/>
                </a:solidFill>
                <a:latin typeface="Open Sauce Bold"/>
                <a:ea typeface="Open Sauce Bold"/>
                <a:cs typeface="Open Sauce Bold"/>
                <a:sym typeface="Open Sauce Bold"/>
              </a:rPr>
              <a:t>Rekomendacja 6.</a:t>
            </a:r>
          </a:p>
        </p:txBody>
      </p:sp>
      <p:sp>
        <p:nvSpPr>
          <p:cNvPr id="12" name="TextBox 12"/>
          <p:cNvSpPr txBox="1"/>
          <p:nvPr/>
        </p:nvSpPr>
        <p:spPr>
          <a:xfrm>
            <a:off x="5435589" y="5124450"/>
            <a:ext cx="9117472" cy="845203"/>
          </a:xfrm>
          <a:prstGeom prst="rect">
            <a:avLst/>
          </a:prstGeom>
        </p:spPr>
        <p:txBody>
          <a:bodyPr lIns="0" tIns="0" rIns="0" bIns="0" rtlCol="0" anchor="t">
            <a:spAutoFit/>
          </a:bodyPr>
          <a:lstStyle/>
          <a:p>
            <a:pPr algn="l">
              <a:lnSpc>
                <a:spcPts val="3414"/>
              </a:lnSpc>
            </a:pPr>
            <a:r>
              <a:rPr lang="en-US" sz="2626" b="1">
                <a:solidFill>
                  <a:srgbClr val="0F5995"/>
                </a:solidFill>
                <a:latin typeface="Open Sauce Bold"/>
                <a:ea typeface="Open Sauce Bold"/>
                <a:cs typeface="Open Sauce Bold"/>
                <a:sym typeface="Open Sauce Bold"/>
              </a:rPr>
              <a:t>Uporządkowanie współpracy między systemem ochrony zdrowia a pomocą społeczną</a:t>
            </a:r>
          </a:p>
        </p:txBody>
      </p:sp>
      <p:sp>
        <p:nvSpPr>
          <p:cNvPr id="13" name="TextBox 13"/>
          <p:cNvSpPr txBox="1"/>
          <p:nvPr/>
        </p:nvSpPr>
        <p:spPr>
          <a:xfrm>
            <a:off x="1028700" y="6484003"/>
            <a:ext cx="10525664" cy="3134063"/>
          </a:xfrm>
          <a:prstGeom prst="rect">
            <a:avLst/>
          </a:prstGeom>
        </p:spPr>
        <p:txBody>
          <a:bodyPr lIns="0" tIns="0" rIns="0" bIns="0" rtlCol="0" anchor="t">
            <a:spAutoFit/>
          </a:bodyPr>
          <a:lstStyle/>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Rozdzielenie</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systemów</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organizacyjnych</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finansowych</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Trudności</a:t>
            </a:r>
            <a:r>
              <a:rPr lang="en-US" sz="1800" dirty="0">
                <a:solidFill>
                  <a:srgbClr val="000000"/>
                </a:solidFill>
                <a:latin typeface="Open Sauce"/>
                <a:ea typeface="Open Sauce"/>
                <a:cs typeface="Open Sauce"/>
                <a:sym typeface="Open Sauce"/>
              </a:rPr>
              <a:t> w </a:t>
            </a:r>
            <a:r>
              <a:rPr lang="en-US" sz="1800" dirty="0" err="1">
                <a:solidFill>
                  <a:srgbClr val="000000"/>
                </a:solidFill>
                <a:latin typeface="Open Sauce"/>
                <a:ea typeface="Open Sauce"/>
                <a:cs typeface="Open Sauce"/>
                <a:sym typeface="Open Sauce"/>
              </a:rPr>
              <a:t>płynnym</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przechodzeniu</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między</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formami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opieki</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Problemy</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organizacyjne</a:t>
            </a:r>
            <a:r>
              <a:rPr lang="en-US" sz="1800" dirty="0">
                <a:solidFill>
                  <a:srgbClr val="000000"/>
                </a:solidFill>
                <a:latin typeface="Open Sauce"/>
                <a:ea typeface="Open Sauce"/>
                <a:cs typeface="Open Sauce"/>
                <a:sym typeface="Open Sauce"/>
              </a:rPr>
              <a:t> po </a:t>
            </a:r>
            <a:r>
              <a:rPr lang="en-US" sz="1800" dirty="0" err="1">
                <a:solidFill>
                  <a:srgbClr val="000000"/>
                </a:solidFill>
                <a:latin typeface="Open Sauce"/>
                <a:ea typeface="Open Sauce"/>
                <a:cs typeface="Open Sauce"/>
                <a:sym typeface="Open Sauce"/>
              </a:rPr>
              <a:t>wypisie</a:t>
            </a:r>
            <a:r>
              <a:rPr lang="en-US" sz="1800" dirty="0">
                <a:solidFill>
                  <a:srgbClr val="000000"/>
                </a:solidFill>
                <a:latin typeface="Open Sauce"/>
                <a:ea typeface="Open Sauce"/>
                <a:cs typeface="Open Sauce"/>
                <a:sym typeface="Open Sauce"/>
              </a:rPr>
              <a:t> ze </a:t>
            </a:r>
            <a:r>
              <a:rPr lang="en-US" sz="1800" dirty="0" err="1">
                <a:solidFill>
                  <a:srgbClr val="000000"/>
                </a:solidFill>
                <a:latin typeface="Open Sauce"/>
                <a:ea typeface="Open Sauce"/>
                <a:cs typeface="Open Sauce"/>
                <a:sym typeface="Open Sauce"/>
              </a:rPr>
              <a:t>szpitala</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a:solidFill>
                  <a:srgbClr val="000000"/>
                </a:solidFill>
                <a:latin typeface="Open Sauce"/>
                <a:ea typeface="Open Sauce"/>
                <a:cs typeface="Open Sauce"/>
                <a:sym typeface="Open Sauce"/>
              </a:rPr>
              <a:t>Brak </a:t>
            </a:r>
            <a:r>
              <a:rPr lang="en-US" sz="1800" dirty="0" err="1">
                <a:solidFill>
                  <a:srgbClr val="000000"/>
                </a:solidFill>
                <a:latin typeface="Open Sauce"/>
                <a:ea typeface="Open Sauce"/>
                <a:cs typeface="Open Sauce"/>
                <a:sym typeface="Open Sauce"/>
              </a:rPr>
              <a:t>standardów</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przekazywania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informacji</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Równoległe</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nieskoordynowane</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działania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instytucji</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Wydłużony</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czas</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uruchamiania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wsparcia</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a:solidFill>
                  <a:srgbClr val="000000"/>
                </a:solidFill>
                <a:latin typeface="Open Sauce"/>
                <a:ea typeface="Open Sauce"/>
                <a:cs typeface="Open Sauce"/>
                <a:sym typeface="Open Sauce"/>
              </a:rPr>
              <a:t>Potrzeba </a:t>
            </a:r>
            <a:r>
              <a:rPr lang="en-US" sz="1800" dirty="0" err="1">
                <a:solidFill>
                  <a:srgbClr val="000000"/>
                </a:solidFill>
                <a:latin typeface="Open Sauce"/>
                <a:ea typeface="Open Sauce"/>
                <a:cs typeface="Open Sauce"/>
                <a:sym typeface="Open Sauce"/>
              </a:rPr>
              <a:t>stałych</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mechanizmów</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współpracy</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Konieczność</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tworzenia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zespołów</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koordynacyjnych</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na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poziomie</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powiatów</a:t>
            </a:r>
            <a:endParaRPr lang="en-US" sz="1800" dirty="0">
              <a:solidFill>
                <a:srgbClr val="000000"/>
              </a:solidFill>
              <a:latin typeface="Open Sauce"/>
              <a:ea typeface="Open Sauce"/>
              <a:cs typeface="Open Sauce"/>
              <a:sym typeface="Open Sauce"/>
            </a:endParaRPr>
          </a:p>
        </p:txBody>
      </p:sp>
    </p:spTree>
  </p:cSld>
  <p:clrMapOvr>
    <a:masterClrMapping/>
  </p:clrMapOvr>
  <p:transition>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a 15">
            <a:extLst>
              <a:ext uri="{FF2B5EF4-FFF2-40B4-BE49-F238E27FC236}">
                <a16:creationId xmlns:a16="http://schemas.microsoft.com/office/drawing/2014/main" id="{949FA4D1-952C-9856-5B9C-A0D91679635C}"/>
              </a:ext>
              <a:ext uri="{C183D7F6-B498-43B3-948B-1728B52AA6E4}">
                <adec:decorative xmlns:adec="http://schemas.microsoft.com/office/drawing/2017/decorative" val="1"/>
              </a:ext>
            </a:extLst>
          </p:cNvPr>
          <p:cNvGrpSpPr/>
          <p:nvPr/>
        </p:nvGrpSpPr>
        <p:grpSpPr>
          <a:xfrm>
            <a:off x="-1126431" y="-486039"/>
            <a:ext cx="21406901" cy="10773039"/>
            <a:chOff x="-1126431" y="-486039"/>
            <a:chExt cx="21406901" cy="10773039"/>
          </a:xfrm>
        </p:grpSpPr>
        <p:sp>
          <p:nvSpPr>
            <p:cNvPr id="3" name="Freeform 3">
              <a:extLst>
                <a:ext uri="{C183D7F6-B498-43B3-948B-1728B52AA6E4}">
                  <adec:decorative xmlns:adec="http://schemas.microsoft.com/office/drawing/2017/decorative" val="1"/>
                </a:ext>
              </a:extLst>
            </p:cNvPr>
            <p:cNvSpPr/>
            <p:nvPr/>
          </p:nvSpPr>
          <p:spPr>
            <a:xfrm>
              <a:off x="-1126431" y="5143500"/>
              <a:ext cx="20540862" cy="5143500"/>
            </a:xfrm>
            <a:custGeom>
              <a:avLst/>
              <a:gdLst/>
              <a:ahLst/>
              <a:cxnLst/>
              <a:rect l="l" t="t" r="r" b="b"/>
              <a:pathLst>
                <a:path w="4776702" h="1196102">
                  <a:moveTo>
                    <a:pt x="18845" y="0"/>
                  </a:moveTo>
                  <a:lnTo>
                    <a:pt x="4757857" y="0"/>
                  </a:lnTo>
                  <a:cubicBezTo>
                    <a:pt x="4762855" y="0"/>
                    <a:pt x="4767649" y="1985"/>
                    <a:pt x="4771183" y="5520"/>
                  </a:cubicBezTo>
                  <a:cubicBezTo>
                    <a:pt x="4774717" y="9054"/>
                    <a:pt x="4776702" y="13847"/>
                    <a:pt x="4776702" y="18845"/>
                  </a:cubicBezTo>
                  <a:lnTo>
                    <a:pt x="4776702" y="1177257"/>
                  </a:lnTo>
                  <a:cubicBezTo>
                    <a:pt x="4776702" y="1182255"/>
                    <a:pt x="4774717" y="1187048"/>
                    <a:pt x="4771183" y="1190582"/>
                  </a:cubicBezTo>
                  <a:cubicBezTo>
                    <a:pt x="4767649" y="1194117"/>
                    <a:pt x="4762855" y="1196102"/>
                    <a:pt x="4757857" y="1196102"/>
                  </a:cubicBezTo>
                  <a:lnTo>
                    <a:pt x="18845" y="1196102"/>
                  </a:lnTo>
                  <a:cubicBezTo>
                    <a:pt x="13847" y="1196102"/>
                    <a:pt x="9054" y="1194117"/>
                    <a:pt x="5520" y="1190582"/>
                  </a:cubicBezTo>
                  <a:cubicBezTo>
                    <a:pt x="1985" y="1187048"/>
                    <a:pt x="0" y="1182255"/>
                    <a:pt x="0" y="1177257"/>
                  </a:cubicBezTo>
                  <a:lnTo>
                    <a:pt x="0" y="18845"/>
                  </a:lnTo>
                  <a:cubicBezTo>
                    <a:pt x="0" y="13847"/>
                    <a:pt x="1985" y="9054"/>
                    <a:pt x="5520" y="5520"/>
                  </a:cubicBezTo>
                  <a:cubicBezTo>
                    <a:pt x="9054" y="1985"/>
                    <a:pt x="13847" y="0"/>
                    <a:pt x="18845"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rot="525414" flipH="1" flipV="1">
              <a:off x="13587214" y="-486039"/>
              <a:ext cx="6693256" cy="2559737"/>
            </a:xfrm>
            <a:custGeom>
              <a:avLst/>
              <a:gdLst/>
              <a:ahLst/>
              <a:cxnLst/>
              <a:rect l="l" t="t" r="r" b="b"/>
              <a:pathLst>
                <a:path w="6693256" h="2559737">
                  <a:moveTo>
                    <a:pt x="6693255" y="2559738"/>
                  </a:moveTo>
                  <a:lnTo>
                    <a:pt x="0" y="2559738"/>
                  </a:lnTo>
                  <a:lnTo>
                    <a:pt x="0" y="0"/>
                  </a:lnTo>
                  <a:lnTo>
                    <a:pt x="6693255" y="0"/>
                  </a:lnTo>
                  <a:lnTo>
                    <a:pt x="6693255" y="2559738"/>
                  </a:lnTo>
                  <a:close/>
                </a:path>
              </a:pathLst>
            </a:custGeom>
            <a:blipFill>
              <a:blip r:embed="rId2">
                <a:extLst>
                  <a:ext uri="{96DAC541-7B7A-43D3-8B79-37D633B846F1}">
                    <asvg:svgBlip xmlns:asvg="http://schemas.microsoft.com/office/drawing/2016/SVG/main" r:embed="rId3"/>
                  </a:ext>
                </a:extLst>
              </a:blip>
              <a:stretch>
                <a:fillRect t="-79322" b="-82160"/>
              </a:stretch>
            </a:blipFill>
          </p:spPr>
          <p:txBody>
            <a:bodyPr/>
            <a:lstStyle/>
            <a:p>
              <a:endParaRPr lang="pl-PL"/>
            </a:p>
          </p:txBody>
        </p:sp>
        <p:sp>
          <p:nvSpPr>
            <p:cNvPr id="6" name="Freeform 6">
              <a:extLst>
                <a:ext uri="{C183D7F6-B498-43B3-948B-1728B52AA6E4}">
                  <adec:decorative xmlns:adec="http://schemas.microsoft.com/office/drawing/2017/decorative" val="1"/>
                </a:ext>
              </a:extLst>
            </p:cNvPr>
            <p:cNvSpPr/>
            <p:nvPr/>
          </p:nvSpPr>
          <p:spPr>
            <a:xfrm>
              <a:off x="17959565" y="2153336"/>
              <a:ext cx="656870" cy="656870"/>
            </a:xfrm>
            <a:custGeom>
              <a:avLst/>
              <a:gdLst/>
              <a:ahLst/>
              <a:cxnLst/>
              <a:rect l="l" t="t" r="r" b="b"/>
              <a:pathLst>
                <a:path w="656870" h="656870">
                  <a:moveTo>
                    <a:pt x="0" y="0"/>
                  </a:moveTo>
                  <a:lnTo>
                    <a:pt x="656870" y="0"/>
                  </a:lnTo>
                  <a:lnTo>
                    <a:pt x="656870" y="656870"/>
                  </a:lnTo>
                  <a:lnTo>
                    <a:pt x="0" y="6568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grpSp>
      <p:sp>
        <p:nvSpPr>
          <p:cNvPr id="7" name="Freeform 7">
            <a:extLst>
              <a:ext uri="{C183D7F6-B498-43B3-948B-1728B52AA6E4}">
                <adec:decorative xmlns:adec="http://schemas.microsoft.com/office/drawing/2017/decorative" val="1"/>
              </a:ext>
            </a:extLst>
          </p:cNvPr>
          <p:cNvSpPr/>
          <p:nvPr/>
        </p:nvSpPr>
        <p:spPr>
          <a:xfrm>
            <a:off x="11727056" y="1176947"/>
            <a:ext cx="4557488" cy="4557488"/>
          </a:xfrm>
          <a:custGeom>
            <a:avLst/>
            <a:gdLst/>
            <a:ahLst/>
            <a:cxnLst/>
            <a:rect l="l" t="t" r="r" b="b"/>
            <a:pathLst>
              <a:path w="4557488" h="4557488">
                <a:moveTo>
                  <a:pt x="0" y="0"/>
                </a:moveTo>
                <a:lnTo>
                  <a:pt x="4557489" y="0"/>
                </a:lnTo>
                <a:lnTo>
                  <a:pt x="4557489" y="4557488"/>
                </a:lnTo>
                <a:lnTo>
                  <a:pt x="0" y="4557488"/>
                </a:lnTo>
                <a:lnTo>
                  <a:pt x="0" y="0"/>
                </a:lnTo>
                <a:close/>
              </a:path>
            </a:pathLst>
          </a:custGeom>
          <a:blipFill>
            <a:blip r:embed="rId6"/>
            <a:stretch>
              <a:fillRect/>
            </a:stretch>
          </a:blipFill>
        </p:spPr>
        <p:txBody>
          <a:bodyPr/>
          <a:lstStyle/>
          <a:p>
            <a:endParaRPr lang="pl-PL"/>
          </a:p>
        </p:txBody>
      </p:sp>
      <p:sp>
        <p:nvSpPr>
          <p:cNvPr id="10" name="TextBox 10"/>
          <p:cNvSpPr txBox="1">
            <a:spLocks noGrp="1"/>
          </p:cNvSpPr>
          <p:nvPr>
            <p:ph type="title" idx="4294967295"/>
          </p:nvPr>
        </p:nvSpPr>
        <p:spPr>
          <a:xfrm>
            <a:off x="1028700" y="609593"/>
            <a:ext cx="4316064" cy="59731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4817"/>
              </a:lnSpc>
              <a:spcBef>
                <a:spcPts val="0"/>
              </a:spcBef>
              <a:spcAft>
                <a:spcPts val="0"/>
              </a:spcAft>
              <a:buClrTx/>
              <a:buSzTx/>
              <a:buFontTx/>
              <a:buNone/>
              <a:tabLst/>
              <a:defRPr/>
            </a:pPr>
            <a:r>
              <a:rPr kumimoji="0" lang="en-US" sz="3705"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Rekomendacja</a:t>
            </a:r>
            <a:r>
              <a:rPr kumimoji="0" lang="en-US" sz="3705"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7.</a:t>
            </a:r>
          </a:p>
        </p:txBody>
      </p:sp>
      <p:sp>
        <p:nvSpPr>
          <p:cNvPr id="11" name="TextBox 11"/>
          <p:cNvSpPr txBox="1"/>
          <p:nvPr/>
        </p:nvSpPr>
        <p:spPr>
          <a:xfrm>
            <a:off x="5252800" y="777686"/>
            <a:ext cx="10527672" cy="399261"/>
          </a:xfrm>
          <a:prstGeom prst="rect">
            <a:avLst/>
          </a:prstGeom>
        </p:spPr>
        <p:txBody>
          <a:bodyPr lIns="0" tIns="0" rIns="0" bIns="0" rtlCol="0" anchor="t">
            <a:spAutoFit/>
          </a:bodyPr>
          <a:lstStyle/>
          <a:p>
            <a:pPr algn="l">
              <a:lnSpc>
                <a:spcPts val="3275"/>
              </a:lnSpc>
            </a:pPr>
            <a:r>
              <a:rPr lang="en-US" sz="2519" b="1">
                <a:solidFill>
                  <a:srgbClr val="0F5995"/>
                </a:solidFill>
                <a:latin typeface="Open Sauce Bold"/>
                <a:ea typeface="Open Sauce Bold"/>
                <a:cs typeface="Open Sauce Bold"/>
                <a:sym typeface="Open Sauce Bold"/>
              </a:rPr>
              <a:t>Rozwój form pośrednich między opieką domową a instytucjonalną</a:t>
            </a:r>
          </a:p>
        </p:txBody>
      </p:sp>
      <p:sp>
        <p:nvSpPr>
          <p:cNvPr id="12" name="TextBox 12"/>
          <p:cNvSpPr txBox="1"/>
          <p:nvPr/>
        </p:nvSpPr>
        <p:spPr>
          <a:xfrm>
            <a:off x="1028700" y="1481747"/>
            <a:ext cx="8448199" cy="3134063"/>
          </a:xfrm>
          <a:prstGeom prst="rect">
            <a:avLst/>
          </a:prstGeom>
        </p:spPr>
        <p:txBody>
          <a:bodyPr lIns="0" tIns="0" rIns="0" bIns="0" rtlCol="0" anchor="t">
            <a:spAutoFit/>
          </a:bodyPr>
          <a:lstStyle/>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Dominacja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opieki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domowej</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całodobowej</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Niedostateczny</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rozwój</a:t>
            </a:r>
            <a:r>
              <a:rPr lang="en-US" sz="1800" dirty="0">
                <a:solidFill>
                  <a:srgbClr val="000000"/>
                </a:solidFill>
                <a:latin typeface="Open Sauce"/>
                <a:ea typeface="Open Sauce"/>
                <a:cs typeface="Open Sauce"/>
                <a:sym typeface="Open Sauce"/>
              </a:rPr>
              <a:t> form </a:t>
            </a:r>
            <a:r>
              <a:rPr lang="en-US" sz="1800" dirty="0" err="1">
                <a:solidFill>
                  <a:srgbClr val="000000"/>
                </a:solidFill>
                <a:latin typeface="Open Sauce"/>
                <a:ea typeface="Open Sauce"/>
                <a:cs typeface="Open Sauce"/>
                <a:sym typeface="Open Sauce"/>
              </a:rPr>
              <a:t>pośrednich</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Ograniczona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dostępność</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mieszkań</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wspomaganych</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treningowych</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Niewystarczająca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oferta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opieki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dziennej</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czasowej</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a:solidFill>
                  <a:srgbClr val="000000"/>
                </a:solidFill>
                <a:latin typeface="Open Sauce"/>
                <a:ea typeface="Open Sauce"/>
                <a:cs typeface="Open Sauce"/>
                <a:sym typeface="Open Sauce"/>
              </a:rPr>
              <a:t>Brak </a:t>
            </a:r>
            <a:r>
              <a:rPr lang="en-US" sz="1800" dirty="0" err="1">
                <a:solidFill>
                  <a:srgbClr val="000000"/>
                </a:solidFill>
                <a:latin typeface="Open Sauce"/>
                <a:ea typeface="Open Sauce"/>
                <a:cs typeface="Open Sauce"/>
                <a:sym typeface="Open Sauce"/>
              </a:rPr>
              <a:t>ciągłości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między</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formami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wsparcia</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Ryzyko</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zbyt</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wczesnej</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instytucjonalizacji</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a:solidFill>
                  <a:srgbClr val="000000"/>
                </a:solidFill>
                <a:latin typeface="Open Sauce"/>
                <a:ea typeface="Open Sauce"/>
                <a:cs typeface="Open Sauce"/>
                <a:sym typeface="Open Sauce"/>
              </a:rPr>
              <a:t>Potrzeba </a:t>
            </a:r>
            <a:r>
              <a:rPr lang="en-US" sz="1800" dirty="0" err="1">
                <a:solidFill>
                  <a:srgbClr val="000000"/>
                </a:solidFill>
                <a:latin typeface="Open Sauce"/>
                <a:ea typeface="Open Sauce"/>
                <a:cs typeface="Open Sauce"/>
                <a:sym typeface="Open Sauce"/>
              </a:rPr>
              <a:t>planowania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ponadgminnego</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ponadpowiatowego</a:t>
            </a:r>
            <a:endParaRPr lang="en-US" sz="1800" dirty="0">
              <a:solidFill>
                <a:srgbClr val="000000"/>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000000"/>
                </a:solidFill>
                <a:latin typeface="Open Sauce"/>
                <a:ea typeface="Open Sauce"/>
                <a:cs typeface="Open Sauce"/>
                <a:sym typeface="Open Sauce"/>
              </a:rPr>
              <a:t>Konieczność</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stabilnego</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finansowania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i</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zaplecza</a:t>
            </a:r>
            <a:r>
              <a:rPr lang="en-US" sz="1800" dirty="0">
                <a:solidFill>
                  <a:srgbClr val="000000"/>
                </a:solidFill>
                <a:latin typeface="Open Sauce"/>
                <a:ea typeface="Open Sauce"/>
                <a:cs typeface="Open Sauce"/>
                <a:sym typeface="Open Sauce"/>
              </a:rPr>
              <a:t> </a:t>
            </a:r>
            <a:r>
              <a:rPr lang="en-US" sz="1800" dirty="0" err="1">
                <a:solidFill>
                  <a:srgbClr val="000000"/>
                </a:solidFill>
                <a:latin typeface="Open Sauce"/>
                <a:ea typeface="Open Sauce"/>
                <a:cs typeface="Open Sauce"/>
                <a:sym typeface="Open Sauce"/>
              </a:rPr>
              <a:t>lokalowego</a:t>
            </a:r>
            <a:endParaRPr lang="en-US" sz="1800" dirty="0">
              <a:solidFill>
                <a:srgbClr val="000000"/>
              </a:solidFill>
              <a:latin typeface="Open Sauce"/>
              <a:ea typeface="Open Sauce"/>
              <a:cs typeface="Open Sauce"/>
              <a:sym typeface="Open Sauce"/>
            </a:endParaRPr>
          </a:p>
        </p:txBody>
      </p:sp>
      <p:pic>
        <p:nvPicPr>
          <p:cNvPr id="9" name="Picture 9" descr="Abstrakcyjna grafika na jasnoniebieskim tle z ikonami symbolizującymi zdrowie, dane statystyczne i puls serca. "/>
          <p:cNvPicPr>
            <a:picLocks noChangeAspect="1"/>
          </p:cNvPicPr>
          <p:nvPr/>
        </p:nvPicPr>
        <p:blipFill>
          <a:blip r:embed="rId7"/>
          <a:srcRect r="28322"/>
          <a:stretch>
            <a:fillRect/>
          </a:stretch>
        </p:blipFill>
        <p:spPr>
          <a:xfrm>
            <a:off x="12377030" y="1727029"/>
            <a:ext cx="3257542" cy="3029818"/>
          </a:xfrm>
          <a:prstGeom prst="rect">
            <a:avLst/>
          </a:prstGeom>
        </p:spPr>
      </p:pic>
      <p:sp>
        <p:nvSpPr>
          <p:cNvPr id="13" name="TextBox 13"/>
          <p:cNvSpPr txBox="1"/>
          <p:nvPr/>
        </p:nvSpPr>
        <p:spPr>
          <a:xfrm>
            <a:off x="1028700" y="5420116"/>
            <a:ext cx="4316064" cy="597313"/>
          </a:xfrm>
          <a:prstGeom prst="rect">
            <a:avLst/>
          </a:prstGeom>
        </p:spPr>
        <p:txBody>
          <a:bodyPr lIns="0" tIns="0" rIns="0" bIns="0" rtlCol="0" anchor="t">
            <a:spAutoFit/>
          </a:bodyPr>
          <a:lstStyle/>
          <a:p>
            <a:pPr algn="just">
              <a:lnSpc>
                <a:spcPts val="4817"/>
              </a:lnSpc>
            </a:pPr>
            <a:r>
              <a:rPr lang="en-US" sz="3705" b="1">
                <a:solidFill>
                  <a:srgbClr val="FFFFFF"/>
                </a:solidFill>
                <a:latin typeface="Open Sauce Bold"/>
                <a:ea typeface="Open Sauce Bold"/>
                <a:cs typeface="Open Sauce Bold"/>
                <a:sym typeface="Open Sauce Bold"/>
              </a:rPr>
              <a:t>Rekomendacja 8.</a:t>
            </a:r>
          </a:p>
        </p:txBody>
      </p:sp>
      <p:sp>
        <p:nvSpPr>
          <p:cNvPr id="14" name="TextBox 14"/>
          <p:cNvSpPr txBox="1"/>
          <p:nvPr/>
        </p:nvSpPr>
        <p:spPr>
          <a:xfrm>
            <a:off x="5552133" y="5528667"/>
            <a:ext cx="10527672" cy="399261"/>
          </a:xfrm>
          <a:prstGeom prst="rect">
            <a:avLst/>
          </a:prstGeom>
        </p:spPr>
        <p:txBody>
          <a:bodyPr lIns="0" tIns="0" rIns="0" bIns="0" rtlCol="0" anchor="t">
            <a:spAutoFit/>
          </a:bodyPr>
          <a:lstStyle/>
          <a:p>
            <a:pPr algn="l">
              <a:lnSpc>
                <a:spcPts val="3275"/>
              </a:lnSpc>
            </a:pPr>
            <a:r>
              <a:rPr lang="en-US" sz="2519" b="1">
                <a:solidFill>
                  <a:srgbClr val="FFFFFF"/>
                </a:solidFill>
                <a:latin typeface="Open Sauce Bold"/>
                <a:ea typeface="Open Sauce Bold"/>
                <a:cs typeface="Open Sauce Bold"/>
                <a:sym typeface="Open Sauce Bold"/>
              </a:rPr>
              <a:t>Ograniczanie nierówności terytorialnych i barier transportowych</a:t>
            </a:r>
          </a:p>
        </p:txBody>
      </p:sp>
      <p:sp>
        <p:nvSpPr>
          <p:cNvPr id="15" name="TextBox 15"/>
          <p:cNvSpPr txBox="1"/>
          <p:nvPr/>
        </p:nvSpPr>
        <p:spPr>
          <a:xfrm>
            <a:off x="1028700" y="6430204"/>
            <a:ext cx="12977100" cy="3134063"/>
          </a:xfrm>
          <a:prstGeom prst="rect">
            <a:avLst/>
          </a:prstGeom>
        </p:spPr>
        <p:txBody>
          <a:bodyPr lIns="0" tIns="0" rIns="0" bIns="0" rtlCol="0" anchor="t">
            <a:spAutoFit/>
          </a:bodyPr>
          <a:lstStyle/>
          <a:p>
            <a:pPr marL="285750" indent="-285750" algn="l">
              <a:lnSpc>
                <a:spcPts val="3060"/>
              </a:lnSpc>
              <a:buFont typeface="Arial" panose="020B0604020202020204" pitchFamily="34" charset="0"/>
              <a:buChar char="•"/>
            </a:pPr>
            <a:r>
              <a:rPr lang="en-US" sz="1800" dirty="0" err="1">
                <a:solidFill>
                  <a:srgbClr val="FFFFFF"/>
                </a:solidFill>
                <a:latin typeface="Open Sauce"/>
                <a:ea typeface="Open Sauce"/>
                <a:cs typeface="Open Sauce"/>
                <a:sym typeface="Open Sauce"/>
              </a:rPr>
              <a:t>Silne</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zróżnicowanie</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terytorialne</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dostępności</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opieki</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długoterminowej</a:t>
            </a:r>
            <a:endParaRPr lang="en-US" sz="1800" dirty="0">
              <a:solidFill>
                <a:srgbClr val="FFFFFF"/>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FFFFFF"/>
                </a:solidFill>
                <a:latin typeface="Open Sauce"/>
                <a:ea typeface="Open Sauce"/>
                <a:cs typeface="Open Sauce"/>
                <a:sym typeface="Open Sauce"/>
              </a:rPr>
              <a:t>Bariery</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odległości</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i</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transportu</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na</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obszarach</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wiejskich</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i</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peryferyjnych</a:t>
            </a:r>
            <a:endParaRPr lang="en-US" sz="1800" dirty="0">
              <a:solidFill>
                <a:srgbClr val="FFFFFF"/>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FFFFFF"/>
                </a:solidFill>
                <a:latin typeface="Open Sauce"/>
                <a:ea typeface="Open Sauce"/>
                <a:cs typeface="Open Sauce"/>
                <a:sym typeface="Open Sauce"/>
              </a:rPr>
              <a:t>Ograniczona</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dostępność</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kadr</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poza</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większymi</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miastami</a:t>
            </a:r>
            <a:endParaRPr lang="en-US" sz="1800" dirty="0">
              <a:solidFill>
                <a:srgbClr val="FFFFFF"/>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FFFFFF"/>
                </a:solidFill>
                <a:latin typeface="Open Sauce"/>
                <a:ea typeface="Open Sauce"/>
                <a:cs typeface="Open Sauce"/>
                <a:sym typeface="Open Sauce"/>
              </a:rPr>
              <a:t>Formalna</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dostępność</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usług</a:t>
            </a:r>
            <a:r>
              <a:rPr lang="en-US" sz="1800" dirty="0">
                <a:solidFill>
                  <a:srgbClr val="FFFFFF"/>
                </a:solidFill>
                <a:latin typeface="Open Sauce"/>
                <a:ea typeface="Open Sauce"/>
                <a:cs typeface="Open Sauce"/>
                <a:sym typeface="Open Sauce"/>
              </a:rPr>
              <a:t> bez </a:t>
            </a:r>
            <a:r>
              <a:rPr lang="en-US" sz="1800" dirty="0" err="1">
                <a:solidFill>
                  <a:srgbClr val="FFFFFF"/>
                </a:solidFill>
                <a:latin typeface="Open Sauce"/>
                <a:ea typeface="Open Sauce"/>
                <a:cs typeface="Open Sauce"/>
                <a:sym typeface="Open Sauce"/>
              </a:rPr>
              <a:t>realnej</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możliwości</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skorzystania</a:t>
            </a:r>
            <a:endParaRPr lang="en-US" sz="1800" dirty="0">
              <a:solidFill>
                <a:srgbClr val="FFFFFF"/>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FFFFFF"/>
                </a:solidFill>
                <a:latin typeface="Open Sauce"/>
                <a:ea typeface="Open Sauce"/>
                <a:cs typeface="Open Sauce"/>
                <a:sym typeface="Open Sauce"/>
              </a:rPr>
              <a:t>Koncentracja</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usług</a:t>
            </a:r>
            <a:r>
              <a:rPr lang="en-US" sz="1800" dirty="0">
                <a:solidFill>
                  <a:srgbClr val="FFFFFF"/>
                </a:solidFill>
                <a:latin typeface="Open Sauce"/>
                <a:ea typeface="Open Sauce"/>
                <a:cs typeface="Open Sauce"/>
                <a:sym typeface="Open Sauce"/>
              </a:rPr>
              <a:t> w </a:t>
            </a:r>
            <a:r>
              <a:rPr lang="en-US" sz="1800" dirty="0" err="1">
                <a:solidFill>
                  <a:srgbClr val="FFFFFF"/>
                </a:solidFill>
                <a:latin typeface="Open Sauce"/>
                <a:ea typeface="Open Sauce"/>
                <a:cs typeface="Open Sauce"/>
                <a:sym typeface="Open Sauce"/>
              </a:rPr>
              <a:t>ośrodkach</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miejskich</a:t>
            </a:r>
            <a:endParaRPr lang="en-US" sz="1800" dirty="0">
              <a:solidFill>
                <a:srgbClr val="FFFFFF"/>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FFFFFF"/>
                </a:solidFill>
                <a:latin typeface="Open Sauce"/>
                <a:ea typeface="Open Sauce"/>
                <a:cs typeface="Open Sauce"/>
                <a:sym typeface="Open Sauce"/>
              </a:rPr>
              <a:t>Niedostateczny</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rozwój</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lokalnych</a:t>
            </a:r>
            <a:r>
              <a:rPr lang="en-US" sz="1800" dirty="0">
                <a:solidFill>
                  <a:srgbClr val="FFFFFF"/>
                </a:solidFill>
                <a:latin typeface="Open Sauce"/>
                <a:ea typeface="Open Sauce"/>
                <a:cs typeface="Open Sauce"/>
                <a:sym typeface="Open Sauce"/>
              </a:rPr>
              <a:t> form </a:t>
            </a:r>
            <a:r>
              <a:rPr lang="en-US" sz="1800" dirty="0" err="1">
                <a:solidFill>
                  <a:srgbClr val="FFFFFF"/>
                </a:solidFill>
                <a:latin typeface="Open Sauce"/>
                <a:ea typeface="Open Sauce"/>
                <a:cs typeface="Open Sauce"/>
                <a:sym typeface="Open Sauce"/>
              </a:rPr>
              <a:t>wsparcia</a:t>
            </a:r>
            <a:endParaRPr lang="en-US" sz="1800" dirty="0">
              <a:solidFill>
                <a:srgbClr val="FFFFFF"/>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FFFFFF"/>
                </a:solidFill>
                <a:latin typeface="Open Sauce"/>
                <a:ea typeface="Open Sauce"/>
                <a:cs typeface="Open Sauce"/>
                <a:sym typeface="Open Sauce"/>
              </a:rPr>
              <a:t>Konieczność</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planowania</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usług</a:t>
            </a:r>
            <a:r>
              <a:rPr lang="en-US" sz="1800" dirty="0">
                <a:solidFill>
                  <a:srgbClr val="FFFFFF"/>
                </a:solidFill>
                <a:latin typeface="Open Sauce"/>
                <a:ea typeface="Open Sauce"/>
                <a:cs typeface="Open Sauce"/>
                <a:sym typeface="Open Sauce"/>
              </a:rPr>
              <a:t> w </a:t>
            </a:r>
            <a:r>
              <a:rPr lang="en-US" sz="1800" dirty="0" err="1">
                <a:solidFill>
                  <a:srgbClr val="FFFFFF"/>
                </a:solidFill>
                <a:latin typeface="Open Sauce"/>
                <a:ea typeface="Open Sauce"/>
                <a:cs typeface="Open Sauce"/>
                <a:sym typeface="Open Sauce"/>
              </a:rPr>
              <a:t>układzie</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ponadgminnym</a:t>
            </a:r>
            <a:endParaRPr lang="en-US" sz="1800" dirty="0">
              <a:solidFill>
                <a:srgbClr val="FFFFFF"/>
              </a:solidFill>
              <a:latin typeface="Open Sauce"/>
              <a:ea typeface="Open Sauce"/>
              <a:cs typeface="Open Sauce"/>
              <a:sym typeface="Open Sauce"/>
            </a:endParaRPr>
          </a:p>
          <a:p>
            <a:pPr marL="285750" indent="-285750" algn="l">
              <a:lnSpc>
                <a:spcPts val="3060"/>
              </a:lnSpc>
              <a:buFont typeface="Arial" panose="020B0604020202020204" pitchFamily="34" charset="0"/>
              <a:buChar char="•"/>
            </a:pPr>
            <a:r>
              <a:rPr lang="en-US" sz="1800" dirty="0" err="1">
                <a:solidFill>
                  <a:srgbClr val="FFFFFF"/>
                </a:solidFill>
                <a:latin typeface="Open Sauce"/>
                <a:ea typeface="Open Sauce"/>
                <a:cs typeface="Open Sauce"/>
                <a:sym typeface="Open Sauce"/>
              </a:rPr>
              <a:t>Uwzględnianie</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wykluczenia</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komunikacyjnego</a:t>
            </a:r>
            <a:r>
              <a:rPr lang="en-US" sz="1800" dirty="0">
                <a:solidFill>
                  <a:srgbClr val="FFFFFF"/>
                </a:solidFill>
                <a:latin typeface="Open Sauce"/>
                <a:ea typeface="Open Sauce"/>
                <a:cs typeface="Open Sauce"/>
                <a:sym typeface="Open Sauce"/>
              </a:rPr>
              <a:t> w </a:t>
            </a:r>
            <a:r>
              <a:rPr lang="en-US" sz="1800" dirty="0" err="1">
                <a:solidFill>
                  <a:srgbClr val="FFFFFF"/>
                </a:solidFill>
                <a:latin typeface="Open Sauce"/>
                <a:ea typeface="Open Sauce"/>
                <a:cs typeface="Open Sauce"/>
                <a:sym typeface="Open Sauce"/>
              </a:rPr>
              <a:t>organizacji</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i</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finansowaniu</a:t>
            </a:r>
            <a:r>
              <a:rPr lang="en-US" sz="1800" dirty="0">
                <a:solidFill>
                  <a:srgbClr val="FFFFFF"/>
                </a:solidFill>
                <a:latin typeface="Open Sauce"/>
                <a:ea typeface="Open Sauce"/>
                <a:cs typeface="Open Sauce"/>
                <a:sym typeface="Open Sauce"/>
              </a:rPr>
              <a:t> </a:t>
            </a:r>
            <a:r>
              <a:rPr lang="en-US" sz="1800" dirty="0" err="1">
                <a:solidFill>
                  <a:srgbClr val="FFFFFF"/>
                </a:solidFill>
                <a:latin typeface="Open Sauce"/>
                <a:ea typeface="Open Sauce"/>
                <a:cs typeface="Open Sauce"/>
                <a:sym typeface="Open Sauce"/>
              </a:rPr>
              <a:t>usług</a:t>
            </a:r>
            <a:endParaRPr lang="en-US" sz="1800" dirty="0">
              <a:solidFill>
                <a:srgbClr val="FFFFFF"/>
              </a:solidFill>
              <a:latin typeface="Open Sauce"/>
              <a:ea typeface="Open Sauce"/>
              <a:cs typeface="Open Sauce"/>
              <a:sym typeface="Open Sauce"/>
            </a:endParaRPr>
          </a:p>
        </p:txBody>
      </p:sp>
    </p:spTree>
  </p:cSld>
  <p:clrMapOvr>
    <a:masterClrMapping/>
  </p:clrMapOvr>
  <p:transition>
    <p:circl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a 13">
            <a:extLst>
              <a:ext uri="{FF2B5EF4-FFF2-40B4-BE49-F238E27FC236}">
                <a16:creationId xmlns:a16="http://schemas.microsoft.com/office/drawing/2014/main" id="{D62F26DF-332E-34AD-0D3B-FBB515DE851B}"/>
              </a:ext>
              <a:ext uri="{C183D7F6-B498-43B3-948B-1728B52AA6E4}">
                <adec:decorative xmlns:adec="http://schemas.microsoft.com/office/drawing/2017/decorative" val="1"/>
              </a:ext>
            </a:extLst>
          </p:cNvPr>
          <p:cNvGrpSpPr/>
          <p:nvPr/>
        </p:nvGrpSpPr>
        <p:grpSpPr>
          <a:xfrm>
            <a:off x="-1973138" y="482403"/>
            <a:ext cx="25294053" cy="11487013"/>
            <a:chOff x="-1973138" y="482403"/>
            <a:chExt cx="25294053" cy="11487013"/>
          </a:xfrm>
        </p:grpSpPr>
        <p:sp>
          <p:nvSpPr>
            <p:cNvPr id="2" name="Freeform 2">
              <a:extLst>
                <a:ext uri="{C183D7F6-B498-43B3-948B-1728B52AA6E4}">
                  <adec:decorative xmlns:adec="http://schemas.microsoft.com/office/drawing/2017/decorative" val="1"/>
                </a:ext>
              </a:extLst>
            </p:cNvPr>
            <p:cNvSpPr/>
            <p:nvPr/>
          </p:nvSpPr>
          <p:spPr>
            <a:xfrm rot="9291784">
              <a:off x="3087891" y="1170040"/>
              <a:ext cx="20233024" cy="10799376"/>
            </a:xfrm>
            <a:custGeom>
              <a:avLst/>
              <a:gdLst/>
              <a:ahLst/>
              <a:cxnLst/>
              <a:rect l="l" t="t" r="r" b="b"/>
              <a:pathLst>
                <a:path w="20233024" h="10799376">
                  <a:moveTo>
                    <a:pt x="0" y="0"/>
                  </a:moveTo>
                  <a:lnTo>
                    <a:pt x="20233023" y="0"/>
                  </a:lnTo>
                  <a:lnTo>
                    <a:pt x="20233023" y="10799376"/>
                  </a:lnTo>
                  <a:lnTo>
                    <a:pt x="0" y="10799376"/>
                  </a:lnTo>
                  <a:lnTo>
                    <a:pt x="0" y="0"/>
                  </a:lnTo>
                  <a:close/>
                </a:path>
              </a:pathLst>
            </a:custGeom>
            <a:blipFill>
              <a:blip r:embed="rId2">
                <a:alphaModFix amt="2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3" name="Freeform 3">
              <a:extLst>
                <a:ext uri="{C183D7F6-B498-43B3-948B-1728B52AA6E4}">
                  <adec:decorative xmlns:adec="http://schemas.microsoft.com/office/drawing/2017/decorative" val="1"/>
                </a:ext>
              </a:extLst>
            </p:cNvPr>
            <p:cNvSpPr/>
            <p:nvPr/>
          </p:nvSpPr>
          <p:spPr>
            <a:xfrm>
              <a:off x="-1973138" y="6390328"/>
              <a:ext cx="11117138" cy="4251586"/>
            </a:xfrm>
            <a:custGeom>
              <a:avLst/>
              <a:gdLst/>
              <a:ahLst/>
              <a:cxnLst/>
              <a:rect l="l" t="t" r="r" b="b"/>
              <a:pathLst>
                <a:path w="11117138" h="4251586">
                  <a:moveTo>
                    <a:pt x="0" y="0"/>
                  </a:moveTo>
                  <a:lnTo>
                    <a:pt x="11117138" y="0"/>
                  </a:lnTo>
                  <a:lnTo>
                    <a:pt x="11117138" y="4251586"/>
                  </a:lnTo>
                  <a:lnTo>
                    <a:pt x="0" y="4251586"/>
                  </a:lnTo>
                  <a:lnTo>
                    <a:pt x="0" y="0"/>
                  </a:lnTo>
                  <a:close/>
                </a:path>
              </a:pathLst>
            </a:custGeom>
            <a:blipFill>
              <a:blip r:embed="rId4">
                <a:extLst>
                  <a:ext uri="{96DAC541-7B7A-43D3-8B79-37D633B846F1}">
                    <asvg:svgBlip xmlns:asvg="http://schemas.microsoft.com/office/drawing/2016/SVG/main" r:embed="rId5"/>
                  </a:ext>
                </a:extLst>
              </a:blip>
              <a:stretch>
                <a:fillRect t="-79322" b="-82160"/>
              </a:stretch>
            </a:blip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a:off x="12573026" y="4772269"/>
              <a:ext cx="4405897" cy="3935439"/>
            </a:xfrm>
            <a:custGeom>
              <a:avLst/>
              <a:gdLst/>
              <a:ahLst/>
              <a:cxnLst/>
              <a:rect l="l" t="t" r="r" b="b"/>
              <a:pathLst>
                <a:path w="1401241" h="1251617">
                  <a:moveTo>
                    <a:pt x="124759" y="0"/>
                  </a:moveTo>
                  <a:lnTo>
                    <a:pt x="1276481" y="0"/>
                  </a:lnTo>
                  <a:cubicBezTo>
                    <a:pt x="1345384" y="0"/>
                    <a:pt x="1401241" y="55857"/>
                    <a:pt x="1401241" y="124759"/>
                  </a:cubicBezTo>
                  <a:lnTo>
                    <a:pt x="1401241" y="1126858"/>
                  </a:lnTo>
                  <a:cubicBezTo>
                    <a:pt x="1401241" y="1159946"/>
                    <a:pt x="1388096" y="1191679"/>
                    <a:pt x="1364699" y="1215076"/>
                  </a:cubicBezTo>
                  <a:cubicBezTo>
                    <a:pt x="1341303" y="1238473"/>
                    <a:pt x="1309569" y="1251617"/>
                    <a:pt x="1276481" y="1251617"/>
                  </a:cubicBezTo>
                  <a:lnTo>
                    <a:pt x="124759" y="1251617"/>
                  </a:lnTo>
                  <a:cubicBezTo>
                    <a:pt x="91671" y="1251617"/>
                    <a:pt x="59938" y="1238473"/>
                    <a:pt x="36541" y="1215076"/>
                  </a:cubicBezTo>
                  <a:cubicBezTo>
                    <a:pt x="13144" y="1191679"/>
                    <a:pt x="0" y="1159946"/>
                    <a:pt x="0" y="1126858"/>
                  </a:cubicBezTo>
                  <a:lnTo>
                    <a:pt x="0" y="124759"/>
                  </a:lnTo>
                  <a:cubicBezTo>
                    <a:pt x="0" y="91671"/>
                    <a:pt x="13144" y="59938"/>
                    <a:pt x="36541" y="36541"/>
                  </a:cubicBezTo>
                  <a:cubicBezTo>
                    <a:pt x="59938" y="13144"/>
                    <a:pt x="91671" y="0"/>
                    <a:pt x="124759" y="0"/>
                  </a:cubicBezTo>
                  <a:close/>
                </a:path>
              </a:pathLst>
            </a:custGeom>
            <a:solidFill>
              <a:srgbClr val="0071BC"/>
            </a:solidFill>
          </p:spPr>
          <p:txBody>
            <a:bodyPr/>
            <a:lstStyle/>
            <a:p>
              <a:endParaRPr lang="pl-PL"/>
            </a:p>
          </p:txBody>
        </p:sp>
        <p:sp>
          <p:nvSpPr>
            <p:cNvPr id="9" name="Freeform 9">
              <a:extLst>
                <a:ext uri="{C183D7F6-B498-43B3-948B-1728B52AA6E4}">
                  <adec:decorative xmlns:adec="http://schemas.microsoft.com/office/drawing/2017/decorative" val="1"/>
                </a:ext>
              </a:extLst>
            </p:cNvPr>
            <p:cNvSpPr/>
            <p:nvPr/>
          </p:nvSpPr>
          <p:spPr>
            <a:xfrm>
              <a:off x="17916648" y="482403"/>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grpSp>
      <p:sp>
        <p:nvSpPr>
          <p:cNvPr id="10" name="TextBox 10"/>
          <p:cNvSpPr txBox="1">
            <a:spLocks noGrp="1"/>
          </p:cNvSpPr>
          <p:nvPr>
            <p:ph type="title" idx="4294967295"/>
          </p:nvPr>
        </p:nvSpPr>
        <p:spPr>
          <a:xfrm>
            <a:off x="1028700" y="981075"/>
            <a:ext cx="4400633" cy="61779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just" defTabSz="914400" rtl="0" eaLnBrk="1" fontAlgn="auto" latinLnBrk="0" hangingPunct="1">
              <a:lnSpc>
                <a:spcPts val="4911"/>
              </a:lnSpc>
              <a:spcBef>
                <a:spcPts val="0"/>
              </a:spcBef>
              <a:spcAft>
                <a:spcPts val="0"/>
              </a:spcAft>
              <a:buClrTx/>
              <a:buSzTx/>
              <a:buFontTx/>
              <a:buNone/>
              <a:tabLst/>
              <a:defRPr/>
            </a:pPr>
            <a:r>
              <a:rPr kumimoji="0" lang="en-US" sz="3778"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Rekomendacja</a:t>
            </a:r>
            <a:r>
              <a:rPr kumimoji="0" lang="en-US" sz="3778"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9.</a:t>
            </a:r>
          </a:p>
        </p:txBody>
      </p:sp>
      <p:sp>
        <p:nvSpPr>
          <p:cNvPr id="11" name="TextBox 11"/>
          <p:cNvSpPr txBox="1"/>
          <p:nvPr/>
        </p:nvSpPr>
        <p:spPr>
          <a:xfrm>
            <a:off x="5651326" y="890763"/>
            <a:ext cx="9823619" cy="826994"/>
          </a:xfrm>
          <a:prstGeom prst="rect">
            <a:avLst/>
          </a:prstGeom>
        </p:spPr>
        <p:txBody>
          <a:bodyPr lIns="0" tIns="0" rIns="0" bIns="0" rtlCol="0" anchor="t">
            <a:spAutoFit/>
          </a:bodyPr>
          <a:lstStyle/>
          <a:p>
            <a:pPr algn="l">
              <a:lnSpc>
                <a:spcPts val="3339"/>
              </a:lnSpc>
            </a:pPr>
            <a:r>
              <a:rPr lang="en-US" sz="2568" b="1">
                <a:solidFill>
                  <a:srgbClr val="0F5995"/>
                </a:solidFill>
                <a:latin typeface="Open Sauce Bold"/>
                <a:ea typeface="Open Sauce Bold"/>
                <a:cs typeface="Open Sauce Bold"/>
                <a:sym typeface="Open Sauce Bold"/>
              </a:rPr>
              <a:t>Wzmocnienie działań profilaktycznych i planowania opartego na diagnozie potrzeb</a:t>
            </a:r>
          </a:p>
        </p:txBody>
      </p:sp>
      <p:sp>
        <p:nvSpPr>
          <p:cNvPr id="12" name="TextBox 12"/>
          <p:cNvSpPr txBox="1"/>
          <p:nvPr/>
        </p:nvSpPr>
        <p:spPr>
          <a:xfrm>
            <a:off x="1028700" y="2362408"/>
            <a:ext cx="10890128" cy="3944478"/>
          </a:xfrm>
          <a:prstGeom prst="rect">
            <a:avLst/>
          </a:prstGeom>
        </p:spPr>
        <p:txBody>
          <a:bodyPr lIns="0" tIns="0" rIns="0" bIns="0" rtlCol="0" anchor="t">
            <a:spAutoFit/>
          </a:bodyPr>
          <a:lstStyle/>
          <a:p>
            <a:pPr marL="342900" indent="-342900" algn="l">
              <a:lnSpc>
                <a:spcPts val="3944"/>
              </a:lnSpc>
              <a:buFont typeface="Arial" panose="020B0604020202020204" pitchFamily="34" charset="0"/>
              <a:buChar char="•"/>
            </a:pPr>
            <a:r>
              <a:rPr lang="en-US" sz="2320" dirty="0" err="1">
                <a:solidFill>
                  <a:srgbClr val="000000"/>
                </a:solidFill>
                <a:latin typeface="Open Sauce"/>
                <a:ea typeface="Open Sauce"/>
                <a:cs typeface="Open Sauce"/>
                <a:sym typeface="Open Sauce"/>
              </a:rPr>
              <a:t>Dominacja</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działań</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reaktywnych</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nad</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profilaktyką</a:t>
            </a:r>
            <a:endParaRPr lang="en-US" sz="2320" dirty="0">
              <a:solidFill>
                <a:srgbClr val="000000"/>
              </a:solidFill>
              <a:latin typeface="Open Sauce"/>
              <a:ea typeface="Open Sauce"/>
              <a:cs typeface="Open Sauce"/>
              <a:sym typeface="Open Sauce"/>
            </a:endParaRPr>
          </a:p>
          <a:p>
            <a:pPr marL="342900" indent="-342900" algn="l">
              <a:lnSpc>
                <a:spcPts val="3944"/>
              </a:lnSpc>
              <a:buFont typeface="Arial" panose="020B0604020202020204" pitchFamily="34" charset="0"/>
              <a:buChar char="•"/>
            </a:pPr>
            <a:r>
              <a:rPr lang="en-US" sz="2320" dirty="0" err="1">
                <a:solidFill>
                  <a:srgbClr val="000000"/>
                </a:solidFill>
                <a:latin typeface="Open Sauce"/>
                <a:ea typeface="Open Sauce"/>
                <a:cs typeface="Open Sauce"/>
                <a:sym typeface="Open Sauce"/>
              </a:rPr>
              <a:t>Niewystarczające</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wsparcie</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utrzymania</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sprawności</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osób</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starszych</a:t>
            </a:r>
            <a:endParaRPr lang="en-US" sz="2320" dirty="0">
              <a:solidFill>
                <a:srgbClr val="000000"/>
              </a:solidFill>
              <a:latin typeface="Open Sauce"/>
              <a:ea typeface="Open Sauce"/>
              <a:cs typeface="Open Sauce"/>
              <a:sym typeface="Open Sauce"/>
            </a:endParaRPr>
          </a:p>
          <a:p>
            <a:pPr marL="342900" indent="-342900" algn="l">
              <a:lnSpc>
                <a:spcPts val="3944"/>
              </a:lnSpc>
              <a:buFont typeface="Arial" panose="020B0604020202020204" pitchFamily="34" charset="0"/>
              <a:buChar char="•"/>
            </a:pPr>
            <a:r>
              <a:rPr lang="en-US" sz="2320" dirty="0">
                <a:solidFill>
                  <a:srgbClr val="000000"/>
                </a:solidFill>
                <a:latin typeface="Open Sauce"/>
                <a:ea typeface="Open Sauce"/>
                <a:cs typeface="Open Sauce"/>
                <a:sym typeface="Open Sauce"/>
              </a:rPr>
              <a:t>Brak </a:t>
            </a:r>
            <a:r>
              <a:rPr lang="en-US" sz="2320" dirty="0" err="1">
                <a:solidFill>
                  <a:srgbClr val="000000"/>
                </a:solidFill>
                <a:latin typeface="Open Sauce"/>
                <a:ea typeface="Open Sauce"/>
                <a:cs typeface="Open Sauce"/>
                <a:sym typeface="Open Sauce"/>
              </a:rPr>
              <a:t>systematycznych</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diagnoz</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lokalnych</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potrzeb</a:t>
            </a:r>
            <a:endParaRPr lang="en-US" sz="2320" dirty="0">
              <a:solidFill>
                <a:srgbClr val="000000"/>
              </a:solidFill>
              <a:latin typeface="Open Sauce"/>
              <a:ea typeface="Open Sauce"/>
              <a:cs typeface="Open Sauce"/>
              <a:sym typeface="Open Sauce"/>
            </a:endParaRPr>
          </a:p>
          <a:p>
            <a:pPr marL="342900" indent="-342900" algn="l">
              <a:lnSpc>
                <a:spcPts val="3944"/>
              </a:lnSpc>
              <a:buFont typeface="Arial" panose="020B0604020202020204" pitchFamily="34" charset="0"/>
              <a:buChar char="•"/>
            </a:pPr>
            <a:r>
              <a:rPr lang="en-US" sz="2320" dirty="0" err="1">
                <a:solidFill>
                  <a:srgbClr val="000000"/>
                </a:solidFill>
                <a:latin typeface="Open Sauce"/>
                <a:ea typeface="Open Sauce"/>
                <a:cs typeface="Open Sauce"/>
                <a:sym typeface="Open Sauce"/>
              </a:rPr>
              <a:t>Ograniczone</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wykorzystanie</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danych</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demograficznych</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i</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zdrowotnych</a:t>
            </a:r>
            <a:endParaRPr lang="en-US" sz="2320" dirty="0">
              <a:solidFill>
                <a:srgbClr val="000000"/>
              </a:solidFill>
              <a:latin typeface="Open Sauce"/>
              <a:ea typeface="Open Sauce"/>
              <a:cs typeface="Open Sauce"/>
              <a:sym typeface="Open Sauce"/>
            </a:endParaRPr>
          </a:p>
          <a:p>
            <a:pPr marL="342900" indent="-342900" algn="l">
              <a:lnSpc>
                <a:spcPts val="3944"/>
              </a:lnSpc>
              <a:buFont typeface="Arial" panose="020B0604020202020204" pitchFamily="34" charset="0"/>
              <a:buChar char="•"/>
            </a:pPr>
            <a:r>
              <a:rPr lang="en-US" sz="2320" dirty="0">
                <a:solidFill>
                  <a:srgbClr val="000000"/>
                </a:solidFill>
                <a:latin typeface="Open Sauce"/>
                <a:ea typeface="Open Sauce"/>
                <a:cs typeface="Open Sauce"/>
                <a:sym typeface="Open Sauce"/>
              </a:rPr>
              <a:t>Brak </a:t>
            </a:r>
            <a:r>
              <a:rPr lang="en-US" sz="2320" dirty="0" err="1">
                <a:solidFill>
                  <a:srgbClr val="000000"/>
                </a:solidFill>
                <a:latin typeface="Open Sauce"/>
                <a:ea typeface="Open Sauce"/>
                <a:cs typeface="Open Sauce"/>
                <a:sym typeface="Open Sauce"/>
              </a:rPr>
              <a:t>sekwencyjnego</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planowania</a:t>
            </a:r>
            <a:r>
              <a:rPr lang="en-US" sz="2320" dirty="0">
                <a:solidFill>
                  <a:srgbClr val="000000"/>
                </a:solidFill>
                <a:latin typeface="Open Sauce"/>
                <a:ea typeface="Open Sauce"/>
                <a:cs typeface="Open Sauce"/>
                <a:sym typeface="Open Sauce"/>
              </a:rPr>
              <a:t> form </a:t>
            </a:r>
            <a:r>
              <a:rPr lang="en-US" sz="2320" dirty="0" err="1">
                <a:solidFill>
                  <a:srgbClr val="000000"/>
                </a:solidFill>
                <a:latin typeface="Open Sauce"/>
                <a:ea typeface="Open Sauce"/>
                <a:cs typeface="Open Sauce"/>
                <a:sym typeface="Open Sauce"/>
              </a:rPr>
              <a:t>wsparcia</a:t>
            </a:r>
            <a:endParaRPr lang="en-US" sz="2320" dirty="0">
              <a:solidFill>
                <a:srgbClr val="000000"/>
              </a:solidFill>
              <a:latin typeface="Open Sauce"/>
              <a:ea typeface="Open Sauce"/>
              <a:cs typeface="Open Sauce"/>
              <a:sym typeface="Open Sauce"/>
            </a:endParaRPr>
          </a:p>
          <a:p>
            <a:pPr marL="342900" indent="-342900" algn="l">
              <a:lnSpc>
                <a:spcPts val="3944"/>
              </a:lnSpc>
              <a:buFont typeface="Arial" panose="020B0604020202020204" pitchFamily="34" charset="0"/>
              <a:buChar char="•"/>
            </a:pPr>
            <a:r>
              <a:rPr lang="en-US" sz="2320" dirty="0">
                <a:solidFill>
                  <a:srgbClr val="000000"/>
                </a:solidFill>
                <a:latin typeface="Open Sauce"/>
                <a:ea typeface="Open Sauce"/>
                <a:cs typeface="Open Sauce"/>
                <a:sym typeface="Open Sauce"/>
              </a:rPr>
              <a:t>Potrzeba </a:t>
            </a:r>
            <a:r>
              <a:rPr lang="en-US" sz="2320" dirty="0" err="1">
                <a:solidFill>
                  <a:srgbClr val="000000"/>
                </a:solidFill>
                <a:latin typeface="Open Sauce"/>
                <a:ea typeface="Open Sauce"/>
                <a:cs typeface="Open Sauce"/>
                <a:sym typeface="Open Sauce"/>
              </a:rPr>
              <a:t>algorytmu</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kwalifikowania</a:t>
            </a:r>
            <a:r>
              <a:rPr lang="en-US" sz="2320" dirty="0">
                <a:solidFill>
                  <a:srgbClr val="000000"/>
                </a:solidFill>
                <a:latin typeface="Open Sauce"/>
                <a:ea typeface="Open Sauce"/>
                <a:cs typeface="Open Sauce"/>
                <a:sym typeface="Open Sauce"/>
              </a:rPr>
              <a:t> do </a:t>
            </a:r>
            <a:r>
              <a:rPr lang="en-US" sz="2320" dirty="0" err="1">
                <a:solidFill>
                  <a:srgbClr val="000000"/>
                </a:solidFill>
                <a:latin typeface="Open Sauce"/>
                <a:ea typeface="Open Sauce"/>
                <a:cs typeface="Open Sauce"/>
                <a:sym typeface="Open Sauce"/>
              </a:rPr>
              <a:t>usług</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opiekuńczych</a:t>
            </a:r>
            <a:endParaRPr lang="en-US" sz="2320" dirty="0">
              <a:solidFill>
                <a:srgbClr val="000000"/>
              </a:solidFill>
              <a:latin typeface="Open Sauce"/>
              <a:ea typeface="Open Sauce"/>
              <a:cs typeface="Open Sauce"/>
              <a:sym typeface="Open Sauce"/>
            </a:endParaRPr>
          </a:p>
          <a:p>
            <a:pPr marL="342900" indent="-342900" algn="l">
              <a:lnSpc>
                <a:spcPts val="3944"/>
              </a:lnSpc>
              <a:buFont typeface="Arial" panose="020B0604020202020204" pitchFamily="34" charset="0"/>
              <a:buChar char="•"/>
            </a:pPr>
            <a:r>
              <a:rPr lang="en-US" sz="2320" dirty="0" err="1">
                <a:solidFill>
                  <a:srgbClr val="000000"/>
                </a:solidFill>
                <a:latin typeface="Open Sauce"/>
                <a:ea typeface="Open Sauce"/>
                <a:cs typeface="Open Sauce"/>
                <a:sym typeface="Open Sauce"/>
              </a:rPr>
              <a:t>Rozpoczynanie</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wsparcia</a:t>
            </a:r>
            <a:r>
              <a:rPr lang="en-US" sz="2320" dirty="0">
                <a:solidFill>
                  <a:srgbClr val="000000"/>
                </a:solidFill>
                <a:latin typeface="Open Sauce"/>
                <a:ea typeface="Open Sauce"/>
                <a:cs typeface="Open Sauce"/>
                <a:sym typeface="Open Sauce"/>
              </a:rPr>
              <a:t> od form </a:t>
            </a:r>
            <a:r>
              <a:rPr lang="en-US" sz="2320" dirty="0" err="1">
                <a:solidFill>
                  <a:srgbClr val="000000"/>
                </a:solidFill>
                <a:latin typeface="Open Sauce"/>
                <a:ea typeface="Open Sauce"/>
                <a:cs typeface="Open Sauce"/>
                <a:sym typeface="Open Sauce"/>
              </a:rPr>
              <a:t>środowiskowych</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i</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niskokosztowych</a:t>
            </a:r>
            <a:endParaRPr lang="en-US" sz="2320" dirty="0">
              <a:solidFill>
                <a:srgbClr val="000000"/>
              </a:solidFill>
              <a:latin typeface="Open Sauce"/>
              <a:ea typeface="Open Sauce"/>
              <a:cs typeface="Open Sauce"/>
              <a:sym typeface="Open Sauce"/>
            </a:endParaRPr>
          </a:p>
          <a:p>
            <a:pPr marL="342900" indent="-342900" algn="l">
              <a:lnSpc>
                <a:spcPts val="3944"/>
              </a:lnSpc>
              <a:buFont typeface="Arial" panose="020B0604020202020204" pitchFamily="34" charset="0"/>
              <a:buChar char="•"/>
            </a:pPr>
            <a:r>
              <a:rPr lang="en-US" sz="2320" dirty="0" err="1">
                <a:solidFill>
                  <a:srgbClr val="000000"/>
                </a:solidFill>
                <a:latin typeface="Open Sauce"/>
                <a:ea typeface="Open Sauce"/>
                <a:cs typeface="Open Sauce"/>
                <a:sym typeface="Open Sauce"/>
              </a:rPr>
              <a:t>Stopniowe</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uruchamianie</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opieki</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dziennej</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i</a:t>
            </a:r>
            <a:r>
              <a:rPr lang="en-US" sz="2320" dirty="0">
                <a:solidFill>
                  <a:srgbClr val="000000"/>
                </a:solidFill>
                <a:latin typeface="Open Sauce"/>
                <a:ea typeface="Open Sauce"/>
                <a:cs typeface="Open Sauce"/>
                <a:sym typeface="Open Sauce"/>
              </a:rPr>
              <a:t> </a:t>
            </a:r>
            <a:r>
              <a:rPr lang="en-US" sz="2320" dirty="0" err="1">
                <a:solidFill>
                  <a:srgbClr val="000000"/>
                </a:solidFill>
                <a:latin typeface="Open Sauce"/>
                <a:ea typeface="Open Sauce"/>
                <a:cs typeface="Open Sauce"/>
                <a:sym typeface="Open Sauce"/>
              </a:rPr>
              <a:t>całodobowej</a:t>
            </a:r>
            <a:endParaRPr lang="en-US" sz="2320" dirty="0">
              <a:solidFill>
                <a:srgbClr val="000000"/>
              </a:solidFill>
              <a:latin typeface="Open Sauce"/>
              <a:ea typeface="Open Sauce"/>
              <a:cs typeface="Open Sauce"/>
              <a:sym typeface="Open Sauce"/>
            </a:endParaRPr>
          </a:p>
        </p:txBody>
      </p:sp>
      <p:pic>
        <p:nvPicPr>
          <p:cNvPr id="8" name="Picture 8" descr="Uśmiechnięta pielęgniarka z podkładką i dokumentami rozmawia z seniorem."/>
          <p:cNvPicPr>
            <a:picLocks noChangeAspect="1"/>
          </p:cNvPicPr>
          <p:nvPr/>
        </p:nvPicPr>
        <p:blipFill>
          <a:blip r:embed="rId8"/>
          <a:srcRect l="13910" r="13910"/>
          <a:stretch>
            <a:fillRect/>
          </a:stretch>
        </p:blipFill>
        <p:spPr>
          <a:xfrm>
            <a:off x="12865461" y="4973160"/>
            <a:ext cx="3821026" cy="3533656"/>
          </a:xfrm>
          <a:prstGeom prst="rect">
            <a:avLst/>
          </a:prstGeom>
        </p:spPr>
      </p:pic>
    </p:spTree>
  </p:cSld>
  <p:clrMapOvr>
    <a:masterClrMapping/>
  </p:clrMapOvr>
  <p:transition>
    <p:push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upa 36">
            <a:extLst>
              <a:ext uri="{FF2B5EF4-FFF2-40B4-BE49-F238E27FC236}">
                <a16:creationId xmlns:a16="http://schemas.microsoft.com/office/drawing/2014/main" id="{0E5D7D09-BD54-0E4B-FAD0-198F7932CF09}"/>
              </a:ext>
              <a:ext uri="{C183D7F6-B498-43B3-948B-1728B52AA6E4}">
                <adec:decorative xmlns:adec="http://schemas.microsoft.com/office/drawing/2017/decorative" val="1"/>
              </a:ext>
            </a:extLst>
          </p:cNvPr>
          <p:cNvGrpSpPr/>
          <p:nvPr/>
        </p:nvGrpSpPr>
        <p:grpSpPr>
          <a:xfrm>
            <a:off x="-3736473" y="-4778665"/>
            <a:ext cx="27172297" cy="21532690"/>
            <a:chOff x="-3736473" y="-4778665"/>
            <a:chExt cx="27172297" cy="21532690"/>
          </a:xfrm>
        </p:grpSpPr>
        <p:sp>
          <p:nvSpPr>
            <p:cNvPr id="2" name="Freeform 2">
              <a:extLst>
                <a:ext uri="{C183D7F6-B498-43B3-948B-1728B52AA6E4}">
                  <adec:decorative xmlns:adec="http://schemas.microsoft.com/office/drawing/2017/decorative" val="1"/>
                </a:ext>
              </a:extLst>
            </p:cNvPr>
            <p:cNvSpPr/>
            <p:nvPr/>
          </p:nvSpPr>
          <p:spPr>
            <a:xfrm rot="2486411">
              <a:off x="-3736473" y="7527737"/>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2">
                <a:alphaModFix amt="4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3" name="Freeform 3">
              <a:extLst>
                <a:ext uri="{C183D7F6-B498-43B3-948B-1728B52AA6E4}">
                  <adec:decorative xmlns:adec="http://schemas.microsoft.com/office/drawing/2017/decorative" val="1"/>
                </a:ext>
              </a:extLst>
            </p:cNvPr>
            <p:cNvSpPr/>
            <p:nvPr/>
          </p:nvSpPr>
          <p:spPr>
            <a:xfrm rot="2700000">
              <a:off x="5259331" y="-784732"/>
              <a:ext cx="7315200" cy="3904488"/>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4">
                <a:alphaModFix amt="2000"/>
                <a:extLst>
                  <a:ext uri="{96DAC541-7B7A-43D3-8B79-37D633B846F1}">
                    <asvg:svgBlip xmlns:asvg="http://schemas.microsoft.com/office/drawing/2016/SVG/main" r:embed="rId5"/>
                  </a:ext>
                </a:extLst>
              </a:blip>
              <a:stretch>
                <a:fillRect/>
              </a:stretch>
            </a:blip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rot="2911606">
              <a:off x="10117146" y="-3117791"/>
              <a:ext cx="2989877" cy="23647479"/>
            </a:xfrm>
            <a:custGeom>
              <a:avLst/>
              <a:gdLst/>
              <a:ahLst/>
              <a:cxnLst/>
              <a:rect l="l" t="t" r="r" b="b"/>
              <a:pathLst>
                <a:path w="787457" h="6228143">
                  <a:moveTo>
                    <a:pt x="0" y="0"/>
                  </a:moveTo>
                  <a:lnTo>
                    <a:pt x="787457" y="0"/>
                  </a:lnTo>
                  <a:lnTo>
                    <a:pt x="787457" y="6228143"/>
                  </a:lnTo>
                  <a:lnTo>
                    <a:pt x="0" y="6228143"/>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8" name="Freeform 8">
              <a:extLst>
                <a:ext uri="{C183D7F6-B498-43B3-948B-1728B52AA6E4}">
                  <adec:decorative xmlns:adec="http://schemas.microsoft.com/office/drawing/2017/decorative" val="1"/>
                </a:ext>
              </a:extLst>
            </p:cNvPr>
            <p:cNvSpPr/>
            <p:nvPr/>
          </p:nvSpPr>
          <p:spPr>
            <a:xfrm rot="21454462">
              <a:off x="10425317" y="8024839"/>
              <a:ext cx="12308676" cy="2783053"/>
            </a:xfrm>
            <a:custGeom>
              <a:avLst/>
              <a:gdLst/>
              <a:ahLst/>
              <a:cxnLst/>
              <a:rect l="l" t="t" r="r" b="b"/>
              <a:pathLst>
                <a:path w="1572863" h="355632">
                  <a:moveTo>
                    <a:pt x="203200" y="355632"/>
                  </a:moveTo>
                  <a:lnTo>
                    <a:pt x="1369663" y="355632"/>
                  </a:lnTo>
                  <a:lnTo>
                    <a:pt x="1572863" y="0"/>
                  </a:lnTo>
                  <a:lnTo>
                    <a:pt x="0" y="0"/>
                  </a:lnTo>
                  <a:lnTo>
                    <a:pt x="203200" y="355632"/>
                  </a:ln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11" name="Freeform 11">
              <a:extLst>
                <a:ext uri="{C183D7F6-B498-43B3-948B-1728B52AA6E4}">
                  <adec:decorative xmlns:adec="http://schemas.microsoft.com/office/drawing/2017/decorative" val="1"/>
                </a:ext>
              </a:extLst>
            </p:cNvPr>
            <p:cNvSpPr/>
            <p:nvPr/>
          </p:nvSpPr>
          <p:spPr>
            <a:xfrm rot="8100000">
              <a:off x="14876196" y="-4778665"/>
              <a:ext cx="4584947" cy="9887645"/>
            </a:xfrm>
            <a:custGeom>
              <a:avLst/>
              <a:gdLst/>
              <a:ahLst/>
              <a:cxnLst/>
              <a:rect l="l" t="t" r="r" b="b"/>
              <a:pathLst>
                <a:path w="1207558" h="2604153">
                  <a:moveTo>
                    <a:pt x="0" y="0"/>
                  </a:moveTo>
                  <a:lnTo>
                    <a:pt x="1207558" y="0"/>
                  </a:lnTo>
                  <a:lnTo>
                    <a:pt x="1207558" y="2604153"/>
                  </a:lnTo>
                  <a:lnTo>
                    <a:pt x="0" y="2604153"/>
                  </a:lnTo>
                  <a:close/>
                </a:path>
              </a:pathLst>
            </a:custGeom>
            <a:gradFill rotWithShape="1">
              <a:gsLst>
                <a:gs pos="0">
                  <a:srgbClr val="0B5285">
                    <a:alpha val="100000"/>
                  </a:srgbClr>
                </a:gs>
                <a:gs pos="50000">
                  <a:srgbClr val="0B5285">
                    <a:alpha val="71000"/>
                  </a:srgbClr>
                </a:gs>
                <a:gs pos="100000">
                  <a:srgbClr val="0B51AE">
                    <a:alpha val="0"/>
                  </a:srgbClr>
                </a:gs>
              </a:gsLst>
              <a:lin ang="5400000"/>
            </a:gradFill>
          </p:spPr>
          <p:txBody>
            <a:bodyPr/>
            <a:lstStyle/>
            <a:p>
              <a:endParaRPr lang="pl-PL"/>
            </a:p>
          </p:txBody>
        </p:sp>
        <p:sp>
          <p:nvSpPr>
            <p:cNvPr id="14" name="Freeform 14">
              <a:extLst>
                <a:ext uri="{C183D7F6-B498-43B3-948B-1728B52AA6E4}">
                  <adec:decorative xmlns:adec="http://schemas.microsoft.com/office/drawing/2017/decorative" val="1"/>
                </a:ext>
              </a:extLst>
            </p:cNvPr>
            <p:cNvSpPr/>
            <p:nvPr/>
          </p:nvSpPr>
          <p:spPr>
            <a:xfrm rot="8853990">
              <a:off x="7397604" y="6866380"/>
              <a:ext cx="4584947" cy="9887645"/>
            </a:xfrm>
            <a:custGeom>
              <a:avLst/>
              <a:gdLst/>
              <a:ahLst/>
              <a:cxnLst/>
              <a:rect l="l" t="t" r="r" b="b"/>
              <a:pathLst>
                <a:path w="1207558" h="2604153">
                  <a:moveTo>
                    <a:pt x="0" y="0"/>
                  </a:moveTo>
                  <a:lnTo>
                    <a:pt x="1207558" y="0"/>
                  </a:lnTo>
                  <a:lnTo>
                    <a:pt x="1207558" y="2604153"/>
                  </a:lnTo>
                  <a:lnTo>
                    <a:pt x="0" y="2604153"/>
                  </a:lnTo>
                  <a:close/>
                </a:path>
              </a:pathLst>
            </a:custGeom>
            <a:gradFill rotWithShape="1">
              <a:gsLst>
                <a:gs pos="0">
                  <a:srgbClr val="0B5285">
                    <a:alpha val="100000"/>
                  </a:srgbClr>
                </a:gs>
                <a:gs pos="50000">
                  <a:srgbClr val="0B5285">
                    <a:alpha val="71000"/>
                  </a:srgbClr>
                </a:gs>
                <a:gs pos="100000">
                  <a:srgbClr val="0B51AE">
                    <a:alpha val="0"/>
                  </a:srgbClr>
                </a:gs>
              </a:gsLst>
              <a:lin ang="5400000"/>
            </a:gradFill>
          </p:spPr>
          <p:txBody>
            <a:bodyPr/>
            <a:lstStyle/>
            <a:p>
              <a:endParaRPr lang="pl-PL"/>
            </a:p>
          </p:txBody>
        </p:sp>
        <p:sp>
          <p:nvSpPr>
            <p:cNvPr id="16" name="Freeform 16">
              <a:extLst>
                <a:ext uri="{C183D7F6-B498-43B3-948B-1728B52AA6E4}">
                  <adec:decorative xmlns:adec="http://schemas.microsoft.com/office/drawing/2017/decorative" val="1"/>
                </a:ext>
              </a:extLst>
            </p:cNvPr>
            <p:cNvSpPr/>
            <p:nvPr/>
          </p:nvSpPr>
          <p:spPr>
            <a:xfrm>
              <a:off x="17623526" y="5946510"/>
              <a:ext cx="1328947" cy="1328947"/>
            </a:xfrm>
            <a:custGeom>
              <a:avLst/>
              <a:gdLst/>
              <a:ahLst/>
              <a:cxnLst/>
              <a:rect l="l" t="t" r="r" b="b"/>
              <a:pathLst>
                <a:path w="1328947" h="1328947">
                  <a:moveTo>
                    <a:pt x="0" y="0"/>
                  </a:moveTo>
                  <a:lnTo>
                    <a:pt x="1328948" y="0"/>
                  </a:lnTo>
                  <a:lnTo>
                    <a:pt x="1328948" y="1328947"/>
                  </a:lnTo>
                  <a:lnTo>
                    <a:pt x="0" y="13289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17" name="Freeform 17">
              <a:extLst>
                <a:ext uri="{C183D7F6-B498-43B3-948B-1728B52AA6E4}">
                  <adec:decorative xmlns:adec="http://schemas.microsoft.com/office/drawing/2017/decorative" val="1"/>
                </a:ext>
              </a:extLst>
            </p:cNvPr>
            <p:cNvSpPr/>
            <p:nvPr/>
          </p:nvSpPr>
          <p:spPr>
            <a:xfrm>
              <a:off x="-258854" y="1327063"/>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19" name="Freeform 19">
              <a:extLst>
                <a:ext uri="{C183D7F6-B498-43B3-948B-1728B52AA6E4}">
                  <adec:decorative xmlns:adec="http://schemas.microsoft.com/office/drawing/2017/decorative" val="1"/>
                </a:ext>
              </a:extLst>
            </p:cNvPr>
            <p:cNvSpPr/>
            <p:nvPr/>
          </p:nvSpPr>
          <p:spPr>
            <a:xfrm rot="8100000">
              <a:off x="17477136" y="-2589616"/>
              <a:ext cx="3158636" cy="6487180"/>
            </a:xfrm>
            <a:custGeom>
              <a:avLst/>
              <a:gdLst/>
              <a:ahLst/>
              <a:cxnLst/>
              <a:rect l="l" t="t" r="r" b="b"/>
              <a:pathLst>
                <a:path w="831904" h="1708558">
                  <a:moveTo>
                    <a:pt x="0" y="0"/>
                  </a:moveTo>
                  <a:lnTo>
                    <a:pt x="831904" y="0"/>
                  </a:lnTo>
                  <a:lnTo>
                    <a:pt x="831904" y="1708558"/>
                  </a:lnTo>
                  <a:lnTo>
                    <a:pt x="0" y="1708558"/>
                  </a:lnTo>
                  <a:close/>
                </a:path>
              </a:pathLst>
            </a:custGeom>
            <a:gradFill rotWithShape="1">
              <a:gsLst>
                <a:gs pos="0">
                  <a:srgbClr val="FFFFFF">
                    <a:alpha val="100000"/>
                  </a:srgbClr>
                </a:gs>
                <a:gs pos="50000">
                  <a:srgbClr val="FFFFFF">
                    <a:alpha val="71000"/>
                  </a:srgbClr>
                </a:gs>
                <a:gs pos="100000">
                  <a:srgbClr val="0B51AE">
                    <a:alpha val="0"/>
                  </a:srgbClr>
                </a:gs>
              </a:gsLst>
              <a:lin ang="5400000"/>
            </a:gradFill>
          </p:spPr>
          <p:txBody>
            <a:bodyPr/>
            <a:lstStyle/>
            <a:p>
              <a:endParaRPr lang="pl-PL"/>
            </a:p>
          </p:txBody>
        </p:sp>
        <p:sp>
          <p:nvSpPr>
            <p:cNvPr id="22" name="Freeform 22">
              <a:extLst>
                <a:ext uri="{C183D7F6-B498-43B3-948B-1728B52AA6E4}">
                  <adec:decorative xmlns:adec="http://schemas.microsoft.com/office/drawing/2017/decorative" val="1"/>
                </a:ext>
              </a:extLst>
            </p:cNvPr>
            <p:cNvSpPr/>
            <p:nvPr/>
          </p:nvSpPr>
          <p:spPr>
            <a:xfrm rot="8287351">
              <a:off x="5446030" y="8741331"/>
              <a:ext cx="4645285" cy="5898577"/>
            </a:xfrm>
            <a:custGeom>
              <a:avLst/>
              <a:gdLst/>
              <a:ahLst/>
              <a:cxnLst/>
              <a:rect l="l" t="t" r="r" b="b"/>
              <a:pathLst>
                <a:path w="1223450" h="1553535">
                  <a:moveTo>
                    <a:pt x="0" y="0"/>
                  </a:moveTo>
                  <a:lnTo>
                    <a:pt x="1223450" y="0"/>
                  </a:lnTo>
                  <a:lnTo>
                    <a:pt x="1223450" y="1553535"/>
                  </a:lnTo>
                  <a:lnTo>
                    <a:pt x="0" y="1553535"/>
                  </a:lnTo>
                  <a:close/>
                </a:path>
              </a:pathLst>
            </a:custGeom>
            <a:gradFill rotWithShape="1">
              <a:gsLst>
                <a:gs pos="0">
                  <a:srgbClr val="FFFFFF">
                    <a:alpha val="100000"/>
                  </a:srgbClr>
                </a:gs>
                <a:gs pos="50000">
                  <a:srgbClr val="FFFFFF">
                    <a:alpha val="71000"/>
                  </a:srgbClr>
                </a:gs>
                <a:gs pos="100000">
                  <a:srgbClr val="0B51AE">
                    <a:alpha val="0"/>
                  </a:srgbClr>
                </a:gs>
              </a:gsLst>
              <a:lin ang="5400000"/>
            </a:gradFill>
          </p:spPr>
          <p:txBody>
            <a:bodyPr/>
            <a:lstStyle/>
            <a:p>
              <a:endParaRPr lang="pl-PL"/>
            </a:p>
          </p:txBody>
        </p:sp>
        <p:sp>
          <p:nvSpPr>
            <p:cNvPr id="24" name="Freeform 24">
              <a:extLst>
                <a:ext uri="{C183D7F6-B498-43B3-948B-1728B52AA6E4}">
                  <adec:decorative xmlns:adec="http://schemas.microsoft.com/office/drawing/2017/decorative" val="1"/>
                </a:ext>
              </a:extLst>
            </p:cNvPr>
            <p:cNvSpPr/>
            <p:nvPr/>
          </p:nvSpPr>
          <p:spPr>
            <a:xfrm>
              <a:off x="1465775" y="1482096"/>
              <a:ext cx="374773" cy="432638"/>
            </a:xfrm>
            <a:custGeom>
              <a:avLst/>
              <a:gdLst/>
              <a:ahLst/>
              <a:cxnLst/>
              <a:rect l="l" t="t" r="r" b="b"/>
              <a:pathLst>
                <a:path w="374773" h="432638">
                  <a:moveTo>
                    <a:pt x="0" y="0"/>
                  </a:moveTo>
                  <a:lnTo>
                    <a:pt x="374774" y="0"/>
                  </a:lnTo>
                  <a:lnTo>
                    <a:pt x="374774" y="432638"/>
                  </a:lnTo>
                  <a:lnTo>
                    <a:pt x="0" y="4326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pl-PL"/>
            </a:p>
          </p:txBody>
        </p:sp>
        <p:sp>
          <p:nvSpPr>
            <p:cNvPr id="25" name="AutoShape 25">
              <a:extLst>
                <a:ext uri="{C183D7F6-B498-43B3-948B-1728B52AA6E4}">
                  <adec:decorative xmlns:adec="http://schemas.microsoft.com/office/drawing/2017/decorative" val="1"/>
                </a:ext>
              </a:extLst>
            </p:cNvPr>
            <p:cNvSpPr/>
            <p:nvPr/>
          </p:nvSpPr>
          <p:spPr>
            <a:xfrm>
              <a:off x="483850" y="5514980"/>
              <a:ext cx="11741500" cy="0"/>
            </a:xfrm>
            <a:prstGeom prst="line">
              <a:avLst/>
            </a:prstGeom>
            <a:ln w="38100" cap="flat">
              <a:solidFill>
                <a:srgbClr val="0F5995"/>
              </a:solidFill>
              <a:prstDash val="solid"/>
              <a:headEnd type="none" w="sm" len="sm"/>
              <a:tailEnd type="none" w="sm" len="sm"/>
            </a:ln>
          </p:spPr>
          <p:txBody>
            <a:bodyPr/>
            <a:lstStyle/>
            <a:p>
              <a:endParaRPr lang="pl-PL"/>
            </a:p>
          </p:txBody>
        </p:sp>
        <p:sp>
          <p:nvSpPr>
            <p:cNvPr id="26" name="Freeform 26">
              <a:extLst>
                <a:ext uri="{C183D7F6-B498-43B3-948B-1728B52AA6E4}">
                  <adec:decorative xmlns:adec="http://schemas.microsoft.com/office/drawing/2017/decorative" val="1"/>
                </a:ext>
              </a:extLst>
            </p:cNvPr>
            <p:cNvSpPr/>
            <p:nvPr/>
          </p:nvSpPr>
          <p:spPr>
            <a:xfrm>
              <a:off x="7226759" y="7464994"/>
              <a:ext cx="2595839" cy="2592594"/>
            </a:xfrm>
            <a:custGeom>
              <a:avLst/>
              <a:gdLst/>
              <a:ahLst/>
              <a:cxnLst/>
              <a:rect l="l" t="t" r="r" b="b"/>
              <a:pathLst>
                <a:path w="2595839" h="2592594">
                  <a:moveTo>
                    <a:pt x="0" y="0"/>
                  </a:moveTo>
                  <a:lnTo>
                    <a:pt x="2595838" y="0"/>
                  </a:lnTo>
                  <a:lnTo>
                    <a:pt x="2595838" y="2592594"/>
                  </a:lnTo>
                  <a:lnTo>
                    <a:pt x="0" y="2592594"/>
                  </a:lnTo>
                  <a:lnTo>
                    <a:pt x="0" y="0"/>
                  </a:lnTo>
                  <a:close/>
                </a:path>
              </a:pathLst>
            </a:custGeom>
            <a:blipFill>
              <a:blip r:embed="rId10"/>
              <a:stretch>
                <a:fillRect/>
              </a:stretch>
            </a:blipFill>
          </p:spPr>
          <p:txBody>
            <a:bodyPr/>
            <a:lstStyle/>
            <a:p>
              <a:endParaRPr lang="pl-PL"/>
            </a:p>
          </p:txBody>
        </p:sp>
      </p:grpSp>
      <p:sp>
        <p:nvSpPr>
          <p:cNvPr id="28" name="Freeform 28" descr="Zestaw znaków: Fundusze Europejskie dla Rozwoju Społecznego, Rzeczpospolita Polska oraz Unia Europejska. Dofinansowano przez Unię Europejską.&#10;Poniżej tekst: Projekt &quot;Koordynacja działań w zakresie polityki społecznej w województwie podlaskim&quot; realizowany w ramach Programu Fundusze Europejskie dla Rozwoju Społecznego 2021-2027 współfinansowanego ze środków Europejskiego Funduszu Społecznego Plus."/>
          <p:cNvSpPr/>
          <p:nvPr/>
        </p:nvSpPr>
        <p:spPr>
          <a:xfrm>
            <a:off x="3858263" y="165157"/>
            <a:ext cx="10117337" cy="1335622"/>
          </a:xfrm>
          <a:custGeom>
            <a:avLst/>
            <a:gdLst/>
            <a:ahLst/>
            <a:cxnLst/>
            <a:rect l="l" t="t" r="r" b="b"/>
            <a:pathLst>
              <a:path w="10117337" h="1335622">
                <a:moveTo>
                  <a:pt x="0" y="0"/>
                </a:moveTo>
                <a:lnTo>
                  <a:pt x="10117337" y="0"/>
                </a:lnTo>
                <a:lnTo>
                  <a:pt x="10117337" y="1335622"/>
                </a:lnTo>
                <a:lnTo>
                  <a:pt x="0" y="1335622"/>
                </a:lnTo>
                <a:lnTo>
                  <a:pt x="0" y="0"/>
                </a:lnTo>
                <a:close/>
              </a:path>
            </a:pathLst>
          </a:custGeom>
          <a:blipFill>
            <a:blip r:embed="rId11"/>
            <a:stretch>
              <a:fillRect/>
            </a:stretch>
          </a:blipFill>
        </p:spPr>
        <p:txBody>
          <a:bodyPr/>
          <a:lstStyle/>
          <a:p>
            <a:endParaRPr lang="pl-PL"/>
          </a:p>
        </p:txBody>
      </p:sp>
      <p:sp>
        <p:nvSpPr>
          <p:cNvPr id="27" name="TextBox 27"/>
          <p:cNvSpPr txBox="1">
            <a:spLocks noGrp="1"/>
          </p:cNvSpPr>
          <p:nvPr>
            <p:ph type="title" idx="4294967295"/>
          </p:nvPr>
        </p:nvSpPr>
        <p:spPr>
          <a:xfrm>
            <a:off x="882369" y="2539654"/>
            <a:ext cx="14265971" cy="24003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332"/>
              </a:lnSpc>
              <a:spcBef>
                <a:spcPts val="0"/>
              </a:spcBef>
              <a:spcAft>
                <a:spcPts val="0"/>
              </a:spcAft>
              <a:buClrTx/>
              <a:buSzTx/>
              <a:buFontTx/>
              <a:buNone/>
              <a:tabLst/>
              <a:defRPr/>
            </a:pP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Mapowanie</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potrzeb</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w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zakresie</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opieki</a:t>
            </a:r>
            <a:endPar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endParaRPr>
          </a:p>
          <a:p>
            <a:pPr marL="0" marR="0" lvl="0" indent="0" algn="l" defTabSz="914400" rtl="0" eaLnBrk="1" fontAlgn="auto" latinLnBrk="0" hangingPunct="1">
              <a:lnSpc>
                <a:spcPts val="6332"/>
              </a:lnSpc>
              <a:spcBef>
                <a:spcPts val="0"/>
              </a:spcBef>
              <a:spcAft>
                <a:spcPts val="0"/>
              </a:spcAft>
              <a:buClrTx/>
              <a:buSzTx/>
              <a:buFontTx/>
              <a:buNone/>
              <a:tabLst/>
              <a:defRPr/>
            </a:pP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długoterminowej</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w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systemie</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pomocy</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społecznej</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w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województwie</a:t>
            </a:r>
            <a:r>
              <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rPr>
              <a:t> </a:t>
            </a:r>
            <a:r>
              <a:rPr kumimoji="0" lang="en-US" sz="5277" b="1" i="0" u="none" strike="noStrike" kern="1200" cap="none" spc="-110" normalizeH="0" baseline="0" noProof="0" dirty="0" err="1">
                <a:ln>
                  <a:noFill/>
                </a:ln>
                <a:solidFill>
                  <a:srgbClr val="0F5995"/>
                </a:solidFill>
                <a:effectLst/>
                <a:uLnTx/>
                <a:uFillTx/>
                <a:latin typeface="Open Sauce Heavy"/>
                <a:ea typeface="Open Sauce Heavy"/>
                <a:cs typeface="Open Sauce Heavy"/>
                <a:sym typeface="Open Sauce Heavy"/>
              </a:rPr>
              <a:t>podlaskim</a:t>
            </a:r>
            <a:endParaRPr kumimoji="0" lang="en-US" sz="5277" b="1" i="0" u="none" strike="noStrike" kern="1200" cap="none" spc="-110" normalizeH="0" baseline="0" noProof="0" dirty="0">
              <a:ln>
                <a:noFill/>
              </a:ln>
              <a:solidFill>
                <a:srgbClr val="0F5995"/>
              </a:solidFill>
              <a:effectLst/>
              <a:uLnTx/>
              <a:uFillTx/>
              <a:latin typeface="Open Sauce Heavy"/>
              <a:ea typeface="Open Sauce Heavy"/>
              <a:cs typeface="Open Sauce Heavy"/>
              <a:sym typeface="Open Sauce Heavy"/>
            </a:endParaRPr>
          </a:p>
        </p:txBody>
      </p:sp>
      <p:sp>
        <p:nvSpPr>
          <p:cNvPr id="31" name="TextBox 31"/>
          <p:cNvSpPr txBox="1"/>
          <p:nvPr/>
        </p:nvSpPr>
        <p:spPr>
          <a:xfrm>
            <a:off x="882369" y="6019805"/>
            <a:ext cx="2554023" cy="388239"/>
          </a:xfrm>
          <a:prstGeom prst="rect">
            <a:avLst/>
          </a:prstGeom>
        </p:spPr>
        <p:txBody>
          <a:bodyPr lIns="0" tIns="0" rIns="0" bIns="0" rtlCol="0" anchor="t">
            <a:spAutoFit/>
          </a:bodyPr>
          <a:lstStyle/>
          <a:p>
            <a:pPr algn="l">
              <a:lnSpc>
                <a:spcPts val="3276"/>
              </a:lnSpc>
              <a:spcBef>
                <a:spcPct val="0"/>
              </a:spcBef>
            </a:pPr>
            <a:r>
              <a:rPr lang="en-US" sz="2340" b="1" spc="117">
                <a:solidFill>
                  <a:srgbClr val="343434"/>
                </a:solidFill>
                <a:latin typeface="Open Sauce Bold"/>
                <a:ea typeface="Open Sauce Bold"/>
                <a:cs typeface="Open Sauce Bold"/>
                <a:sym typeface="Open Sauce Bold"/>
              </a:rPr>
              <a:t>Zamawiający:</a:t>
            </a:r>
          </a:p>
        </p:txBody>
      </p:sp>
      <p:sp>
        <p:nvSpPr>
          <p:cNvPr id="33" name="TextBox 33"/>
          <p:cNvSpPr txBox="1"/>
          <p:nvPr/>
        </p:nvSpPr>
        <p:spPr>
          <a:xfrm>
            <a:off x="882369" y="6582010"/>
            <a:ext cx="4977458" cy="944427"/>
          </a:xfrm>
          <a:prstGeom prst="rect">
            <a:avLst/>
          </a:prstGeom>
        </p:spPr>
        <p:txBody>
          <a:bodyPr lIns="0" tIns="0" rIns="0" bIns="0" rtlCol="0" anchor="t">
            <a:spAutoFit/>
          </a:bodyPr>
          <a:lstStyle/>
          <a:p>
            <a:pPr algn="l">
              <a:lnSpc>
                <a:spcPts val="2540"/>
              </a:lnSpc>
            </a:pPr>
            <a:r>
              <a:rPr lang="en-US" sz="1814" spc="90" dirty="0" err="1">
                <a:solidFill>
                  <a:srgbClr val="343434"/>
                </a:solidFill>
                <a:latin typeface="Open Sauce"/>
                <a:ea typeface="Open Sauce"/>
                <a:cs typeface="Open Sauce"/>
                <a:sym typeface="Open Sauce"/>
              </a:rPr>
              <a:t>Regionalny</a:t>
            </a:r>
            <a:r>
              <a:rPr lang="en-US" sz="1814" spc="90" dirty="0">
                <a:solidFill>
                  <a:srgbClr val="343434"/>
                </a:solidFill>
                <a:latin typeface="Open Sauce"/>
                <a:ea typeface="Open Sauce"/>
                <a:cs typeface="Open Sauce"/>
                <a:sym typeface="Open Sauce"/>
              </a:rPr>
              <a:t> </a:t>
            </a:r>
            <a:r>
              <a:rPr lang="en-US" sz="1814" spc="90" dirty="0" err="1">
                <a:solidFill>
                  <a:srgbClr val="343434"/>
                </a:solidFill>
                <a:latin typeface="Open Sauce"/>
                <a:ea typeface="Open Sauce"/>
                <a:cs typeface="Open Sauce"/>
                <a:sym typeface="Open Sauce"/>
              </a:rPr>
              <a:t>Ośrodek</a:t>
            </a:r>
            <a:r>
              <a:rPr lang="en-US" sz="1814" spc="90" dirty="0">
                <a:solidFill>
                  <a:srgbClr val="343434"/>
                </a:solidFill>
                <a:latin typeface="Open Sauce"/>
                <a:ea typeface="Open Sauce"/>
                <a:cs typeface="Open Sauce"/>
                <a:sym typeface="Open Sauce"/>
              </a:rPr>
              <a:t> </a:t>
            </a:r>
            <a:r>
              <a:rPr lang="en-US" sz="1814" spc="90" dirty="0" err="1">
                <a:solidFill>
                  <a:srgbClr val="343434"/>
                </a:solidFill>
                <a:latin typeface="Open Sauce"/>
                <a:ea typeface="Open Sauce"/>
                <a:cs typeface="Open Sauce"/>
                <a:sym typeface="Open Sauce"/>
              </a:rPr>
              <a:t>Polityki</a:t>
            </a:r>
            <a:r>
              <a:rPr lang="en-US" sz="1814" spc="90" dirty="0">
                <a:solidFill>
                  <a:srgbClr val="343434"/>
                </a:solidFill>
                <a:latin typeface="Open Sauce"/>
                <a:ea typeface="Open Sauce"/>
                <a:cs typeface="Open Sauce"/>
                <a:sym typeface="Open Sauce"/>
              </a:rPr>
              <a:t> </a:t>
            </a:r>
            <a:r>
              <a:rPr lang="en-US" sz="1814" spc="90" dirty="0" err="1">
                <a:solidFill>
                  <a:srgbClr val="343434"/>
                </a:solidFill>
                <a:latin typeface="Open Sauce"/>
                <a:ea typeface="Open Sauce"/>
                <a:cs typeface="Open Sauce"/>
                <a:sym typeface="Open Sauce"/>
              </a:rPr>
              <a:t>Społecznej</a:t>
            </a:r>
            <a:endParaRPr lang="en-US" sz="1814" spc="90" dirty="0">
              <a:solidFill>
                <a:srgbClr val="343434"/>
              </a:solidFill>
              <a:latin typeface="Open Sauce"/>
              <a:ea typeface="Open Sauce"/>
              <a:cs typeface="Open Sauce"/>
              <a:sym typeface="Open Sauce"/>
            </a:endParaRPr>
          </a:p>
          <a:p>
            <a:pPr algn="l">
              <a:lnSpc>
                <a:spcPts val="2540"/>
              </a:lnSpc>
            </a:pPr>
            <a:r>
              <a:rPr lang="en-US" sz="1814" spc="90" dirty="0">
                <a:solidFill>
                  <a:srgbClr val="343434"/>
                </a:solidFill>
                <a:latin typeface="Open Sauce"/>
                <a:ea typeface="Open Sauce"/>
                <a:cs typeface="Open Sauce"/>
                <a:sym typeface="Open Sauce"/>
              </a:rPr>
              <a:t>ul. </a:t>
            </a:r>
            <a:r>
              <a:rPr lang="en-US" sz="1814" spc="90" dirty="0" err="1">
                <a:solidFill>
                  <a:srgbClr val="343434"/>
                </a:solidFill>
                <a:latin typeface="Open Sauce"/>
                <a:ea typeface="Open Sauce"/>
                <a:cs typeface="Open Sauce"/>
                <a:sym typeface="Open Sauce"/>
              </a:rPr>
              <a:t>Generała</a:t>
            </a:r>
            <a:r>
              <a:rPr lang="en-US" sz="1814" spc="90" dirty="0">
                <a:solidFill>
                  <a:srgbClr val="343434"/>
                </a:solidFill>
                <a:latin typeface="Open Sauce"/>
                <a:ea typeface="Open Sauce"/>
                <a:cs typeface="Open Sauce"/>
                <a:sym typeface="Open Sauce"/>
              </a:rPr>
              <a:t> </a:t>
            </a:r>
            <a:r>
              <a:rPr lang="en-US" sz="1814" spc="90" dirty="0" err="1">
                <a:solidFill>
                  <a:srgbClr val="343434"/>
                </a:solidFill>
                <a:latin typeface="Open Sauce"/>
                <a:ea typeface="Open Sauce"/>
                <a:cs typeface="Open Sauce"/>
                <a:sym typeface="Open Sauce"/>
              </a:rPr>
              <a:t>George’a</a:t>
            </a:r>
            <a:r>
              <a:rPr lang="en-US" sz="1814" spc="90" dirty="0">
                <a:solidFill>
                  <a:srgbClr val="343434"/>
                </a:solidFill>
                <a:latin typeface="Open Sauce"/>
                <a:ea typeface="Open Sauce"/>
                <a:cs typeface="Open Sauce"/>
                <a:sym typeface="Open Sauce"/>
              </a:rPr>
              <a:t> Smitha </a:t>
            </a:r>
            <a:r>
              <a:rPr lang="en-US" sz="1814" spc="90" dirty="0" err="1">
                <a:solidFill>
                  <a:srgbClr val="343434"/>
                </a:solidFill>
                <a:latin typeface="Open Sauce"/>
                <a:ea typeface="Open Sauce"/>
                <a:cs typeface="Open Sauce"/>
                <a:sym typeface="Open Sauce"/>
              </a:rPr>
              <a:t>Pattona</a:t>
            </a:r>
            <a:r>
              <a:rPr lang="en-US" sz="1814" spc="90" dirty="0">
                <a:solidFill>
                  <a:srgbClr val="343434"/>
                </a:solidFill>
                <a:latin typeface="Open Sauce"/>
                <a:ea typeface="Open Sauce"/>
                <a:cs typeface="Open Sauce"/>
                <a:sym typeface="Open Sauce"/>
              </a:rPr>
              <a:t> 8</a:t>
            </a:r>
          </a:p>
          <a:p>
            <a:pPr algn="l">
              <a:lnSpc>
                <a:spcPts val="2540"/>
              </a:lnSpc>
              <a:spcBef>
                <a:spcPct val="0"/>
              </a:spcBef>
            </a:pPr>
            <a:r>
              <a:rPr lang="en-US" sz="1814" spc="90" dirty="0">
                <a:solidFill>
                  <a:srgbClr val="343434"/>
                </a:solidFill>
                <a:latin typeface="Open Sauce"/>
                <a:ea typeface="Open Sauce"/>
                <a:cs typeface="Open Sauce"/>
                <a:sym typeface="Open Sauce"/>
              </a:rPr>
              <a:t>15-688 </a:t>
            </a:r>
            <a:r>
              <a:rPr lang="en-US" sz="1814" spc="90" dirty="0" err="1">
                <a:solidFill>
                  <a:srgbClr val="343434"/>
                </a:solidFill>
                <a:latin typeface="Open Sauce"/>
                <a:ea typeface="Open Sauce"/>
                <a:cs typeface="Open Sauce"/>
                <a:sym typeface="Open Sauce"/>
              </a:rPr>
              <a:t>Białystok</a:t>
            </a:r>
            <a:endParaRPr lang="en-US" sz="1814" spc="90" dirty="0">
              <a:solidFill>
                <a:srgbClr val="343434"/>
              </a:solidFill>
              <a:latin typeface="Open Sauce"/>
              <a:ea typeface="Open Sauce"/>
              <a:cs typeface="Open Sauce"/>
              <a:sym typeface="Open Sauce"/>
            </a:endParaRPr>
          </a:p>
        </p:txBody>
      </p:sp>
      <p:sp>
        <p:nvSpPr>
          <p:cNvPr id="30" name="Freeform 30" descr="Logo. Regionalny Ośrodek Polityki Społecznej w Białymstoku. Rodzina stoi na tle województwa podlaskiego."/>
          <p:cNvSpPr/>
          <p:nvPr/>
        </p:nvSpPr>
        <p:spPr>
          <a:xfrm>
            <a:off x="5859826" y="6172495"/>
            <a:ext cx="1534678" cy="1496698"/>
          </a:xfrm>
          <a:custGeom>
            <a:avLst/>
            <a:gdLst/>
            <a:ahLst/>
            <a:cxnLst/>
            <a:rect l="l" t="t" r="r" b="b"/>
            <a:pathLst>
              <a:path w="1534678" h="1496698">
                <a:moveTo>
                  <a:pt x="0" y="0"/>
                </a:moveTo>
                <a:lnTo>
                  <a:pt x="1534679" y="0"/>
                </a:lnTo>
                <a:lnTo>
                  <a:pt x="1534679" y="1496699"/>
                </a:lnTo>
                <a:lnTo>
                  <a:pt x="0" y="1496699"/>
                </a:lnTo>
                <a:lnTo>
                  <a:pt x="0" y="0"/>
                </a:lnTo>
                <a:close/>
              </a:path>
            </a:pathLst>
          </a:custGeom>
          <a:blipFill>
            <a:blip r:embed="rId12"/>
            <a:stretch>
              <a:fillRect l="-29329" r="-19584"/>
            </a:stretch>
          </a:blipFill>
        </p:spPr>
        <p:txBody>
          <a:bodyPr/>
          <a:lstStyle/>
          <a:p>
            <a:endParaRPr lang="pl-PL"/>
          </a:p>
        </p:txBody>
      </p:sp>
      <p:sp>
        <p:nvSpPr>
          <p:cNvPr id="32" name="TextBox 32"/>
          <p:cNvSpPr txBox="1"/>
          <p:nvPr/>
        </p:nvSpPr>
        <p:spPr>
          <a:xfrm>
            <a:off x="882369" y="8152985"/>
            <a:ext cx="4818931" cy="388619"/>
          </a:xfrm>
          <a:prstGeom prst="rect">
            <a:avLst/>
          </a:prstGeom>
        </p:spPr>
        <p:txBody>
          <a:bodyPr lIns="0" tIns="0" rIns="0" bIns="0" rtlCol="0" anchor="t">
            <a:spAutoFit/>
          </a:bodyPr>
          <a:lstStyle/>
          <a:p>
            <a:pPr algn="l">
              <a:lnSpc>
                <a:spcPts val="3274"/>
              </a:lnSpc>
              <a:spcBef>
                <a:spcPct val="0"/>
              </a:spcBef>
            </a:pPr>
            <a:r>
              <a:rPr lang="en-US" sz="2338" b="1" spc="116">
                <a:solidFill>
                  <a:srgbClr val="343434"/>
                </a:solidFill>
                <a:latin typeface="Open Sauce Bold"/>
                <a:ea typeface="Open Sauce Bold"/>
                <a:cs typeface="Open Sauce Bold"/>
                <a:sym typeface="Open Sauce Bold"/>
              </a:rPr>
              <a:t>Badanie zrealizowane przez:</a:t>
            </a:r>
          </a:p>
        </p:txBody>
      </p:sp>
      <p:sp>
        <p:nvSpPr>
          <p:cNvPr id="34" name="TextBox 34"/>
          <p:cNvSpPr txBox="1"/>
          <p:nvPr/>
        </p:nvSpPr>
        <p:spPr>
          <a:xfrm>
            <a:off x="882369" y="8680789"/>
            <a:ext cx="4342738" cy="1116922"/>
          </a:xfrm>
          <a:prstGeom prst="rect">
            <a:avLst/>
          </a:prstGeom>
        </p:spPr>
        <p:txBody>
          <a:bodyPr lIns="0" tIns="0" rIns="0" bIns="0" rtlCol="0" anchor="t">
            <a:spAutoFit/>
          </a:bodyPr>
          <a:lstStyle/>
          <a:p>
            <a:pPr algn="l">
              <a:lnSpc>
                <a:spcPts val="2216"/>
              </a:lnSpc>
            </a:pPr>
            <a:r>
              <a:rPr lang="en-US" sz="1583" spc="79">
                <a:solidFill>
                  <a:srgbClr val="343434"/>
                </a:solidFill>
                <a:latin typeface="Open Sauce"/>
                <a:ea typeface="Open Sauce"/>
                <a:cs typeface="Open Sauce"/>
                <a:sym typeface="Open Sauce"/>
              </a:rPr>
              <a:t>INDEKS Ośrodek Badań Społecznych</a:t>
            </a:r>
          </a:p>
          <a:p>
            <a:pPr algn="l">
              <a:lnSpc>
                <a:spcPts val="2216"/>
              </a:lnSpc>
            </a:pPr>
            <a:r>
              <a:rPr lang="en-US" sz="1583" spc="79">
                <a:solidFill>
                  <a:srgbClr val="343434"/>
                </a:solidFill>
                <a:latin typeface="Open Sauce"/>
                <a:ea typeface="Open Sauce"/>
                <a:cs typeface="Open Sauce"/>
                <a:sym typeface="Open Sauce"/>
              </a:rPr>
              <a:t>ul. Jana Pawła II 14,</a:t>
            </a:r>
          </a:p>
          <a:p>
            <a:pPr algn="l">
              <a:lnSpc>
                <a:spcPts val="2216"/>
              </a:lnSpc>
            </a:pPr>
            <a:r>
              <a:rPr lang="en-US" sz="1583" spc="79">
                <a:solidFill>
                  <a:srgbClr val="343434"/>
                </a:solidFill>
                <a:latin typeface="Open Sauce"/>
                <a:ea typeface="Open Sauce"/>
                <a:cs typeface="Open Sauce"/>
                <a:sym typeface="Open Sauce"/>
              </a:rPr>
              <a:t>61-139 Poznań</a:t>
            </a:r>
          </a:p>
          <a:p>
            <a:pPr algn="l">
              <a:lnSpc>
                <a:spcPts val="2216"/>
              </a:lnSpc>
              <a:spcBef>
                <a:spcPct val="0"/>
              </a:spcBef>
            </a:pPr>
            <a:r>
              <a:rPr lang="en-US" sz="1583" spc="79">
                <a:solidFill>
                  <a:srgbClr val="343434"/>
                </a:solidFill>
                <a:latin typeface="Open Sauce"/>
                <a:ea typeface="Open Sauce"/>
                <a:cs typeface="Open Sauce"/>
                <a:sym typeface="Open Sauce"/>
              </a:rPr>
              <a:t>www.indeks-badania.pl</a:t>
            </a:r>
          </a:p>
        </p:txBody>
      </p:sp>
      <p:sp>
        <p:nvSpPr>
          <p:cNvPr id="29" name="Freeform 29" descr="Logo. Indeks, ośrodek badań społecznych."/>
          <p:cNvSpPr/>
          <p:nvPr/>
        </p:nvSpPr>
        <p:spPr>
          <a:xfrm>
            <a:off x="4809965" y="9065479"/>
            <a:ext cx="2715561" cy="701774"/>
          </a:xfrm>
          <a:custGeom>
            <a:avLst/>
            <a:gdLst/>
            <a:ahLst/>
            <a:cxnLst/>
            <a:rect l="l" t="t" r="r" b="b"/>
            <a:pathLst>
              <a:path w="2715561" h="701774">
                <a:moveTo>
                  <a:pt x="0" y="0"/>
                </a:moveTo>
                <a:lnTo>
                  <a:pt x="2715561" y="0"/>
                </a:lnTo>
                <a:lnTo>
                  <a:pt x="2715561" y="701774"/>
                </a:lnTo>
                <a:lnTo>
                  <a:pt x="0" y="701774"/>
                </a:lnTo>
                <a:lnTo>
                  <a:pt x="0" y="0"/>
                </a:lnTo>
                <a:close/>
              </a:path>
            </a:pathLst>
          </a:custGeom>
          <a:blipFill>
            <a:blip r:embed="rId13"/>
            <a:stretch>
              <a:fillRect/>
            </a:stretch>
          </a:blipFill>
        </p:spPr>
        <p:txBody>
          <a:bodyPr/>
          <a:lstStyle/>
          <a:p>
            <a:endParaRPr lang="pl-PL"/>
          </a:p>
        </p:txBody>
      </p:sp>
      <p:sp>
        <p:nvSpPr>
          <p:cNvPr id="35" name="TextBox 35"/>
          <p:cNvSpPr txBox="1"/>
          <p:nvPr/>
        </p:nvSpPr>
        <p:spPr>
          <a:xfrm>
            <a:off x="11758962" y="8772890"/>
            <a:ext cx="5644775" cy="1024821"/>
          </a:xfrm>
          <a:prstGeom prst="rect">
            <a:avLst/>
          </a:prstGeom>
        </p:spPr>
        <p:txBody>
          <a:bodyPr lIns="0" tIns="0" rIns="0" bIns="0" rtlCol="0" anchor="t">
            <a:spAutoFit/>
          </a:bodyPr>
          <a:lstStyle/>
          <a:p>
            <a:pPr algn="l">
              <a:lnSpc>
                <a:spcPts val="2773"/>
              </a:lnSpc>
              <a:spcBef>
                <a:spcPct val="0"/>
              </a:spcBef>
            </a:pPr>
            <a:r>
              <a:rPr lang="en-US" sz="1981" spc="99">
                <a:solidFill>
                  <a:srgbClr val="F2F7FA"/>
                </a:solidFill>
                <a:latin typeface="Open Sauce"/>
                <a:ea typeface="Open Sauce"/>
                <a:cs typeface="Open Sauce"/>
                <a:sym typeface="Open Sauce"/>
              </a:rPr>
              <a:t>„Koordynacja działań w zakresie polityki społecznej w województwie podlaskim” </a:t>
            </a:r>
          </a:p>
          <a:p>
            <a:pPr algn="l">
              <a:lnSpc>
                <a:spcPts val="2773"/>
              </a:lnSpc>
              <a:spcBef>
                <a:spcPct val="0"/>
              </a:spcBef>
            </a:pPr>
            <a:r>
              <a:rPr lang="en-US" sz="1981" spc="99">
                <a:solidFill>
                  <a:srgbClr val="F2F7FA"/>
                </a:solidFill>
                <a:latin typeface="Open Sauce"/>
                <a:ea typeface="Open Sauce"/>
                <a:cs typeface="Open Sauce"/>
                <a:sym typeface="Open Sauce"/>
              </a:rPr>
              <a:t>(FERS 2021–2027, Działanie 04.13).</a:t>
            </a:r>
          </a:p>
        </p:txBody>
      </p:sp>
    </p:spTree>
  </p:cSld>
  <p:clrMapOvr>
    <a:masterClrMapping/>
  </p:clrMapOvr>
  <p:transition spd="med">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a 31">
            <a:extLst>
              <a:ext uri="{FF2B5EF4-FFF2-40B4-BE49-F238E27FC236}">
                <a16:creationId xmlns:a16="http://schemas.microsoft.com/office/drawing/2014/main" id="{E56B5499-F4F2-3C5A-3BFE-1DA7AA98457A}"/>
              </a:ext>
              <a:ext uri="{C183D7F6-B498-43B3-948B-1728B52AA6E4}">
                <adec:decorative xmlns:adec="http://schemas.microsoft.com/office/drawing/2017/decorative" val="1"/>
              </a:ext>
            </a:extLst>
          </p:cNvPr>
          <p:cNvGrpSpPr/>
          <p:nvPr/>
        </p:nvGrpSpPr>
        <p:grpSpPr>
          <a:xfrm>
            <a:off x="-4222568" y="-549666"/>
            <a:ext cx="24594043" cy="13520231"/>
            <a:chOff x="-4222568" y="-549666"/>
            <a:chExt cx="24594043" cy="13520231"/>
          </a:xfrm>
        </p:grpSpPr>
        <p:sp>
          <p:nvSpPr>
            <p:cNvPr id="12" name="Freeform 12">
              <a:extLst>
                <a:ext uri="{C183D7F6-B498-43B3-948B-1728B52AA6E4}">
                  <adec:decorative xmlns:adec="http://schemas.microsoft.com/office/drawing/2017/decorative" val="1"/>
                </a:ext>
              </a:extLst>
            </p:cNvPr>
            <p:cNvSpPr/>
            <p:nvPr/>
          </p:nvSpPr>
          <p:spPr>
            <a:xfrm>
              <a:off x="1028700" y="3692340"/>
              <a:ext cx="6306704" cy="651607"/>
            </a:xfrm>
            <a:custGeom>
              <a:avLst/>
              <a:gdLst/>
              <a:ahLst/>
              <a:cxnLst/>
              <a:rect l="l" t="t" r="r" b="b"/>
              <a:pathLst>
                <a:path w="1972139" h="203761">
                  <a:moveTo>
                    <a:pt x="79792" y="0"/>
                  </a:moveTo>
                  <a:lnTo>
                    <a:pt x="1892347" y="0"/>
                  </a:lnTo>
                  <a:cubicBezTo>
                    <a:pt x="1936415" y="0"/>
                    <a:pt x="1972139" y="35724"/>
                    <a:pt x="1972139" y="79792"/>
                  </a:cubicBezTo>
                  <a:lnTo>
                    <a:pt x="1972139" y="123969"/>
                  </a:lnTo>
                  <a:cubicBezTo>
                    <a:pt x="1972139" y="168037"/>
                    <a:pt x="1936415" y="203761"/>
                    <a:pt x="1892347" y="203761"/>
                  </a:cubicBezTo>
                  <a:lnTo>
                    <a:pt x="79792" y="203761"/>
                  </a:lnTo>
                  <a:cubicBezTo>
                    <a:pt x="35724" y="203761"/>
                    <a:pt x="0" y="168037"/>
                    <a:pt x="0" y="123969"/>
                  </a:cubicBezTo>
                  <a:lnTo>
                    <a:pt x="0" y="79792"/>
                  </a:lnTo>
                  <a:cubicBezTo>
                    <a:pt x="0" y="35724"/>
                    <a:pt x="35724" y="0"/>
                    <a:pt x="79792" y="0"/>
                  </a:cubicBezTo>
                  <a:close/>
                </a:path>
              </a:pathLst>
            </a:custGeom>
            <a:solidFill>
              <a:srgbClr val="0071BC"/>
            </a:solidFill>
          </p:spPr>
          <p:txBody>
            <a:bodyPr/>
            <a:lstStyle/>
            <a:p>
              <a:endParaRPr lang="pl-PL" dirty="0"/>
            </a:p>
          </p:txBody>
        </p:sp>
        <p:sp>
          <p:nvSpPr>
            <p:cNvPr id="19" name="Freeform 19">
              <a:extLst>
                <a:ext uri="{C183D7F6-B498-43B3-948B-1728B52AA6E4}">
                  <adec:decorative xmlns:adec="http://schemas.microsoft.com/office/drawing/2017/decorative" val="1"/>
                </a:ext>
              </a:extLst>
            </p:cNvPr>
            <p:cNvSpPr/>
            <p:nvPr/>
          </p:nvSpPr>
          <p:spPr>
            <a:xfrm>
              <a:off x="1028700" y="4801069"/>
              <a:ext cx="6306704" cy="651607"/>
            </a:xfrm>
            <a:custGeom>
              <a:avLst/>
              <a:gdLst/>
              <a:ahLst/>
              <a:cxnLst/>
              <a:rect l="l" t="t" r="r" b="b"/>
              <a:pathLst>
                <a:path w="1972139" h="203761">
                  <a:moveTo>
                    <a:pt x="79792" y="0"/>
                  </a:moveTo>
                  <a:lnTo>
                    <a:pt x="1892347" y="0"/>
                  </a:lnTo>
                  <a:cubicBezTo>
                    <a:pt x="1936415" y="0"/>
                    <a:pt x="1972139" y="35724"/>
                    <a:pt x="1972139" y="79792"/>
                  </a:cubicBezTo>
                  <a:lnTo>
                    <a:pt x="1972139" y="123969"/>
                  </a:lnTo>
                  <a:cubicBezTo>
                    <a:pt x="1972139" y="168037"/>
                    <a:pt x="1936415" y="203761"/>
                    <a:pt x="1892347" y="203761"/>
                  </a:cubicBezTo>
                  <a:lnTo>
                    <a:pt x="79792" y="203761"/>
                  </a:lnTo>
                  <a:cubicBezTo>
                    <a:pt x="35724" y="203761"/>
                    <a:pt x="0" y="168037"/>
                    <a:pt x="0" y="123969"/>
                  </a:cubicBezTo>
                  <a:lnTo>
                    <a:pt x="0" y="79792"/>
                  </a:lnTo>
                  <a:cubicBezTo>
                    <a:pt x="0" y="35724"/>
                    <a:pt x="35724" y="0"/>
                    <a:pt x="79792" y="0"/>
                  </a:cubicBezTo>
                  <a:close/>
                </a:path>
              </a:pathLst>
            </a:custGeom>
            <a:solidFill>
              <a:srgbClr val="0071BC"/>
            </a:solid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a:off x="17497224" y="-254814"/>
              <a:ext cx="2874251" cy="13038508"/>
            </a:xfrm>
            <a:custGeom>
              <a:avLst/>
              <a:gdLst/>
              <a:ahLst/>
              <a:cxnLst/>
              <a:rect l="l" t="t" r="r" b="b"/>
              <a:pathLst>
                <a:path w="757004" h="3434010">
                  <a:moveTo>
                    <a:pt x="0" y="0"/>
                  </a:moveTo>
                  <a:lnTo>
                    <a:pt x="757004" y="0"/>
                  </a:lnTo>
                  <a:lnTo>
                    <a:pt x="757004"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8" name="Freeform 8">
              <a:extLst>
                <a:ext uri="{C183D7F6-B498-43B3-948B-1728B52AA6E4}">
                  <adec:decorative xmlns:adec="http://schemas.microsoft.com/office/drawing/2017/decorative" val="1"/>
                </a:ext>
              </a:extLst>
            </p:cNvPr>
            <p:cNvSpPr/>
            <p:nvPr/>
          </p:nvSpPr>
          <p:spPr>
            <a:xfrm>
              <a:off x="11256587" y="4978724"/>
              <a:ext cx="6441894" cy="3975312"/>
            </a:xfrm>
            <a:custGeom>
              <a:avLst/>
              <a:gdLst/>
              <a:ahLst/>
              <a:cxnLst/>
              <a:rect l="l" t="t" r="r" b="b"/>
              <a:pathLst>
                <a:path w="1498039" h="924444">
                  <a:moveTo>
                    <a:pt x="60090" y="0"/>
                  </a:moveTo>
                  <a:lnTo>
                    <a:pt x="1437948" y="0"/>
                  </a:lnTo>
                  <a:cubicBezTo>
                    <a:pt x="1471135" y="0"/>
                    <a:pt x="1498039" y="26903"/>
                    <a:pt x="1498039" y="60090"/>
                  </a:cubicBezTo>
                  <a:lnTo>
                    <a:pt x="1498039" y="864354"/>
                  </a:lnTo>
                  <a:cubicBezTo>
                    <a:pt x="1498039" y="897541"/>
                    <a:pt x="1471135" y="924444"/>
                    <a:pt x="1437948" y="924444"/>
                  </a:cubicBezTo>
                  <a:lnTo>
                    <a:pt x="60090" y="924444"/>
                  </a:lnTo>
                  <a:cubicBezTo>
                    <a:pt x="26903" y="924444"/>
                    <a:pt x="0" y="897541"/>
                    <a:pt x="0" y="864354"/>
                  </a:cubicBezTo>
                  <a:lnTo>
                    <a:pt x="0" y="60090"/>
                  </a:lnTo>
                  <a:cubicBezTo>
                    <a:pt x="0" y="26903"/>
                    <a:pt x="26903" y="0"/>
                    <a:pt x="60090"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rot="2486411">
              <a:off x="-4222568" y="8891409"/>
              <a:ext cx="15613996" cy="4079156"/>
            </a:xfrm>
            <a:custGeom>
              <a:avLst/>
              <a:gdLst/>
              <a:ahLst/>
              <a:cxnLst/>
              <a:rect l="l" t="t" r="r" b="b"/>
              <a:pathLst>
                <a:path w="15613996" h="4079156">
                  <a:moveTo>
                    <a:pt x="0" y="0"/>
                  </a:moveTo>
                  <a:lnTo>
                    <a:pt x="15613996" y="0"/>
                  </a:lnTo>
                  <a:lnTo>
                    <a:pt x="15613996" y="4079157"/>
                  </a:lnTo>
                  <a:lnTo>
                    <a:pt x="0" y="4079157"/>
                  </a:lnTo>
                  <a:lnTo>
                    <a:pt x="0" y="0"/>
                  </a:lnTo>
                  <a:close/>
                </a:path>
              </a:pathLst>
            </a:custGeom>
            <a:blipFill>
              <a:blip r:embed="rId2">
                <a:alphaModFix amt="4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25" name="Freeform 25">
              <a:extLst>
                <a:ext uri="{C183D7F6-B498-43B3-948B-1728B52AA6E4}">
                  <adec:decorative xmlns:adec="http://schemas.microsoft.com/office/drawing/2017/decorative" val="1"/>
                </a:ext>
              </a:extLst>
            </p:cNvPr>
            <p:cNvSpPr/>
            <p:nvPr/>
          </p:nvSpPr>
          <p:spPr>
            <a:xfrm>
              <a:off x="11564931" y="-549666"/>
              <a:ext cx="1199922" cy="4457736"/>
            </a:xfrm>
            <a:custGeom>
              <a:avLst/>
              <a:gdLst/>
              <a:ahLst/>
              <a:cxnLst/>
              <a:rect l="l" t="t" r="r" b="b"/>
              <a:pathLst>
                <a:path w="316029" h="1174054">
                  <a:moveTo>
                    <a:pt x="0" y="0"/>
                  </a:moveTo>
                  <a:lnTo>
                    <a:pt x="316029" y="0"/>
                  </a:lnTo>
                  <a:lnTo>
                    <a:pt x="316029" y="1174054"/>
                  </a:lnTo>
                  <a:lnTo>
                    <a:pt x="0" y="1174054"/>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28" name="Freeform 28">
              <a:extLst>
                <a:ext uri="{C183D7F6-B498-43B3-948B-1728B52AA6E4}">
                  <adec:decorative xmlns:adec="http://schemas.microsoft.com/office/drawing/2017/decorative" val="1"/>
                </a:ext>
              </a:extLst>
            </p:cNvPr>
            <p:cNvSpPr/>
            <p:nvPr/>
          </p:nvSpPr>
          <p:spPr>
            <a:xfrm>
              <a:off x="7335404" y="9383367"/>
              <a:ext cx="1127288" cy="1127288"/>
            </a:xfrm>
            <a:custGeom>
              <a:avLst/>
              <a:gdLst/>
              <a:ahLst/>
              <a:cxnLst/>
              <a:rect l="l" t="t" r="r" b="b"/>
              <a:pathLst>
                <a:path w="1127288" h="1127288">
                  <a:moveTo>
                    <a:pt x="0" y="0"/>
                  </a:moveTo>
                  <a:lnTo>
                    <a:pt x="1127288" y="0"/>
                  </a:lnTo>
                  <a:lnTo>
                    <a:pt x="1127288" y="1127288"/>
                  </a:lnTo>
                  <a:lnTo>
                    <a:pt x="0" y="1127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a:p>
          </p:txBody>
        </p:sp>
      </p:grpSp>
      <p:sp>
        <p:nvSpPr>
          <p:cNvPr id="14" name="TextBox 14"/>
          <p:cNvSpPr txBox="1">
            <a:spLocks noGrp="1"/>
          </p:cNvSpPr>
          <p:nvPr>
            <p:ph type="title" idx="4294967295"/>
          </p:nvPr>
        </p:nvSpPr>
        <p:spPr>
          <a:xfrm>
            <a:off x="1028700" y="844050"/>
            <a:ext cx="10328306" cy="16322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88"/>
              </a:lnSpc>
              <a:spcBef>
                <a:spcPts val="0"/>
              </a:spcBef>
              <a:spcAft>
                <a:spcPts val="0"/>
              </a:spcAft>
              <a:buClrTx/>
              <a:buSzTx/>
              <a:buFontTx/>
              <a:buNone/>
              <a:tabLst/>
              <a:defRPr/>
            </a:pPr>
            <a:r>
              <a:rPr kumimoji="0" lang="en-US" sz="5068"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Opieka</a:t>
            </a:r>
            <a:r>
              <a:rPr kumimoji="0" lang="en-US" sz="5068"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5068"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długoterminowa</a:t>
            </a:r>
            <a:r>
              <a:rPr kumimoji="0" lang="en-US" sz="5068"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p>
          <a:p>
            <a:pPr marL="0" marR="0" lvl="0" indent="0" algn="l" defTabSz="914400" rtl="0" eaLnBrk="1" fontAlgn="auto" latinLnBrk="0" hangingPunct="1">
              <a:lnSpc>
                <a:spcPts val="6588"/>
              </a:lnSpc>
              <a:spcBef>
                <a:spcPts val="0"/>
              </a:spcBef>
              <a:spcAft>
                <a:spcPts val="0"/>
              </a:spcAft>
              <a:buClrTx/>
              <a:buSzTx/>
              <a:buFontTx/>
              <a:buNone/>
              <a:tabLst/>
              <a:defRPr/>
            </a:pPr>
            <a:r>
              <a:rPr kumimoji="0" lang="en-US" sz="5068"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w </a:t>
            </a:r>
            <a:r>
              <a:rPr kumimoji="0" lang="en-US" sz="5068"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pomocy</a:t>
            </a:r>
            <a:r>
              <a:rPr kumimoji="0" lang="en-US" sz="5068"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5068"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społecznej</a:t>
            </a:r>
            <a:endParaRPr kumimoji="0" lang="en-US" sz="5068"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5" name="TextBox 15"/>
          <p:cNvSpPr txBox="1"/>
          <p:nvPr/>
        </p:nvSpPr>
        <p:spPr>
          <a:xfrm>
            <a:off x="1028700" y="2961456"/>
            <a:ext cx="10808319" cy="348615"/>
          </a:xfrm>
          <a:prstGeom prst="rect">
            <a:avLst/>
          </a:prstGeom>
        </p:spPr>
        <p:txBody>
          <a:bodyPr lIns="0" tIns="0" rIns="0" bIns="0" rtlCol="0" anchor="t">
            <a:spAutoFit/>
          </a:bodyPr>
          <a:lstStyle/>
          <a:p>
            <a:pPr algn="l">
              <a:lnSpc>
                <a:spcPts val="2985"/>
              </a:lnSpc>
              <a:spcBef>
                <a:spcPct val="0"/>
              </a:spcBef>
            </a:pPr>
            <a:r>
              <a:rPr lang="en-US" sz="2132" dirty="0" err="1">
                <a:solidFill>
                  <a:srgbClr val="000000"/>
                </a:solidFill>
                <a:latin typeface="Open Sauce"/>
                <a:ea typeface="Open Sauce"/>
                <a:cs typeface="Open Sauce"/>
                <a:sym typeface="Open Sauce"/>
              </a:rPr>
              <a:t>Opieka</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długoterminowa</a:t>
            </a:r>
            <a:r>
              <a:rPr lang="en-US" sz="2132" dirty="0">
                <a:solidFill>
                  <a:srgbClr val="000000"/>
                </a:solidFill>
                <a:latin typeface="Open Sauce"/>
                <a:ea typeface="Open Sauce"/>
                <a:cs typeface="Open Sauce"/>
                <a:sym typeface="Open Sauce"/>
              </a:rPr>
              <a:t> </a:t>
            </a:r>
            <a:r>
              <a:rPr lang="en-US" sz="2132" dirty="0" err="1">
                <a:solidFill>
                  <a:srgbClr val="000000"/>
                </a:solidFill>
                <a:latin typeface="Open Sauce"/>
                <a:ea typeface="Open Sauce"/>
                <a:cs typeface="Open Sauce"/>
                <a:sym typeface="Open Sauce"/>
              </a:rPr>
              <a:t>funkcjonuje</a:t>
            </a:r>
            <a:r>
              <a:rPr lang="en-US" sz="2132" dirty="0">
                <a:solidFill>
                  <a:srgbClr val="000000"/>
                </a:solidFill>
                <a:latin typeface="Open Sauce"/>
                <a:ea typeface="Open Sauce"/>
                <a:cs typeface="Open Sauce"/>
                <a:sym typeface="Open Sauce"/>
              </a:rPr>
              <a:t> w </a:t>
            </a:r>
            <a:r>
              <a:rPr lang="en-US" sz="2132" dirty="0" err="1">
                <a:solidFill>
                  <a:srgbClr val="000000"/>
                </a:solidFill>
                <a:latin typeface="Open Sauce"/>
                <a:ea typeface="Open Sauce"/>
                <a:cs typeface="Open Sauce"/>
                <a:sym typeface="Open Sauce"/>
              </a:rPr>
              <a:t>Polsce</a:t>
            </a:r>
            <a:r>
              <a:rPr lang="en-US" sz="2132" dirty="0">
                <a:solidFill>
                  <a:srgbClr val="000000"/>
                </a:solidFill>
                <a:latin typeface="Open Sauce"/>
                <a:ea typeface="Open Sauce"/>
                <a:cs typeface="Open Sauce"/>
                <a:sym typeface="Open Sauce"/>
              </a:rPr>
              <a:t> </a:t>
            </a:r>
            <a:r>
              <a:rPr lang="en-US" sz="2132" b="1" dirty="0" err="1">
                <a:solidFill>
                  <a:srgbClr val="000000"/>
                </a:solidFill>
                <a:latin typeface="Open Sauce Bold"/>
                <a:ea typeface="Open Sauce Bold"/>
                <a:cs typeface="Open Sauce Bold"/>
                <a:sym typeface="Open Sauce Bold"/>
              </a:rPr>
              <a:t>równolegle</a:t>
            </a:r>
            <a:r>
              <a:rPr lang="en-US" sz="2132" b="1" dirty="0">
                <a:solidFill>
                  <a:srgbClr val="000000"/>
                </a:solidFill>
                <a:latin typeface="Open Sauce Bold"/>
                <a:ea typeface="Open Sauce Bold"/>
                <a:cs typeface="Open Sauce Bold"/>
                <a:sym typeface="Open Sauce Bold"/>
              </a:rPr>
              <a:t> w </a:t>
            </a:r>
            <a:r>
              <a:rPr lang="en-US" sz="2132" b="1" dirty="0" err="1">
                <a:solidFill>
                  <a:srgbClr val="000000"/>
                </a:solidFill>
                <a:latin typeface="Open Sauce Bold"/>
                <a:ea typeface="Open Sauce Bold"/>
                <a:cs typeface="Open Sauce Bold"/>
                <a:sym typeface="Open Sauce Bold"/>
              </a:rPr>
              <a:t>dwóch</a:t>
            </a:r>
            <a:r>
              <a:rPr lang="en-US" sz="2132" b="1" dirty="0">
                <a:solidFill>
                  <a:srgbClr val="000000"/>
                </a:solidFill>
                <a:latin typeface="Open Sauce Bold"/>
                <a:ea typeface="Open Sauce Bold"/>
                <a:cs typeface="Open Sauce Bold"/>
                <a:sym typeface="Open Sauce Bold"/>
              </a:rPr>
              <a:t> </a:t>
            </a:r>
            <a:r>
              <a:rPr lang="en-US" sz="2132" b="1" dirty="0" err="1">
                <a:solidFill>
                  <a:srgbClr val="000000"/>
                </a:solidFill>
                <a:latin typeface="Open Sauce Bold"/>
                <a:ea typeface="Open Sauce Bold"/>
                <a:cs typeface="Open Sauce Bold"/>
                <a:sym typeface="Open Sauce Bold"/>
              </a:rPr>
              <a:t>sektorach</a:t>
            </a:r>
            <a:r>
              <a:rPr lang="en-US" sz="2132" dirty="0">
                <a:solidFill>
                  <a:srgbClr val="000000"/>
                </a:solidFill>
                <a:latin typeface="Open Sauce"/>
                <a:ea typeface="Open Sauce"/>
                <a:cs typeface="Open Sauce"/>
                <a:sym typeface="Open Sauce"/>
              </a:rPr>
              <a:t>:</a:t>
            </a:r>
          </a:p>
        </p:txBody>
      </p:sp>
      <p:sp>
        <p:nvSpPr>
          <p:cNvPr id="17" name="TextBox 17"/>
          <p:cNvSpPr txBox="1"/>
          <p:nvPr/>
        </p:nvSpPr>
        <p:spPr>
          <a:xfrm>
            <a:off x="1903875" y="3819016"/>
            <a:ext cx="5139695" cy="360155"/>
          </a:xfrm>
          <a:prstGeom prst="rect">
            <a:avLst/>
          </a:prstGeom>
        </p:spPr>
        <p:txBody>
          <a:bodyPr lIns="0" tIns="0" rIns="0" bIns="0" rtlCol="0" anchor="t">
            <a:spAutoFit/>
          </a:bodyPr>
          <a:lstStyle/>
          <a:p>
            <a:pPr algn="l">
              <a:lnSpc>
                <a:spcPts val="3031"/>
              </a:lnSpc>
              <a:spcBef>
                <a:spcPct val="0"/>
              </a:spcBef>
            </a:pPr>
            <a:r>
              <a:rPr lang="en-US" sz="2165" dirty="0" err="1">
                <a:solidFill>
                  <a:srgbClr val="FFFFFF"/>
                </a:solidFill>
                <a:latin typeface="Open Sauce"/>
                <a:ea typeface="Open Sauce"/>
                <a:cs typeface="Open Sauce"/>
                <a:sym typeface="Open Sauce"/>
              </a:rPr>
              <a:t>ochrony</a:t>
            </a:r>
            <a:r>
              <a:rPr lang="en-US" sz="2165" dirty="0">
                <a:solidFill>
                  <a:srgbClr val="FFFFFF"/>
                </a:solidFill>
                <a:latin typeface="Open Sauce"/>
                <a:ea typeface="Open Sauce"/>
                <a:cs typeface="Open Sauce"/>
                <a:sym typeface="Open Sauce"/>
              </a:rPr>
              <a:t> </a:t>
            </a:r>
            <a:r>
              <a:rPr lang="en-US" sz="2165" dirty="0" err="1">
                <a:solidFill>
                  <a:srgbClr val="FFFFFF"/>
                </a:solidFill>
                <a:latin typeface="Open Sauce"/>
                <a:ea typeface="Open Sauce"/>
                <a:cs typeface="Open Sauce"/>
                <a:sym typeface="Open Sauce"/>
              </a:rPr>
              <a:t>zdrowia</a:t>
            </a:r>
            <a:endParaRPr lang="en-US" sz="2165" dirty="0">
              <a:solidFill>
                <a:srgbClr val="FFFFFF"/>
              </a:solidFill>
              <a:latin typeface="Open Sauce"/>
              <a:ea typeface="Open Sauce"/>
              <a:cs typeface="Open Sauce"/>
              <a:sym typeface="Open Sauce"/>
            </a:endParaRPr>
          </a:p>
        </p:txBody>
      </p:sp>
      <p:sp>
        <p:nvSpPr>
          <p:cNvPr id="21" name="TextBox 21"/>
          <p:cNvSpPr txBox="1"/>
          <p:nvPr/>
        </p:nvSpPr>
        <p:spPr>
          <a:xfrm>
            <a:off x="1903875" y="4927746"/>
            <a:ext cx="3607728" cy="360155"/>
          </a:xfrm>
          <a:prstGeom prst="rect">
            <a:avLst/>
          </a:prstGeom>
        </p:spPr>
        <p:txBody>
          <a:bodyPr lIns="0" tIns="0" rIns="0" bIns="0" rtlCol="0" anchor="t">
            <a:spAutoFit/>
          </a:bodyPr>
          <a:lstStyle/>
          <a:p>
            <a:pPr algn="l">
              <a:lnSpc>
                <a:spcPts val="3031"/>
              </a:lnSpc>
              <a:spcBef>
                <a:spcPct val="0"/>
              </a:spcBef>
            </a:pPr>
            <a:r>
              <a:rPr lang="en-US" sz="2165" dirty="0" err="1">
                <a:solidFill>
                  <a:srgbClr val="FFFFFF"/>
                </a:solidFill>
                <a:latin typeface="Open Sauce"/>
                <a:ea typeface="Open Sauce"/>
                <a:cs typeface="Open Sauce"/>
                <a:sym typeface="Open Sauce"/>
              </a:rPr>
              <a:t>pomocy</a:t>
            </a:r>
            <a:r>
              <a:rPr lang="en-US" sz="2165" dirty="0">
                <a:solidFill>
                  <a:srgbClr val="FFFFFF"/>
                </a:solidFill>
                <a:latin typeface="Open Sauce"/>
                <a:ea typeface="Open Sauce"/>
                <a:cs typeface="Open Sauce"/>
                <a:sym typeface="Open Sauce"/>
              </a:rPr>
              <a:t> </a:t>
            </a:r>
            <a:r>
              <a:rPr lang="en-US" sz="2165" dirty="0" err="1">
                <a:solidFill>
                  <a:srgbClr val="FFFFFF"/>
                </a:solidFill>
                <a:latin typeface="Open Sauce"/>
                <a:ea typeface="Open Sauce"/>
                <a:cs typeface="Open Sauce"/>
                <a:sym typeface="Open Sauce"/>
              </a:rPr>
              <a:t>społecznej</a:t>
            </a:r>
            <a:endParaRPr lang="en-US" sz="2165" dirty="0">
              <a:solidFill>
                <a:srgbClr val="FFFFFF"/>
              </a:solidFill>
              <a:latin typeface="Open Sauce"/>
              <a:ea typeface="Open Sauce"/>
              <a:cs typeface="Open Sauce"/>
              <a:sym typeface="Open Sauce"/>
            </a:endParaRPr>
          </a:p>
        </p:txBody>
      </p:sp>
      <p:sp>
        <p:nvSpPr>
          <p:cNvPr id="29" name="TextBox 29"/>
          <p:cNvSpPr txBox="1"/>
          <p:nvPr/>
        </p:nvSpPr>
        <p:spPr>
          <a:xfrm>
            <a:off x="1028700" y="6007900"/>
            <a:ext cx="9435634" cy="720344"/>
          </a:xfrm>
          <a:prstGeom prst="rect">
            <a:avLst/>
          </a:prstGeom>
        </p:spPr>
        <p:txBody>
          <a:bodyPr lIns="0" tIns="0" rIns="0" bIns="0" rtlCol="0" anchor="t">
            <a:spAutoFit/>
          </a:bodyPr>
          <a:lstStyle/>
          <a:p>
            <a:pPr algn="l">
              <a:lnSpc>
                <a:spcPts val="2982"/>
              </a:lnSpc>
            </a:pPr>
            <a:r>
              <a:rPr lang="en-US" sz="1899" dirty="0">
                <a:solidFill>
                  <a:srgbClr val="000000"/>
                </a:solidFill>
                <a:latin typeface="Open Sauce"/>
                <a:ea typeface="Open Sauce"/>
                <a:cs typeface="Open Sauce"/>
                <a:sym typeface="Open Sauce"/>
              </a:rPr>
              <a:t>W </a:t>
            </a:r>
            <a:r>
              <a:rPr lang="en-US" sz="1899" dirty="0" err="1">
                <a:solidFill>
                  <a:srgbClr val="000000"/>
                </a:solidFill>
                <a:latin typeface="Open Sauce"/>
                <a:ea typeface="Open Sauce"/>
                <a:cs typeface="Open Sauce"/>
                <a:sym typeface="Open Sauce"/>
              </a:rPr>
              <a:t>obszarze</a:t>
            </a:r>
            <a:r>
              <a:rPr lang="en-US" sz="1899" dirty="0">
                <a:solidFill>
                  <a:srgbClr val="000000"/>
                </a:solidFill>
                <a:latin typeface="Open Sauce"/>
                <a:ea typeface="Open Sauce"/>
                <a:cs typeface="Open Sauce"/>
                <a:sym typeface="Open Sauce"/>
              </a:rPr>
              <a:t> </a:t>
            </a:r>
            <a:r>
              <a:rPr lang="en-US" sz="1899" dirty="0" err="1">
                <a:solidFill>
                  <a:srgbClr val="000000"/>
                </a:solidFill>
                <a:latin typeface="Open Sauce"/>
                <a:ea typeface="Open Sauce"/>
                <a:cs typeface="Open Sauce"/>
                <a:sym typeface="Open Sauce"/>
              </a:rPr>
              <a:t>pomocy</a:t>
            </a:r>
            <a:r>
              <a:rPr lang="en-US" sz="1899" dirty="0">
                <a:solidFill>
                  <a:srgbClr val="000000"/>
                </a:solidFill>
                <a:latin typeface="Open Sauce"/>
                <a:ea typeface="Open Sauce"/>
                <a:cs typeface="Open Sauce"/>
                <a:sym typeface="Open Sauce"/>
              </a:rPr>
              <a:t> </a:t>
            </a:r>
            <a:r>
              <a:rPr lang="en-US" sz="1899" dirty="0" err="1">
                <a:solidFill>
                  <a:srgbClr val="000000"/>
                </a:solidFill>
                <a:latin typeface="Open Sauce"/>
                <a:ea typeface="Open Sauce"/>
                <a:cs typeface="Open Sauce"/>
                <a:sym typeface="Open Sauce"/>
              </a:rPr>
              <a:t>społecznej</a:t>
            </a:r>
            <a:r>
              <a:rPr lang="en-US" sz="1899" dirty="0">
                <a:solidFill>
                  <a:srgbClr val="000000"/>
                </a:solidFill>
                <a:latin typeface="Open Sauce"/>
                <a:ea typeface="Open Sauce"/>
                <a:cs typeface="Open Sauce"/>
                <a:sym typeface="Open Sauce"/>
              </a:rPr>
              <a:t> </a:t>
            </a:r>
            <a:r>
              <a:rPr lang="en-US" sz="1899" dirty="0" err="1">
                <a:solidFill>
                  <a:srgbClr val="000000"/>
                </a:solidFill>
                <a:latin typeface="Open Sauce"/>
                <a:ea typeface="Open Sauce"/>
                <a:cs typeface="Open Sauce"/>
                <a:sym typeface="Open Sauce"/>
              </a:rPr>
              <a:t>podstawą</a:t>
            </a:r>
            <a:r>
              <a:rPr lang="en-US" sz="1899" dirty="0">
                <a:solidFill>
                  <a:srgbClr val="000000"/>
                </a:solidFill>
                <a:latin typeface="Open Sauce"/>
                <a:ea typeface="Open Sauce"/>
                <a:cs typeface="Open Sauce"/>
                <a:sym typeface="Open Sauce"/>
              </a:rPr>
              <a:t> </a:t>
            </a:r>
            <a:r>
              <a:rPr lang="en-US" sz="1899" dirty="0" err="1">
                <a:solidFill>
                  <a:srgbClr val="000000"/>
                </a:solidFill>
                <a:latin typeface="Open Sauce"/>
                <a:ea typeface="Open Sauce"/>
                <a:cs typeface="Open Sauce"/>
                <a:sym typeface="Open Sauce"/>
              </a:rPr>
              <a:t>prawną</a:t>
            </a:r>
            <a:r>
              <a:rPr lang="en-US" sz="1899" dirty="0">
                <a:solidFill>
                  <a:srgbClr val="000000"/>
                </a:solidFill>
                <a:latin typeface="Open Sauce"/>
                <a:ea typeface="Open Sauce"/>
                <a:cs typeface="Open Sauce"/>
                <a:sym typeface="Open Sauce"/>
              </a:rPr>
              <a:t> jest </a:t>
            </a:r>
            <a:r>
              <a:rPr lang="en-US" sz="1899" b="1" dirty="0" err="1">
                <a:solidFill>
                  <a:srgbClr val="000000"/>
                </a:solidFill>
                <a:latin typeface="Open Sauce Bold"/>
                <a:ea typeface="Open Sauce Bold"/>
                <a:cs typeface="Open Sauce Bold"/>
                <a:sym typeface="Open Sauce Bold"/>
              </a:rPr>
              <a:t>ustawa</a:t>
            </a:r>
            <a:r>
              <a:rPr lang="en-US" sz="1899" b="1" dirty="0">
                <a:solidFill>
                  <a:srgbClr val="000000"/>
                </a:solidFill>
                <a:latin typeface="Open Sauce Bold"/>
                <a:ea typeface="Open Sauce Bold"/>
                <a:cs typeface="Open Sauce Bold"/>
                <a:sym typeface="Open Sauce Bold"/>
              </a:rPr>
              <a:t> o </a:t>
            </a:r>
            <a:r>
              <a:rPr lang="en-US" sz="1899" b="1" dirty="0" err="1">
                <a:solidFill>
                  <a:srgbClr val="000000"/>
                </a:solidFill>
                <a:latin typeface="Open Sauce Bold"/>
                <a:ea typeface="Open Sauce Bold"/>
                <a:cs typeface="Open Sauce Bold"/>
                <a:sym typeface="Open Sauce Bold"/>
              </a:rPr>
              <a:t>pomocy</a:t>
            </a:r>
            <a:r>
              <a:rPr lang="en-US" sz="1899" b="1" dirty="0">
                <a:solidFill>
                  <a:srgbClr val="000000"/>
                </a:solidFill>
                <a:latin typeface="Open Sauce Bold"/>
                <a:ea typeface="Open Sauce Bold"/>
                <a:cs typeface="Open Sauce Bold"/>
                <a:sym typeface="Open Sauce Bold"/>
              </a:rPr>
              <a:t> </a:t>
            </a:r>
            <a:r>
              <a:rPr lang="en-US" sz="1899" b="1" dirty="0" err="1">
                <a:solidFill>
                  <a:srgbClr val="000000"/>
                </a:solidFill>
                <a:latin typeface="Open Sauce Bold"/>
                <a:ea typeface="Open Sauce Bold"/>
                <a:cs typeface="Open Sauce Bold"/>
                <a:sym typeface="Open Sauce Bold"/>
              </a:rPr>
              <a:t>społecznej</a:t>
            </a:r>
            <a:r>
              <a:rPr lang="en-US" sz="1899" dirty="0">
                <a:solidFill>
                  <a:srgbClr val="000000"/>
                </a:solidFill>
                <a:latin typeface="Open Sauce"/>
                <a:ea typeface="Open Sauce"/>
                <a:cs typeface="Open Sauce"/>
                <a:sym typeface="Open Sauce"/>
              </a:rPr>
              <a:t>, </a:t>
            </a:r>
            <a:r>
              <a:rPr lang="en-US" sz="1899" dirty="0" err="1">
                <a:solidFill>
                  <a:srgbClr val="000000"/>
                </a:solidFill>
                <a:latin typeface="Open Sauce"/>
                <a:ea typeface="Open Sauce"/>
                <a:cs typeface="Open Sauce"/>
                <a:sym typeface="Open Sauce"/>
              </a:rPr>
              <a:t>która</a:t>
            </a:r>
            <a:r>
              <a:rPr lang="en-US" sz="1899" dirty="0">
                <a:solidFill>
                  <a:srgbClr val="000000"/>
                </a:solidFill>
                <a:latin typeface="Open Sauce"/>
                <a:ea typeface="Open Sauce"/>
                <a:cs typeface="Open Sauce"/>
                <a:sym typeface="Open Sauce"/>
              </a:rPr>
              <a:t> </a:t>
            </a:r>
            <a:r>
              <a:rPr lang="en-US" sz="1899" dirty="0" err="1">
                <a:solidFill>
                  <a:srgbClr val="000000"/>
                </a:solidFill>
                <a:latin typeface="Open Sauce"/>
                <a:ea typeface="Open Sauce"/>
                <a:cs typeface="Open Sauce"/>
                <a:sym typeface="Open Sauce"/>
              </a:rPr>
              <a:t>zobowiązuje</a:t>
            </a:r>
            <a:r>
              <a:rPr lang="en-US" sz="1899" dirty="0">
                <a:solidFill>
                  <a:srgbClr val="000000"/>
                </a:solidFill>
                <a:latin typeface="Open Sauce"/>
                <a:ea typeface="Open Sauce"/>
                <a:cs typeface="Open Sauce"/>
                <a:sym typeface="Open Sauce"/>
              </a:rPr>
              <a:t> </a:t>
            </a:r>
            <a:r>
              <a:rPr lang="en-US" sz="1899" dirty="0" err="1">
                <a:solidFill>
                  <a:srgbClr val="000000"/>
                </a:solidFill>
                <a:latin typeface="Open Sauce"/>
                <a:ea typeface="Open Sauce"/>
                <a:cs typeface="Open Sauce"/>
                <a:sym typeface="Open Sauce"/>
              </a:rPr>
              <a:t>samorządy</a:t>
            </a:r>
            <a:r>
              <a:rPr lang="en-US" sz="1899" dirty="0">
                <a:solidFill>
                  <a:srgbClr val="000000"/>
                </a:solidFill>
                <a:latin typeface="Open Sauce"/>
                <a:ea typeface="Open Sauce"/>
                <a:cs typeface="Open Sauce"/>
                <a:sym typeface="Open Sauce"/>
              </a:rPr>
              <a:t> do </a:t>
            </a:r>
            <a:r>
              <a:rPr lang="en-US" sz="1899" dirty="0" err="1">
                <a:solidFill>
                  <a:srgbClr val="000000"/>
                </a:solidFill>
                <a:latin typeface="Open Sauce"/>
                <a:ea typeface="Open Sauce"/>
                <a:cs typeface="Open Sauce"/>
                <a:sym typeface="Open Sauce"/>
              </a:rPr>
              <a:t>organizacji</a:t>
            </a:r>
            <a:r>
              <a:rPr lang="en-US" sz="1899" dirty="0">
                <a:solidFill>
                  <a:srgbClr val="000000"/>
                </a:solidFill>
                <a:latin typeface="Open Sauce"/>
                <a:ea typeface="Open Sauce"/>
                <a:cs typeface="Open Sauce"/>
                <a:sym typeface="Open Sauce"/>
              </a:rPr>
              <a:t> </a:t>
            </a:r>
            <a:r>
              <a:rPr lang="en-US" sz="1899" dirty="0" err="1">
                <a:solidFill>
                  <a:srgbClr val="000000"/>
                </a:solidFill>
                <a:latin typeface="Open Sauce"/>
                <a:ea typeface="Open Sauce"/>
                <a:cs typeface="Open Sauce"/>
                <a:sym typeface="Open Sauce"/>
              </a:rPr>
              <a:t>usług</a:t>
            </a:r>
            <a:r>
              <a:rPr lang="en-US" sz="1899" dirty="0">
                <a:solidFill>
                  <a:srgbClr val="000000"/>
                </a:solidFill>
                <a:latin typeface="Open Sauce"/>
                <a:ea typeface="Open Sauce"/>
                <a:cs typeface="Open Sauce"/>
                <a:sym typeface="Open Sauce"/>
              </a:rPr>
              <a:t> </a:t>
            </a:r>
            <a:r>
              <a:rPr lang="en-US" sz="1899" dirty="0" err="1">
                <a:solidFill>
                  <a:srgbClr val="000000"/>
                </a:solidFill>
                <a:latin typeface="Open Sauce"/>
                <a:ea typeface="Open Sauce"/>
                <a:cs typeface="Open Sauce"/>
                <a:sym typeface="Open Sauce"/>
              </a:rPr>
              <a:t>opiekuńczych</a:t>
            </a:r>
            <a:r>
              <a:rPr lang="en-US" sz="1899" dirty="0">
                <a:solidFill>
                  <a:srgbClr val="000000"/>
                </a:solidFill>
                <a:latin typeface="Open Sauce"/>
                <a:ea typeface="Open Sauce"/>
                <a:cs typeface="Open Sauce"/>
                <a:sym typeface="Open Sauce"/>
              </a:rPr>
              <a:t>:</a:t>
            </a:r>
          </a:p>
        </p:txBody>
      </p:sp>
      <p:sp>
        <p:nvSpPr>
          <p:cNvPr id="30" name="TextBox 30"/>
          <p:cNvSpPr txBox="1"/>
          <p:nvPr/>
        </p:nvSpPr>
        <p:spPr>
          <a:xfrm>
            <a:off x="820775" y="6975895"/>
            <a:ext cx="10536231" cy="851662"/>
          </a:xfrm>
          <a:prstGeom prst="rect">
            <a:avLst/>
          </a:prstGeom>
        </p:spPr>
        <p:txBody>
          <a:bodyPr lIns="0" tIns="0" rIns="0" bIns="0" rtlCol="0" anchor="t">
            <a:spAutoFit/>
          </a:bodyPr>
          <a:lstStyle/>
          <a:p>
            <a:pPr marL="385853" lvl="1" indent="-192926" algn="l">
              <a:lnSpc>
                <a:spcPts val="3538"/>
              </a:lnSpc>
              <a:buFont typeface="Arial"/>
              <a:buChar char="•"/>
            </a:pPr>
            <a:r>
              <a:rPr lang="en-US" sz="1787" dirty="0">
                <a:solidFill>
                  <a:srgbClr val="000000"/>
                </a:solidFill>
                <a:latin typeface="Open Sauce"/>
                <a:ea typeface="Open Sauce"/>
                <a:cs typeface="Open Sauce"/>
                <a:sym typeface="Open Sauce"/>
              </a:rPr>
              <a:t>w </a:t>
            </a:r>
            <a:r>
              <a:rPr lang="en-US" sz="1787" dirty="0" err="1">
                <a:solidFill>
                  <a:srgbClr val="000000"/>
                </a:solidFill>
                <a:latin typeface="Open Sauce"/>
                <a:ea typeface="Open Sauce"/>
                <a:cs typeface="Open Sauce"/>
                <a:sym typeface="Open Sauce"/>
              </a:rPr>
              <a:t>miejscu</a:t>
            </a:r>
            <a:r>
              <a:rPr lang="en-US" sz="1787" dirty="0">
                <a:solidFill>
                  <a:srgbClr val="000000"/>
                </a:solidFill>
                <a:latin typeface="Open Sauce"/>
                <a:ea typeface="Open Sauce"/>
                <a:cs typeface="Open Sauce"/>
                <a:sym typeface="Open Sauce"/>
              </a:rPr>
              <a:t> </a:t>
            </a:r>
            <a:r>
              <a:rPr lang="en-US" sz="1787" dirty="0" err="1">
                <a:solidFill>
                  <a:srgbClr val="000000"/>
                </a:solidFill>
                <a:latin typeface="Open Sauce"/>
                <a:ea typeface="Open Sauce"/>
                <a:cs typeface="Open Sauce"/>
                <a:sym typeface="Open Sauce"/>
              </a:rPr>
              <a:t>zamieszkania</a:t>
            </a:r>
            <a:r>
              <a:rPr lang="en-US" sz="1787" dirty="0">
                <a:solidFill>
                  <a:srgbClr val="000000"/>
                </a:solidFill>
                <a:latin typeface="Open Sauce"/>
                <a:ea typeface="Open Sauce"/>
                <a:cs typeface="Open Sauce"/>
                <a:sym typeface="Open Sauce"/>
              </a:rPr>
              <a:t>,</a:t>
            </a:r>
          </a:p>
          <a:p>
            <a:pPr marL="385853" lvl="1" indent="-192926" algn="l">
              <a:lnSpc>
                <a:spcPts val="3538"/>
              </a:lnSpc>
              <a:buFont typeface="Arial"/>
              <a:buChar char="•"/>
            </a:pPr>
            <a:r>
              <a:rPr lang="en-US" sz="1787" dirty="0">
                <a:solidFill>
                  <a:srgbClr val="000000"/>
                </a:solidFill>
                <a:latin typeface="Open Sauce"/>
                <a:ea typeface="Open Sauce"/>
                <a:cs typeface="Open Sauce"/>
                <a:sym typeface="Open Sauce"/>
              </a:rPr>
              <a:t>w </a:t>
            </a:r>
            <a:r>
              <a:rPr lang="en-US" sz="1787" dirty="0" err="1">
                <a:solidFill>
                  <a:srgbClr val="000000"/>
                </a:solidFill>
                <a:latin typeface="Open Sauce"/>
                <a:ea typeface="Open Sauce"/>
                <a:cs typeface="Open Sauce"/>
                <a:sym typeface="Open Sauce"/>
              </a:rPr>
              <a:t>formach</a:t>
            </a:r>
            <a:r>
              <a:rPr lang="en-US" sz="1787" dirty="0">
                <a:solidFill>
                  <a:srgbClr val="000000"/>
                </a:solidFill>
                <a:latin typeface="Open Sauce"/>
                <a:ea typeface="Open Sauce"/>
                <a:cs typeface="Open Sauce"/>
                <a:sym typeface="Open Sauce"/>
              </a:rPr>
              <a:t> </a:t>
            </a:r>
            <a:r>
              <a:rPr lang="en-US" sz="1787" dirty="0" err="1">
                <a:solidFill>
                  <a:srgbClr val="000000"/>
                </a:solidFill>
                <a:latin typeface="Open Sauce"/>
                <a:ea typeface="Open Sauce"/>
                <a:cs typeface="Open Sauce"/>
                <a:sym typeface="Open Sauce"/>
              </a:rPr>
              <a:t>całodobowych</a:t>
            </a:r>
            <a:r>
              <a:rPr lang="en-US" sz="1787" dirty="0">
                <a:solidFill>
                  <a:srgbClr val="000000"/>
                </a:solidFill>
                <a:latin typeface="Open Sauce"/>
                <a:ea typeface="Open Sauce"/>
                <a:cs typeface="Open Sauce"/>
                <a:sym typeface="Open Sauce"/>
              </a:rPr>
              <a:t>, </a:t>
            </a:r>
            <a:r>
              <a:rPr lang="en-US" sz="1787" dirty="0" err="1">
                <a:solidFill>
                  <a:srgbClr val="000000"/>
                </a:solidFill>
                <a:latin typeface="Open Sauce"/>
                <a:ea typeface="Open Sauce"/>
                <a:cs typeface="Open Sauce"/>
                <a:sym typeface="Open Sauce"/>
              </a:rPr>
              <a:t>takich</a:t>
            </a:r>
            <a:r>
              <a:rPr lang="en-US" sz="1787" dirty="0">
                <a:solidFill>
                  <a:srgbClr val="000000"/>
                </a:solidFill>
                <a:latin typeface="Open Sauce"/>
                <a:ea typeface="Open Sauce"/>
                <a:cs typeface="Open Sauce"/>
                <a:sym typeface="Open Sauce"/>
              </a:rPr>
              <a:t> jak </a:t>
            </a:r>
            <a:r>
              <a:rPr lang="en-US" sz="1787" dirty="0" err="1">
                <a:solidFill>
                  <a:srgbClr val="000000"/>
                </a:solidFill>
                <a:latin typeface="Open Sauce"/>
                <a:ea typeface="Open Sauce"/>
                <a:cs typeface="Open Sauce"/>
                <a:sym typeface="Open Sauce"/>
              </a:rPr>
              <a:t>domy</a:t>
            </a:r>
            <a:r>
              <a:rPr lang="en-US" sz="1787" dirty="0">
                <a:solidFill>
                  <a:srgbClr val="000000"/>
                </a:solidFill>
                <a:latin typeface="Open Sauce"/>
                <a:ea typeface="Open Sauce"/>
                <a:cs typeface="Open Sauce"/>
                <a:sym typeface="Open Sauce"/>
              </a:rPr>
              <a:t> </a:t>
            </a:r>
            <a:r>
              <a:rPr lang="en-US" sz="1787" dirty="0" err="1">
                <a:solidFill>
                  <a:srgbClr val="000000"/>
                </a:solidFill>
                <a:latin typeface="Open Sauce"/>
                <a:ea typeface="Open Sauce"/>
                <a:cs typeface="Open Sauce"/>
                <a:sym typeface="Open Sauce"/>
              </a:rPr>
              <a:t>pomocy</a:t>
            </a:r>
            <a:r>
              <a:rPr lang="en-US" sz="1787" dirty="0">
                <a:solidFill>
                  <a:srgbClr val="000000"/>
                </a:solidFill>
                <a:latin typeface="Open Sauce"/>
                <a:ea typeface="Open Sauce"/>
                <a:cs typeface="Open Sauce"/>
                <a:sym typeface="Open Sauce"/>
              </a:rPr>
              <a:t> </a:t>
            </a:r>
            <a:r>
              <a:rPr lang="en-US" sz="1787" dirty="0" err="1">
                <a:solidFill>
                  <a:srgbClr val="000000"/>
                </a:solidFill>
                <a:latin typeface="Open Sauce"/>
                <a:ea typeface="Open Sauce"/>
                <a:cs typeface="Open Sauce"/>
                <a:sym typeface="Open Sauce"/>
              </a:rPr>
              <a:t>społecznej</a:t>
            </a:r>
            <a:r>
              <a:rPr lang="en-US" sz="1787" dirty="0">
                <a:solidFill>
                  <a:srgbClr val="000000"/>
                </a:solidFill>
                <a:latin typeface="Open Sauce"/>
                <a:ea typeface="Open Sauce"/>
                <a:cs typeface="Open Sauce"/>
                <a:sym typeface="Open Sauce"/>
              </a:rPr>
              <a:t> </a:t>
            </a:r>
            <a:r>
              <a:rPr lang="en-US" sz="1787" dirty="0" err="1">
                <a:solidFill>
                  <a:srgbClr val="000000"/>
                </a:solidFill>
                <a:latin typeface="Open Sauce"/>
                <a:ea typeface="Open Sauce"/>
                <a:cs typeface="Open Sauce"/>
                <a:sym typeface="Open Sauce"/>
              </a:rPr>
              <a:t>i</a:t>
            </a:r>
            <a:r>
              <a:rPr lang="en-US" sz="1787" dirty="0">
                <a:solidFill>
                  <a:srgbClr val="000000"/>
                </a:solidFill>
                <a:latin typeface="Open Sauce"/>
                <a:ea typeface="Open Sauce"/>
                <a:cs typeface="Open Sauce"/>
                <a:sym typeface="Open Sauce"/>
              </a:rPr>
              <a:t> </a:t>
            </a:r>
            <a:r>
              <a:rPr lang="en-US" sz="1787" dirty="0" err="1">
                <a:solidFill>
                  <a:srgbClr val="000000"/>
                </a:solidFill>
                <a:latin typeface="Open Sauce"/>
                <a:ea typeface="Open Sauce"/>
                <a:cs typeface="Open Sauce"/>
                <a:sym typeface="Open Sauce"/>
              </a:rPr>
              <a:t>rodzinne</a:t>
            </a:r>
            <a:r>
              <a:rPr lang="en-US" sz="1787" dirty="0">
                <a:solidFill>
                  <a:srgbClr val="000000"/>
                </a:solidFill>
                <a:latin typeface="Open Sauce"/>
                <a:ea typeface="Open Sauce"/>
                <a:cs typeface="Open Sauce"/>
                <a:sym typeface="Open Sauce"/>
              </a:rPr>
              <a:t> </a:t>
            </a:r>
            <a:r>
              <a:rPr lang="en-US" sz="1787" dirty="0" err="1">
                <a:solidFill>
                  <a:srgbClr val="000000"/>
                </a:solidFill>
                <a:latin typeface="Open Sauce"/>
                <a:ea typeface="Open Sauce"/>
                <a:cs typeface="Open Sauce"/>
                <a:sym typeface="Open Sauce"/>
              </a:rPr>
              <a:t>domy</a:t>
            </a:r>
            <a:r>
              <a:rPr lang="en-US" sz="1787" dirty="0">
                <a:solidFill>
                  <a:srgbClr val="000000"/>
                </a:solidFill>
                <a:latin typeface="Open Sauce"/>
                <a:ea typeface="Open Sauce"/>
                <a:cs typeface="Open Sauce"/>
                <a:sym typeface="Open Sauce"/>
              </a:rPr>
              <a:t> </a:t>
            </a:r>
            <a:r>
              <a:rPr lang="en-US" sz="1787" dirty="0" err="1">
                <a:solidFill>
                  <a:srgbClr val="000000"/>
                </a:solidFill>
                <a:latin typeface="Open Sauce"/>
                <a:ea typeface="Open Sauce"/>
                <a:cs typeface="Open Sauce"/>
                <a:sym typeface="Open Sauce"/>
              </a:rPr>
              <a:t>pomocy</a:t>
            </a:r>
            <a:r>
              <a:rPr lang="en-US" sz="1787" dirty="0">
                <a:solidFill>
                  <a:srgbClr val="000000"/>
                </a:solidFill>
                <a:latin typeface="Open Sauce"/>
                <a:ea typeface="Open Sauce"/>
                <a:cs typeface="Open Sauce"/>
                <a:sym typeface="Open Sauce"/>
              </a:rPr>
              <a:t>.</a:t>
            </a:r>
          </a:p>
        </p:txBody>
      </p:sp>
      <p:pic>
        <p:nvPicPr>
          <p:cNvPr id="3" name="Picture 3" descr="Personel medyczny w niebieskich rękawiczkach ochronnych składa dłonie w kształt serca na tle białego fartucha. Symbolizuje to zaangażowanie i opiekę pielęgnacyjno-medyczną."/>
          <p:cNvPicPr>
            <a:picLocks noChangeAspect="1"/>
          </p:cNvPicPr>
          <p:nvPr/>
        </p:nvPicPr>
        <p:blipFill>
          <a:blip r:embed="rId6"/>
          <a:srcRect l="16464" r="16464"/>
          <a:stretch>
            <a:fillRect/>
          </a:stretch>
        </p:blipFill>
        <p:spPr>
          <a:xfrm>
            <a:off x="11993179" y="-981022"/>
            <a:ext cx="7293877" cy="7245462"/>
          </a:xfrm>
          <a:prstGeom prst="rect">
            <a:avLst/>
          </a:prstGeom>
        </p:spPr>
      </p:pic>
      <p:sp>
        <p:nvSpPr>
          <p:cNvPr id="16" name="TextBox 16"/>
          <p:cNvSpPr txBox="1"/>
          <p:nvPr/>
        </p:nvSpPr>
        <p:spPr>
          <a:xfrm>
            <a:off x="11564931" y="5793816"/>
            <a:ext cx="6074471" cy="2240353"/>
          </a:xfrm>
          <a:prstGeom prst="rect">
            <a:avLst/>
          </a:prstGeom>
        </p:spPr>
        <p:txBody>
          <a:bodyPr lIns="0" tIns="0" rIns="0" bIns="0" rtlCol="0" anchor="t">
            <a:spAutoFit/>
          </a:bodyPr>
          <a:lstStyle/>
          <a:p>
            <a:pPr algn="l">
              <a:lnSpc>
                <a:spcPts val="3517"/>
              </a:lnSpc>
            </a:pPr>
            <a:r>
              <a:rPr lang="en-US" sz="2045" b="1" dirty="0" err="1">
                <a:solidFill>
                  <a:srgbClr val="FFFFFF"/>
                </a:solidFill>
                <a:latin typeface="Open Sauce Bold"/>
                <a:ea typeface="Open Sauce Bold"/>
                <a:cs typeface="Open Sauce Bold"/>
                <a:sym typeface="Open Sauce Bold"/>
              </a:rPr>
              <a:t>Podstawowe</a:t>
            </a:r>
            <a:r>
              <a:rPr lang="en-US" sz="2045" b="1" dirty="0">
                <a:solidFill>
                  <a:srgbClr val="FFFFFF"/>
                </a:solidFill>
                <a:latin typeface="Open Sauce Bold"/>
                <a:ea typeface="Open Sauce Bold"/>
                <a:cs typeface="Open Sauce Bold"/>
                <a:sym typeface="Open Sauce Bold"/>
              </a:rPr>
              <a:t> </a:t>
            </a:r>
            <a:r>
              <a:rPr lang="en-US" sz="2045" b="1" dirty="0" err="1">
                <a:solidFill>
                  <a:srgbClr val="FFFFFF"/>
                </a:solidFill>
                <a:latin typeface="Open Sauce Bold"/>
                <a:ea typeface="Open Sauce Bold"/>
                <a:cs typeface="Open Sauce Bold"/>
                <a:sym typeface="Open Sauce Bold"/>
              </a:rPr>
              <a:t>formy</a:t>
            </a:r>
            <a:r>
              <a:rPr lang="en-US" sz="2045" b="1" dirty="0">
                <a:solidFill>
                  <a:srgbClr val="FFFFFF"/>
                </a:solidFill>
                <a:latin typeface="Open Sauce Bold"/>
                <a:ea typeface="Open Sauce Bold"/>
                <a:cs typeface="Open Sauce Bold"/>
                <a:sym typeface="Open Sauce Bold"/>
              </a:rPr>
              <a:t> </a:t>
            </a:r>
            <a:r>
              <a:rPr lang="en-US" sz="2045" b="1" dirty="0" err="1">
                <a:solidFill>
                  <a:srgbClr val="FFFFFF"/>
                </a:solidFill>
                <a:latin typeface="Open Sauce Bold"/>
                <a:ea typeface="Open Sauce Bold"/>
                <a:cs typeface="Open Sauce Bold"/>
                <a:sym typeface="Open Sauce Bold"/>
              </a:rPr>
              <a:t>opieki</a:t>
            </a:r>
            <a:r>
              <a:rPr lang="en-US" sz="2045" b="1" dirty="0">
                <a:solidFill>
                  <a:srgbClr val="FFFFFF"/>
                </a:solidFill>
                <a:latin typeface="Open Sauce Bold"/>
                <a:ea typeface="Open Sauce Bold"/>
                <a:cs typeface="Open Sauce Bold"/>
                <a:sym typeface="Open Sauce Bold"/>
              </a:rPr>
              <a:t> </a:t>
            </a:r>
            <a:r>
              <a:rPr lang="en-US" sz="2045" b="1" dirty="0" err="1">
                <a:solidFill>
                  <a:srgbClr val="FFFFFF"/>
                </a:solidFill>
                <a:latin typeface="Open Sauce Bold"/>
                <a:ea typeface="Open Sauce Bold"/>
                <a:cs typeface="Open Sauce Bold"/>
                <a:sym typeface="Open Sauce Bold"/>
              </a:rPr>
              <a:t>długoterminowej</a:t>
            </a:r>
            <a:endParaRPr lang="en-US" sz="2045" b="1" dirty="0">
              <a:solidFill>
                <a:srgbClr val="FFFFFF"/>
              </a:solidFill>
              <a:latin typeface="Open Sauce Bold"/>
              <a:ea typeface="Open Sauce Bold"/>
              <a:cs typeface="Open Sauce Bold"/>
              <a:sym typeface="Open Sauce Bold"/>
            </a:endParaRPr>
          </a:p>
          <a:p>
            <a:pPr algn="l">
              <a:lnSpc>
                <a:spcPts val="3909"/>
              </a:lnSpc>
            </a:pPr>
            <a:r>
              <a:rPr lang="en-US" sz="1945" dirty="0">
                <a:solidFill>
                  <a:srgbClr val="FFFFFF"/>
                </a:solidFill>
                <a:latin typeface="Open Sauce"/>
                <a:ea typeface="Open Sauce"/>
                <a:cs typeface="Open Sauce"/>
                <a:sym typeface="Open Sauce"/>
              </a:rPr>
              <a:t>W </a:t>
            </a:r>
            <a:r>
              <a:rPr lang="en-US" sz="1945" dirty="0" err="1">
                <a:solidFill>
                  <a:srgbClr val="FFFFFF"/>
                </a:solidFill>
                <a:latin typeface="Open Sauce"/>
                <a:ea typeface="Open Sauce"/>
                <a:cs typeface="Open Sauce"/>
                <a:sym typeface="Open Sauce"/>
              </a:rPr>
              <a:t>praktyce</a:t>
            </a:r>
            <a:r>
              <a:rPr lang="en-US" sz="1945" dirty="0">
                <a:solidFill>
                  <a:srgbClr val="FFFFFF"/>
                </a:solidFill>
                <a:latin typeface="Open Sauce"/>
                <a:ea typeface="Open Sauce"/>
                <a:cs typeface="Open Sauce"/>
                <a:sym typeface="Open Sauce"/>
              </a:rPr>
              <a:t> </a:t>
            </a:r>
            <a:r>
              <a:rPr lang="en-US" sz="1945" dirty="0" err="1">
                <a:solidFill>
                  <a:srgbClr val="FFFFFF"/>
                </a:solidFill>
                <a:latin typeface="Open Sauce"/>
                <a:ea typeface="Open Sauce"/>
                <a:cs typeface="Open Sauce"/>
                <a:sym typeface="Open Sauce"/>
              </a:rPr>
              <a:t>opieka</a:t>
            </a:r>
            <a:r>
              <a:rPr lang="en-US" sz="1945" dirty="0">
                <a:solidFill>
                  <a:srgbClr val="FFFFFF"/>
                </a:solidFill>
                <a:latin typeface="Open Sauce"/>
                <a:ea typeface="Open Sauce"/>
                <a:cs typeface="Open Sauce"/>
                <a:sym typeface="Open Sauce"/>
              </a:rPr>
              <a:t> </a:t>
            </a:r>
            <a:r>
              <a:rPr lang="en-US" sz="1945" dirty="0" err="1">
                <a:solidFill>
                  <a:srgbClr val="FFFFFF"/>
                </a:solidFill>
                <a:latin typeface="Open Sauce"/>
                <a:ea typeface="Open Sauce"/>
                <a:cs typeface="Open Sauce"/>
                <a:sym typeface="Open Sauce"/>
              </a:rPr>
              <a:t>długoterminowa</a:t>
            </a:r>
            <a:r>
              <a:rPr lang="en-US" sz="1945" dirty="0">
                <a:solidFill>
                  <a:srgbClr val="FFFFFF"/>
                </a:solidFill>
                <a:latin typeface="Open Sauce"/>
                <a:ea typeface="Open Sauce"/>
                <a:cs typeface="Open Sauce"/>
                <a:sym typeface="Open Sauce"/>
              </a:rPr>
              <a:t> </a:t>
            </a:r>
            <a:r>
              <a:rPr lang="en-US" sz="1945" dirty="0" err="1">
                <a:solidFill>
                  <a:srgbClr val="FFFFFF"/>
                </a:solidFill>
                <a:latin typeface="Open Sauce"/>
                <a:ea typeface="Open Sauce"/>
                <a:cs typeface="Open Sauce"/>
                <a:sym typeface="Open Sauce"/>
              </a:rPr>
              <a:t>obejmuje</a:t>
            </a:r>
            <a:r>
              <a:rPr lang="en-US" sz="1945" dirty="0">
                <a:solidFill>
                  <a:srgbClr val="FFFFFF"/>
                </a:solidFill>
                <a:latin typeface="Open Sauce"/>
                <a:ea typeface="Open Sauce"/>
                <a:cs typeface="Open Sauce"/>
                <a:sym typeface="Open Sauce"/>
              </a:rPr>
              <a:t>:</a:t>
            </a:r>
          </a:p>
          <a:p>
            <a:pPr marL="355166" lvl="1" indent="-177583" algn="l">
              <a:lnSpc>
                <a:spcPts val="3832"/>
              </a:lnSpc>
              <a:buFont typeface="Arial"/>
              <a:buChar char="•"/>
            </a:pPr>
            <a:r>
              <a:rPr lang="en-US" sz="1645" b="1" dirty="0" err="1">
                <a:solidFill>
                  <a:srgbClr val="FFFFFF"/>
                </a:solidFill>
                <a:latin typeface="Open Sauce Bold"/>
                <a:ea typeface="Open Sauce Bold"/>
                <a:cs typeface="Open Sauce Bold"/>
                <a:sym typeface="Open Sauce Bold"/>
              </a:rPr>
              <a:t>usługi</a:t>
            </a:r>
            <a:r>
              <a:rPr lang="en-US" sz="1645" b="1" dirty="0">
                <a:solidFill>
                  <a:srgbClr val="FFFFFF"/>
                </a:solidFill>
                <a:latin typeface="Open Sauce Bold"/>
                <a:ea typeface="Open Sauce Bold"/>
                <a:cs typeface="Open Sauce Bold"/>
                <a:sym typeface="Open Sauce Bold"/>
              </a:rPr>
              <a:t> </a:t>
            </a:r>
            <a:r>
              <a:rPr lang="en-US" sz="1645" b="1" dirty="0" err="1">
                <a:solidFill>
                  <a:srgbClr val="FFFFFF"/>
                </a:solidFill>
                <a:latin typeface="Open Sauce Bold"/>
                <a:ea typeface="Open Sauce Bold"/>
                <a:cs typeface="Open Sauce Bold"/>
                <a:sym typeface="Open Sauce Bold"/>
              </a:rPr>
              <a:t>domowe</a:t>
            </a:r>
            <a:r>
              <a:rPr lang="en-US" sz="1645" b="1" dirty="0">
                <a:solidFill>
                  <a:srgbClr val="FFFFFF"/>
                </a:solidFill>
                <a:latin typeface="Open Sauce Bold"/>
                <a:ea typeface="Open Sauce Bold"/>
                <a:cs typeface="Open Sauce Bold"/>
                <a:sym typeface="Open Sauce Bold"/>
              </a:rPr>
              <a:t> </a:t>
            </a:r>
            <a:r>
              <a:rPr lang="en-US" sz="1645" b="1" dirty="0" err="1">
                <a:solidFill>
                  <a:srgbClr val="FFFFFF"/>
                </a:solidFill>
                <a:latin typeface="Open Sauce Bold"/>
                <a:ea typeface="Open Sauce Bold"/>
                <a:cs typeface="Open Sauce Bold"/>
                <a:sym typeface="Open Sauce Bold"/>
              </a:rPr>
              <a:t>i</a:t>
            </a:r>
            <a:r>
              <a:rPr lang="en-US" sz="1645" b="1" dirty="0">
                <a:solidFill>
                  <a:srgbClr val="FFFFFF"/>
                </a:solidFill>
                <a:latin typeface="Open Sauce Bold"/>
                <a:ea typeface="Open Sauce Bold"/>
                <a:cs typeface="Open Sauce Bold"/>
                <a:sym typeface="Open Sauce Bold"/>
              </a:rPr>
              <a:t> </a:t>
            </a:r>
            <a:r>
              <a:rPr lang="en-US" sz="1645" b="1" dirty="0" err="1">
                <a:solidFill>
                  <a:srgbClr val="FFFFFF"/>
                </a:solidFill>
                <a:latin typeface="Open Sauce Bold"/>
                <a:ea typeface="Open Sauce Bold"/>
                <a:cs typeface="Open Sauce Bold"/>
                <a:sym typeface="Open Sauce Bold"/>
              </a:rPr>
              <a:t>środowiskowe</a:t>
            </a:r>
            <a:r>
              <a:rPr lang="en-US" sz="1645" dirty="0">
                <a:solidFill>
                  <a:srgbClr val="FFFFFF"/>
                </a:solidFill>
                <a:latin typeface="Open Sauce"/>
                <a:ea typeface="Open Sauce"/>
                <a:cs typeface="Open Sauce"/>
                <a:sym typeface="Open Sauce"/>
              </a:rPr>
              <a:t>,</a:t>
            </a:r>
          </a:p>
          <a:p>
            <a:pPr marL="355166" lvl="1" indent="-177583" algn="l">
              <a:lnSpc>
                <a:spcPts val="3832"/>
              </a:lnSpc>
              <a:buFont typeface="Arial"/>
              <a:buChar char="•"/>
            </a:pPr>
            <a:r>
              <a:rPr lang="en-US" sz="1645" b="1" dirty="0" err="1">
                <a:solidFill>
                  <a:srgbClr val="FFFFFF"/>
                </a:solidFill>
                <a:latin typeface="Open Sauce Bold"/>
                <a:ea typeface="Open Sauce Bold"/>
                <a:cs typeface="Open Sauce Bold"/>
                <a:sym typeface="Open Sauce Bold"/>
              </a:rPr>
              <a:t>opiekę</a:t>
            </a:r>
            <a:r>
              <a:rPr lang="en-US" sz="1645" b="1" dirty="0">
                <a:solidFill>
                  <a:srgbClr val="FFFFFF"/>
                </a:solidFill>
                <a:latin typeface="Open Sauce Bold"/>
                <a:ea typeface="Open Sauce Bold"/>
                <a:cs typeface="Open Sauce Bold"/>
                <a:sym typeface="Open Sauce Bold"/>
              </a:rPr>
              <a:t> </a:t>
            </a:r>
            <a:r>
              <a:rPr lang="en-US" sz="1645" b="1" dirty="0" err="1">
                <a:solidFill>
                  <a:srgbClr val="FFFFFF"/>
                </a:solidFill>
                <a:latin typeface="Open Sauce Bold"/>
                <a:ea typeface="Open Sauce Bold"/>
                <a:cs typeface="Open Sauce Bold"/>
                <a:sym typeface="Open Sauce Bold"/>
              </a:rPr>
              <a:t>całodobową</a:t>
            </a:r>
            <a:r>
              <a:rPr lang="en-US" sz="1645" b="1" dirty="0">
                <a:solidFill>
                  <a:srgbClr val="FFFFFF"/>
                </a:solidFill>
                <a:latin typeface="Open Sauce Bold"/>
                <a:ea typeface="Open Sauce Bold"/>
                <a:cs typeface="Open Sauce Bold"/>
                <a:sym typeface="Open Sauce Bold"/>
              </a:rPr>
              <a:t> w </a:t>
            </a:r>
            <a:r>
              <a:rPr lang="en-US" sz="1645" b="1" dirty="0" err="1">
                <a:solidFill>
                  <a:srgbClr val="FFFFFF"/>
                </a:solidFill>
                <a:latin typeface="Open Sauce Bold"/>
                <a:ea typeface="Open Sauce Bold"/>
                <a:cs typeface="Open Sauce Bold"/>
                <a:sym typeface="Open Sauce Bold"/>
              </a:rPr>
              <a:t>placówkach</a:t>
            </a:r>
            <a:r>
              <a:rPr lang="en-US" sz="1645" b="1" dirty="0">
                <a:solidFill>
                  <a:srgbClr val="FFFFFF"/>
                </a:solidFill>
                <a:latin typeface="Open Sauce Bold"/>
                <a:ea typeface="Open Sauce Bold"/>
                <a:cs typeface="Open Sauce Bold"/>
                <a:sym typeface="Open Sauce Bold"/>
              </a:rPr>
              <a:t> </a:t>
            </a:r>
            <a:r>
              <a:rPr lang="en-US" sz="1645" b="1" dirty="0" err="1">
                <a:solidFill>
                  <a:srgbClr val="FFFFFF"/>
                </a:solidFill>
                <a:latin typeface="Open Sauce Bold"/>
                <a:ea typeface="Open Sauce Bold"/>
                <a:cs typeface="Open Sauce Bold"/>
                <a:sym typeface="Open Sauce Bold"/>
              </a:rPr>
              <a:t>stacjonarnych</a:t>
            </a:r>
            <a:r>
              <a:rPr lang="en-US" sz="1645" dirty="0">
                <a:solidFill>
                  <a:srgbClr val="FFFFFF"/>
                </a:solidFill>
                <a:latin typeface="Open Sauce"/>
                <a:ea typeface="Open Sauce"/>
                <a:cs typeface="Open Sauce"/>
                <a:sym typeface="Open Sauce"/>
              </a:rPr>
              <a:t>.</a:t>
            </a:r>
          </a:p>
          <a:p>
            <a:pPr algn="l">
              <a:lnSpc>
                <a:spcPts val="2829"/>
              </a:lnSpc>
            </a:pPr>
            <a:endParaRPr lang="en-US" sz="1645" dirty="0">
              <a:solidFill>
                <a:srgbClr val="FFFFFF"/>
              </a:solidFill>
              <a:latin typeface="Open Sauce"/>
              <a:ea typeface="Open Sauce"/>
              <a:cs typeface="Open Sauce"/>
              <a:sym typeface="Open Sauce"/>
            </a:endParaRPr>
          </a:p>
        </p:txBody>
      </p:sp>
      <p:sp>
        <p:nvSpPr>
          <p:cNvPr id="22" name="Freeform 22">
            <a:extLst>
              <a:ext uri="{C183D7F6-B498-43B3-948B-1728B52AA6E4}">
                <adec:decorative xmlns:adec="http://schemas.microsoft.com/office/drawing/2017/decorative" val="1"/>
              </a:ext>
            </a:extLst>
          </p:cNvPr>
          <p:cNvSpPr/>
          <p:nvPr/>
        </p:nvSpPr>
        <p:spPr>
          <a:xfrm>
            <a:off x="1285681" y="3823768"/>
            <a:ext cx="375591" cy="355403"/>
          </a:xfrm>
          <a:custGeom>
            <a:avLst/>
            <a:gdLst/>
            <a:ahLst/>
            <a:cxnLst/>
            <a:rect l="l" t="t" r="r" b="b"/>
            <a:pathLst>
              <a:path w="375591" h="355403">
                <a:moveTo>
                  <a:pt x="0" y="0"/>
                </a:moveTo>
                <a:lnTo>
                  <a:pt x="375591" y="0"/>
                </a:lnTo>
                <a:lnTo>
                  <a:pt x="375591" y="355403"/>
                </a:lnTo>
                <a:lnTo>
                  <a:pt x="0" y="3554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l-PL"/>
          </a:p>
        </p:txBody>
      </p:sp>
      <p:sp>
        <p:nvSpPr>
          <p:cNvPr id="23" name="Freeform 23">
            <a:extLst>
              <a:ext uri="{C183D7F6-B498-43B3-948B-1728B52AA6E4}">
                <adec:decorative xmlns:adec="http://schemas.microsoft.com/office/drawing/2017/decorative" val="1"/>
              </a:ext>
            </a:extLst>
          </p:cNvPr>
          <p:cNvSpPr/>
          <p:nvPr/>
        </p:nvSpPr>
        <p:spPr>
          <a:xfrm>
            <a:off x="1285681" y="4932498"/>
            <a:ext cx="375591" cy="355403"/>
          </a:xfrm>
          <a:custGeom>
            <a:avLst/>
            <a:gdLst/>
            <a:ahLst/>
            <a:cxnLst/>
            <a:rect l="l" t="t" r="r" b="b"/>
            <a:pathLst>
              <a:path w="375591" h="355403">
                <a:moveTo>
                  <a:pt x="0" y="0"/>
                </a:moveTo>
                <a:lnTo>
                  <a:pt x="375591" y="0"/>
                </a:lnTo>
                <a:lnTo>
                  <a:pt x="375591" y="355402"/>
                </a:lnTo>
                <a:lnTo>
                  <a:pt x="0" y="35540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l-PL"/>
          </a:p>
        </p:txBody>
      </p:sp>
    </p:spTree>
  </p:cSld>
  <p:clrMapOvr>
    <a:masterClrMapping/>
  </p:clrMapOvr>
  <p:transition>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a 16">
            <a:extLst>
              <a:ext uri="{FF2B5EF4-FFF2-40B4-BE49-F238E27FC236}">
                <a16:creationId xmlns:a16="http://schemas.microsoft.com/office/drawing/2014/main" id="{E6EA9E05-A0DD-2803-E549-A843CC890441}"/>
              </a:ext>
              <a:ext uri="{C183D7F6-B498-43B3-948B-1728B52AA6E4}">
                <adec:decorative xmlns:adec="http://schemas.microsoft.com/office/drawing/2017/decorative" val="1"/>
              </a:ext>
            </a:extLst>
          </p:cNvPr>
          <p:cNvGrpSpPr/>
          <p:nvPr/>
        </p:nvGrpSpPr>
        <p:grpSpPr>
          <a:xfrm>
            <a:off x="-6390512" y="-728570"/>
            <a:ext cx="25049864" cy="12214394"/>
            <a:chOff x="-6390512" y="-728570"/>
            <a:chExt cx="25049864" cy="12214394"/>
          </a:xfrm>
        </p:grpSpPr>
        <p:sp>
          <p:nvSpPr>
            <p:cNvPr id="9" name="Freeform 9">
              <a:extLst>
                <a:ext uri="{C183D7F6-B498-43B3-948B-1728B52AA6E4}">
                  <adec:decorative xmlns:adec="http://schemas.microsoft.com/office/drawing/2017/decorative" val="1"/>
                </a:ext>
              </a:extLst>
            </p:cNvPr>
            <p:cNvSpPr/>
            <p:nvPr/>
          </p:nvSpPr>
          <p:spPr>
            <a:xfrm>
              <a:off x="7186503" y="4441760"/>
              <a:ext cx="10072797" cy="4299784"/>
            </a:xfrm>
            <a:custGeom>
              <a:avLst/>
              <a:gdLst/>
              <a:ahLst/>
              <a:cxnLst/>
              <a:rect l="l" t="t" r="r" b="b"/>
              <a:pathLst>
                <a:path w="3203527" h="1367492">
                  <a:moveTo>
                    <a:pt x="54570" y="0"/>
                  </a:moveTo>
                  <a:lnTo>
                    <a:pt x="3148957" y="0"/>
                  </a:lnTo>
                  <a:cubicBezTo>
                    <a:pt x="3163430" y="0"/>
                    <a:pt x="3177310" y="5749"/>
                    <a:pt x="3187544" y="15983"/>
                  </a:cubicBezTo>
                  <a:cubicBezTo>
                    <a:pt x="3197778" y="26217"/>
                    <a:pt x="3203527" y="40097"/>
                    <a:pt x="3203527" y="54570"/>
                  </a:cubicBezTo>
                  <a:lnTo>
                    <a:pt x="3203527" y="1312922"/>
                  </a:lnTo>
                  <a:cubicBezTo>
                    <a:pt x="3203527" y="1327395"/>
                    <a:pt x="3197778" y="1341275"/>
                    <a:pt x="3187544" y="1351509"/>
                  </a:cubicBezTo>
                  <a:cubicBezTo>
                    <a:pt x="3177310" y="1361743"/>
                    <a:pt x="3163430" y="1367492"/>
                    <a:pt x="3148957" y="1367492"/>
                  </a:cubicBezTo>
                  <a:lnTo>
                    <a:pt x="54570" y="1367492"/>
                  </a:lnTo>
                  <a:cubicBezTo>
                    <a:pt x="24432" y="1367492"/>
                    <a:pt x="0" y="1343061"/>
                    <a:pt x="0" y="1312922"/>
                  </a:cubicBezTo>
                  <a:lnTo>
                    <a:pt x="0" y="54570"/>
                  </a:lnTo>
                  <a:cubicBezTo>
                    <a:pt x="0" y="24432"/>
                    <a:pt x="24432" y="0"/>
                    <a:pt x="54570" y="0"/>
                  </a:cubicBezTo>
                  <a:close/>
                </a:path>
              </a:pathLst>
            </a:custGeom>
            <a:solidFill>
              <a:srgbClr val="0071BC"/>
            </a:solidFill>
          </p:spPr>
          <p:txBody>
            <a:bodyPr/>
            <a:lstStyle/>
            <a:p>
              <a:endParaRPr lang="pl-PL"/>
            </a:p>
          </p:txBody>
        </p:sp>
        <p:sp>
          <p:nvSpPr>
            <p:cNvPr id="2" name="Freeform 2">
              <a:extLst>
                <a:ext uri="{C183D7F6-B498-43B3-948B-1728B52AA6E4}">
                  <adec:decorative xmlns:adec="http://schemas.microsoft.com/office/drawing/2017/decorative" val="1"/>
                </a:ext>
              </a:extLst>
            </p:cNvPr>
            <p:cNvSpPr/>
            <p:nvPr/>
          </p:nvSpPr>
          <p:spPr>
            <a:xfrm rot="265251" flipV="1">
              <a:off x="-1238079" y="-728570"/>
              <a:ext cx="9189895" cy="3514540"/>
            </a:xfrm>
            <a:custGeom>
              <a:avLst/>
              <a:gdLst/>
              <a:ahLst/>
              <a:cxnLst/>
              <a:rect l="l" t="t" r="r" b="b"/>
              <a:pathLst>
                <a:path w="9189895" h="3514540">
                  <a:moveTo>
                    <a:pt x="0" y="3514540"/>
                  </a:moveTo>
                  <a:lnTo>
                    <a:pt x="9189894" y="3514540"/>
                  </a:lnTo>
                  <a:lnTo>
                    <a:pt x="9189894" y="0"/>
                  </a:lnTo>
                  <a:lnTo>
                    <a:pt x="0" y="0"/>
                  </a:lnTo>
                  <a:lnTo>
                    <a:pt x="0" y="3514540"/>
                  </a:lnTo>
                  <a:close/>
                </a:path>
              </a:pathLst>
            </a:custGeom>
            <a:blipFill>
              <a:blip r:embed="rId2">
                <a:extLst>
                  <a:ext uri="{96DAC541-7B7A-43D3-8B79-37D633B846F1}">
                    <asvg:svgBlip xmlns:asvg="http://schemas.microsoft.com/office/drawing/2016/SVG/main" r:embed="rId3"/>
                  </a:ext>
                </a:extLst>
              </a:blip>
              <a:stretch>
                <a:fillRect t="-79322" b="-82160"/>
              </a:stretch>
            </a:blipFill>
          </p:spPr>
          <p:txBody>
            <a:bodyPr/>
            <a:lstStyle/>
            <a:p>
              <a:endParaRPr lang="pl-PL"/>
            </a:p>
          </p:txBody>
        </p:sp>
        <p:sp>
          <p:nvSpPr>
            <p:cNvPr id="4" name="Freeform 4">
              <a:extLst>
                <a:ext uri="{C183D7F6-B498-43B3-948B-1728B52AA6E4}">
                  <adec:decorative xmlns:adec="http://schemas.microsoft.com/office/drawing/2017/decorative" val="1"/>
                </a:ext>
              </a:extLst>
            </p:cNvPr>
            <p:cNvSpPr/>
            <p:nvPr/>
          </p:nvSpPr>
          <p:spPr>
            <a:xfrm rot="866750">
              <a:off x="-6390512" y="4393005"/>
              <a:ext cx="18546456" cy="7092819"/>
            </a:xfrm>
            <a:custGeom>
              <a:avLst/>
              <a:gdLst/>
              <a:ahLst/>
              <a:cxnLst/>
              <a:rect l="l" t="t" r="r" b="b"/>
              <a:pathLst>
                <a:path w="18546456" h="7092819">
                  <a:moveTo>
                    <a:pt x="0" y="0"/>
                  </a:moveTo>
                  <a:lnTo>
                    <a:pt x="18546456" y="0"/>
                  </a:lnTo>
                  <a:lnTo>
                    <a:pt x="18546456" y="7092819"/>
                  </a:lnTo>
                  <a:lnTo>
                    <a:pt x="0" y="7092819"/>
                  </a:lnTo>
                  <a:lnTo>
                    <a:pt x="0" y="0"/>
                  </a:lnTo>
                  <a:close/>
                </a:path>
              </a:pathLst>
            </a:custGeom>
            <a:blipFill>
              <a:blip r:embed="rId2">
                <a:extLst>
                  <a:ext uri="{96DAC541-7B7A-43D3-8B79-37D633B846F1}">
                    <asvg:svgBlip xmlns:asvg="http://schemas.microsoft.com/office/drawing/2016/SVG/main" r:embed="rId3"/>
                  </a:ext>
                </a:extLst>
              </a:blip>
              <a:stretch>
                <a:fillRect t="-79322" b="-82160"/>
              </a:stretch>
            </a:blipFill>
          </p:spPr>
          <p:txBody>
            <a:bodyPr/>
            <a:lstStyle/>
            <a:p>
              <a:endParaRPr lang="pl-PL"/>
            </a:p>
          </p:txBody>
        </p:sp>
        <p:sp>
          <p:nvSpPr>
            <p:cNvPr id="11" name="Freeform 11">
              <a:extLst>
                <a:ext uri="{C183D7F6-B498-43B3-948B-1728B52AA6E4}">
                  <adec:decorative xmlns:adec="http://schemas.microsoft.com/office/drawing/2017/decorative" val="1"/>
                </a:ext>
              </a:extLst>
            </p:cNvPr>
            <p:cNvSpPr/>
            <p:nvPr/>
          </p:nvSpPr>
          <p:spPr>
            <a:xfrm rot="5400000">
              <a:off x="15835020" y="3539599"/>
              <a:ext cx="1827887" cy="1941978"/>
            </a:xfrm>
            <a:custGeom>
              <a:avLst/>
              <a:gdLst/>
              <a:ahLst/>
              <a:cxnLst/>
              <a:rect l="l" t="t" r="r" b="b"/>
              <a:pathLst>
                <a:path w="1827887" h="1941978">
                  <a:moveTo>
                    <a:pt x="0" y="0"/>
                  </a:moveTo>
                  <a:lnTo>
                    <a:pt x="1827887" y="0"/>
                  </a:lnTo>
                  <a:lnTo>
                    <a:pt x="1827887" y="1941978"/>
                  </a:lnTo>
                  <a:lnTo>
                    <a:pt x="0" y="194197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pl-PL" dirty="0"/>
            </a:p>
          </p:txBody>
        </p:sp>
        <p:sp>
          <p:nvSpPr>
            <p:cNvPr id="12" name="Freeform 12">
              <a:extLst>
                <a:ext uri="{C183D7F6-B498-43B3-948B-1728B52AA6E4}">
                  <adec:decorative xmlns:adec="http://schemas.microsoft.com/office/drawing/2017/decorative" val="1"/>
                </a:ext>
              </a:extLst>
            </p:cNvPr>
            <p:cNvSpPr/>
            <p:nvPr/>
          </p:nvSpPr>
          <p:spPr>
            <a:xfrm>
              <a:off x="17916648" y="482403"/>
              <a:ext cx="742704" cy="742704"/>
            </a:xfrm>
            <a:custGeom>
              <a:avLst/>
              <a:gdLst/>
              <a:ahLst/>
              <a:cxnLst/>
              <a:rect l="l" t="t" r="r" b="b"/>
              <a:pathLst>
                <a:path w="742704" h="742704">
                  <a:moveTo>
                    <a:pt x="0" y="0"/>
                  </a:moveTo>
                  <a:lnTo>
                    <a:pt x="742704" y="0"/>
                  </a:lnTo>
                  <a:lnTo>
                    <a:pt x="742704" y="742704"/>
                  </a:lnTo>
                  <a:lnTo>
                    <a:pt x="0" y="7427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grpSp>
      <p:sp>
        <p:nvSpPr>
          <p:cNvPr id="14" name="TextBox 14"/>
          <p:cNvSpPr txBox="1">
            <a:spLocks noGrp="1"/>
          </p:cNvSpPr>
          <p:nvPr>
            <p:ph type="title" idx="4294967295"/>
          </p:nvPr>
        </p:nvSpPr>
        <p:spPr>
          <a:xfrm>
            <a:off x="7186503" y="449053"/>
            <a:ext cx="10072797" cy="7713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6281"/>
              </a:lnSpc>
              <a:spcBef>
                <a:spcPts val="0"/>
              </a:spcBef>
              <a:spcAft>
                <a:spcPts val="0"/>
              </a:spcAft>
              <a:buClrTx/>
              <a:buSzTx/>
              <a:buFontTx/>
              <a:buNone/>
              <a:tabLst/>
              <a:defRPr/>
            </a:pPr>
            <a:r>
              <a:rPr kumimoji="0" lang="en-US" sz="4831"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Metodologia</a:t>
            </a:r>
            <a:r>
              <a:rPr kumimoji="0" lang="en-US" sz="4831"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831"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badania</a:t>
            </a:r>
            <a:r>
              <a:rPr kumimoji="0" lang="en-US" sz="4831"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 </a:t>
            </a:r>
            <a:r>
              <a:rPr kumimoji="0" lang="en-US" sz="4831"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założenia</a:t>
            </a:r>
            <a:endParaRPr kumimoji="0" lang="en-US" sz="4831"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3" name="TextBox 3"/>
          <p:cNvSpPr txBox="1"/>
          <p:nvPr/>
        </p:nvSpPr>
        <p:spPr>
          <a:xfrm>
            <a:off x="7181929" y="1333500"/>
            <a:ext cx="9433461" cy="2849178"/>
          </a:xfrm>
          <a:prstGeom prst="rect">
            <a:avLst/>
          </a:prstGeom>
        </p:spPr>
        <p:txBody>
          <a:bodyPr wrap="square" lIns="0" tIns="0" rIns="0" bIns="0" rtlCol="0" anchor="t">
            <a:spAutoFit/>
          </a:bodyPr>
          <a:lstStyle/>
          <a:p>
            <a:pPr marL="525358" lvl="1" indent="-262679" algn="l">
              <a:lnSpc>
                <a:spcPct val="150000"/>
              </a:lnSpc>
              <a:buFont typeface="Arial"/>
              <a:buChar char="•"/>
            </a:pPr>
            <a:r>
              <a:rPr lang="en-US" sz="2100" dirty="0" err="1">
                <a:solidFill>
                  <a:srgbClr val="000000"/>
                </a:solidFill>
                <a:latin typeface="Open Sauce"/>
                <a:ea typeface="Open Sauce"/>
                <a:cs typeface="Open Sauce"/>
                <a:sym typeface="Open Sauce"/>
              </a:rPr>
              <a:t>badanie</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ilościowo-jakościowe</a:t>
            </a:r>
            <a:r>
              <a:rPr lang="en-US" sz="2100" dirty="0">
                <a:solidFill>
                  <a:srgbClr val="000000"/>
                </a:solidFill>
                <a:latin typeface="Open Sauce"/>
                <a:ea typeface="Open Sauce"/>
                <a:cs typeface="Open Sauce"/>
                <a:sym typeface="Open Sauce"/>
              </a:rPr>
              <a:t>,</a:t>
            </a:r>
          </a:p>
          <a:p>
            <a:pPr marL="525358" lvl="1" indent="-262679" algn="l">
              <a:lnSpc>
                <a:spcPct val="150000"/>
              </a:lnSpc>
              <a:buFont typeface="Arial"/>
              <a:buChar char="•"/>
            </a:pPr>
            <a:r>
              <a:rPr lang="en-US" sz="2100" dirty="0" err="1">
                <a:solidFill>
                  <a:srgbClr val="000000"/>
                </a:solidFill>
                <a:latin typeface="Open Sauce"/>
                <a:ea typeface="Open Sauce"/>
                <a:cs typeface="Open Sauce"/>
                <a:sym typeface="Open Sauce"/>
              </a:rPr>
              <a:t>połączenie</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analizy</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danych</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zastanych</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i</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badań</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empirycznych</a:t>
            </a:r>
            <a:r>
              <a:rPr lang="en-US" sz="2100" dirty="0">
                <a:solidFill>
                  <a:srgbClr val="000000"/>
                </a:solidFill>
                <a:latin typeface="Open Sauce"/>
                <a:ea typeface="Open Sauce"/>
                <a:cs typeface="Open Sauce"/>
                <a:sym typeface="Open Sauce"/>
              </a:rPr>
              <a:t>,</a:t>
            </a:r>
          </a:p>
          <a:p>
            <a:pPr marL="525358" lvl="1" indent="-262679" algn="l">
              <a:lnSpc>
                <a:spcPct val="150000"/>
              </a:lnSpc>
              <a:buFont typeface="Arial"/>
              <a:buChar char="•"/>
            </a:pPr>
            <a:r>
              <a:rPr lang="en-US" sz="2100" dirty="0" err="1">
                <a:solidFill>
                  <a:srgbClr val="000000"/>
                </a:solidFill>
                <a:latin typeface="Open Sauce"/>
                <a:ea typeface="Open Sauce"/>
                <a:cs typeface="Open Sauce"/>
                <a:sym typeface="Open Sauce"/>
              </a:rPr>
              <a:t>zastosowanie</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triangulacji</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metod</a:t>
            </a:r>
            <a:r>
              <a:rPr lang="pl-PL" sz="2100" dirty="0">
                <a:solidFill>
                  <a:srgbClr val="000000"/>
                </a:solidFill>
                <a:latin typeface="Open Sauce"/>
                <a:ea typeface="Open Sauce"/>
                <a:cs typeface="Open Sauce"/>
                <a:sym typeface="Open Sauce"/>
              </a:rPr>
              <a:t> (połączenie różnych technik badawczych dla większej wiarygodności danych)</a:t>
            </a:r>
            <a:r>
              <a:rPr lang="en-US" sz="2100" dirty="0">
                <a:solidFill>
                  <a:srgbClr val="000000"/>
                </a:solidFill>
                <a:latin typeface="Open Sauce"/>
                <a:ea typeface="Open Sauce"/>
                <a:cs typeface="Open Sauce"/>
                <a:sym typeface="Open Sauce"/>
              </a:rPr>
              <a:t>,</a:t>
            </a:r>
          </a:p>
          <a:p>
            <a:pPr marL="525358" lvl="1" indent="-262679" algn="l">
              <a:lnSpc>
                <a:spcPct val="150000"/>
              </a:lnSpc>
              <a:buFont typeface="Arial"/>
              <a:buChar char="•"/>
            </a:pPr>
            <a:r>
              <a:rPr lang="en-US" sz="2100" dirty="0" err="1">
                <a:solidFill>
                  <a:srgbClr val="000000"/>
                </a:solidFill>
                <a:latin typeface="Open Sauce"/>
                <a:ea typeface="Open Sauce"/>
                <a:cs typeface="Open Sauce"/>
                <a:sym typeface="Open Sauce"/>
              </a:rPr>
              <a:t>zgodność</a:t>
            </a:r>
            <a:r>
              <a:rPr lang="en-US" sz="2100" dirty="0">
                <a:solidFill>
                  <a:srgbClr val="000000"/>
                </a:solidFill>
                <a:latin typeface="Open Sauce"/>
                <a:ea typeface="Open Sauce"/>
                <a:cs typeface="Open Sauce"/>
                <a:sym typeface="Open Sauce"/>
              </a:rPr>
              <a:t> z </a:t>
            </a:r>
            <a:r>
              <a:rPr lang="pl-PL" sz="2100" dirty="0">
                <a:solidFill>
                  <a:srgbClr val="000000"/>
                </a:solidFill>
                <a:latin typeface="Open Sauce"/>
                <a:ea typeface="Open Sauce"/>
                <a:cs typeface="Open Sauce"/>
                <a:sym typeface="Open Sauce"/>
              </a:rPr>
              <a:t>Opisem Przedmiotu Zamówienia (OPZ)</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i</a:t>
            </a:r>
            <a:r>
              <a:rPr lang="pl-PL"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standardami</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badań</a:t>
            </a:r>
            <a:r>
              <a:rPr lang="en-US" sz="2100" dirty="0">
                <a:solidFill>
                  <a:srgbClr val="000000"/>
                </a:solidFill>
                <a:latin typeface="Open Sauce"/>
                <a:ea typeface="Open Sauce"/>
                <a:cs typeface="Open Sauce"/>
                <a:sym typeface="Open Sauce"/>
              </a:rPr>
              <a:t> </a:t>
            </a:r>
            <a:r>
              <a:rPr lang="en-US" sz="2100" dirty="0" err="1">
                <a:solidFill>
                  <a:srgbClr val="000000"/>
                </a:solidFill>
                <a:latin typeface="Open Sauce"/>
                <a:ea typeface="Open Sauce"/>
                <a:cs typeface="Open Sauce"/>
                <a:sym typeface="Open Sauce"/>
              </a:rPr>
              <a:t>społecznych</a:t>
            </a:r>
            <a:r>
              <a:rPr lang="en-US" sz="2100" dirty="0">
                <a:solidFill>
                  <a:srgbClr val="000000"/>
                </a:solidFill>
                <a:latin typeface="Open Sauce"/>
                <a:ea typeface="Open Sauce"/>
                <a:cs typeface="Open Sauce"/>
                <a:sym typeface="Open Sauce"/>
              </a:rPr>
              <a:t>.</a:t>
            </a:r>
          </a:p>
        </p:txBody>
      </p:sp>
      <p:sp>
        <p:nvSpPr>
          <p:cNvPr id="15" name="TextBox 15"/>
          <p:cNvSpPr txBox="1"/>
          <p:nvPr/>
        </p:nvSpPr>
        <p:spPr>
          <a:xfrm>
            <a:off x="7717731" y="4984685"/>
            <a:ext cx="6671198" cy="548393"/>
          </a:xfrm>
          <a:prstGeom prst="rect">
            <a:avLst/>
          </a:prstGeom>
        </p:spPr>
        <p:txBody>
          <a:bodyPr lIns="0" tIns="0" rIns="0" bIns="0" rtlCol="0" anchor="t">
            <a:spAutoFit/>
          </a:bodyPr>
          <a:lstStyle/>
          <a:p>
            <a:pPr algn="l">
              <a:lnSpc>
                <a:spcPts val="4450"/>
              </a:lnSpc>
              <a:spcBef>
                <a:spcPct val="0"/>
              </a:spcBef>
            </a:pPr>
            <a:r>
              <a:rPr lang="en-US" sz="3178" b="1">
                <a:solidFill>
                  <a:srgbClr val="FFFFFF"/>
                </a:solidFill>
                <a:latin typeface="Open Sauce Bold"/>
                <a:ea typeface="Open Sauce Bold"/>
                <a:cs typeface="Open Sauce Bold"/>
                <a:sym typeface="Open Sauce Bold"/>
              </a:rPr>
              <a:t>Zastosowane metody badawcze</a:t>
            </a:r>
          </a:p>
        </p:txBody>
      </p:sp>
      <p:sp>
        <p:nvSpPr>
          <p:cNvPr id="16" name="TextBox 16"/>
          <p:cNvSpPr txBox="1"/>
          <p:nvPr/>
        </p:nvSpPr>
        <p:spPr>
          <a:xfrm>
            <a:off x="7467866" y="5600700"/>
            <a:ext cx="9791434" cy="2745945"/>
          </a:xfrm>
          <a:prstGeom prst="rect">
            <a:avLst/>
          </a:prstGeom>
        </p:spPr>
        <p:txBody>
          <a:bodyPr lIns="0" tIns="0" rIns="0" bIns="0" rtlCol="0" anchor="t">
            <a:spAutoFit/>
          </a:bodyPr>
          <a:lstStyle/>
          <a:p>
            <a:pPr marL="481456" lvl="1" indent="-240728" algn="l">
              <a:lnSpc>
                <a:spcPts val="4370"/>
              </a:lnSpc>
              <a:buFont typeface="Arial"/>
              <a:buChar char="•"/>
            </a:pPr>
            <a:r>
              <a:rPr lang="en-US" sz="2100" dirty="0" err="1">
                <a:solidFill>
                  <a:srgbClr val="FFFFFF"/>
                </a:solidFill>
                <a:latin typeface="Open Sauce"/>
                <a:ea typeface="Open Sauce"/>
                <a:cs typeface="Open Sauce"/>
                <a:sym typeface="Open Sauce"/>
              </a:rPr>
              <a:t>analiza</a:t>
            </a:r>
            <a:r>
              <a:rPr lang="en-US" sz="2100" dirty="0">
                <a:solidFill>
                  <a:srgbClr val="FFFFFF"/>
                </a:solidFill>
                <a:latin typeface="Open Sauce"/>
                <a:ea typeface="Open Sauce"/>
                <a:cs typeface="Open Sauce"/>
                <a:sym typeface="Open Sauce"/>
              </a:rPr>
              <a:t> </a:t>
            </a:r>
            <a:r>
              <a:rPr lang="en-US" sz="2100" dirty="0" err="1">
                <a:solidFill>
                  <a:srgbClr val="FFFFFF"/>
                </a:solidFill>
                <a:latin typeface="Open Sauce"/>
                <a:ea typeface="Open Sauce"/>
                <a:cs typeface="Open Sauce"/>
                <a:sym typeface="Open Sauce"/>
              </a:rPr>
              <a:t>danych</a:t>
            </a:r>
            <a:r>
              <a:rPr lang="en-US" sz="2100" dirty="0">
                <a:solidFill>
                  <a:srgbClr val="FFFFFF"/>
                </a:solidFill>
                <a:latin typeface="Open Sauce"/>
                <a:ea typeface="Open Sauce"/>
                <a:cs typeface="Open Sauce"/>
                <a:sym typeface="Open Sauce"/>
              </a:rPr>
              <a:t> </a:t>
            </a:r>
            <a:r>
              <a:rPr lang="en-US" sz="2100" dirty="0" err="1">
                <a:solidFill>
                  <a:srgbClr val="FFFFFF"/>
                </a:solidFill>
                <a:latin typeface="Open Sauce"/>
                <a:ea typeface="Open Sauce"/>
                <a:cs typeface="Open Sauce"/>
                <a:sym typeface="Open Sauce"/>
              </a:rPr>
              <a:t>zastanych</a:t>
            </a:r>
            <a:r>
              <a:rPr lang="pl-PL" sz="2100" dirty="0">
                <a:solidFill>
                  <a:srgbClr val="FFFFFF"/>
                </a:solidFill>
                <a:latin typeface="Open Sauce"/>
                <a:ea typeface="Open Sauce"/>
                <a:cs typeface="Open Sauce"/>
                <a:sym typeface="Open Sauce"/>
              </a:rPr>
              <a:t> DR</a:t>
            </a:r>
            <a:r>
              <a:rPr lang="en-US" sz="2100" dirty="0">
                <a:solidFill>
                  <a:srgbClr val="FFFFFF"/>
                </a:solidFill>
                <a:latin typeface="Open Sauce"/>
                <a:ea typeface="Open Sauce"/>
                <a:cs typeface="Open Sauce"/>
                <a:sym typeface="Open Sauce"/>
              </a:rPr>
              <a:t> (</a:t>
            </a:r>
            <a:r>
              <a:rPr lang="pl-PL" sz="2100" i="1" dirty="0">
                <a:solidFill>
                  <a:srgbClr val="FFFFFF"/>
                </a:solidFill>
                <a:latin typeface="Open Sauce"/>
                <a:ea typeface="Open Sauce"/>
                <a:cs typeface="Open Sauce"/>
                <a:sym typeface="Open Sauce"/>
              </a:rPr>
              <a:t>d</a:t>
            </a:r>
            <a:r>
              <a:rPr lang="en-US" sz="2100" i="1" dirty="0" err="1">
                <a:solidFill>
                  <a:srgbClr val="FFFFFF"/>
                </a:solidFill>
                <a:latin typeface="Open Sauce"/>
                <a:ea typeface="Open Sauce"/>
                <a:cs typeface="Open Sauce"/>
                <a:sym typeface="Open Sauce"/>
              </a:rPr>
              <a:t>esk</a:t>
            </a:r>
            <a:r>
              <a:rPr lang="pl-PL" sz="2100" i="1" dirty="0">
                <a:solidFill>
                  <a:srgbClr val="FFFFFF"/>
                </a:solidFill>
                <a:latin typeface="Open Sauce"/>
                <a:ea typeface="Open Sauce"/>
                <a:cs typeface="Open Sauce"/>
                <a:sym typeface="Open Sauce"/>
              </a:rPr>
              <a:t> </a:t>
            </a:r>
            <a:r>
              <a:rPr lang="en-US" sz="2100" i="1" dirty="0">
                <a:solidFill>
                  <a:srgbClr val="FFFFFF"/>
                </a:solidFill>
                <a:latin typeface="Open Sauce"/>
                <a:ea typeface="Open Sauce"/>
                <a:cs typeface="Open Sauce"/>
                <a:sym typeface="Open Sauce"/>
              </a:rPr>
              <a:t>research</a:t>
            </a:r>
            <a:r>
              <a:rPr lang="en-US" sz="2100" dirty="0">
                <a:solidFill>
                  <a:srgbClr val="FFFFFF"/>
                </a:solidFill>
                <a:latin typeface="Open Sauce"/>
                <a:ea typeface="Open Sauce"/>
                <a:cs typeface="Open Sauce"/>
                <a:sym typeface="Open Sauce"/>
              </a:rPr>
              <a:t>),</a:t>
            </a:r>
          </a:p>
          <a:p>
            <a:pPr marL="481456" lvl="1" indent="-240728" algn="l">
              <a:lnSpc>
                <a:spcPts val="4370"/>
              </a:lnSpc>
              <a:buFont typeface="Arial"/>
              <a:buChar char="•"/>
            </a:pPr>
            <a:r>
              <a:rPr lang="en-US" sz="2100" dirty="0" err="1">
                <a:solidFill>
                  <a:srgbClr val="FFFFFF"/>
                </a:solidFill>
                <a:latin typeface="Open Sauce"/>
                <a:ea typeface="Open Sauce"/>
                <a:cs typeface="Open Sauce"/>
                <a:sym typeface="Open Sauce"/>
              </a:rPr>
              <a:t>badanie</a:t>
            </a:r>
            <a:r>
              <a:rPr lang="en-US" sz="2100" dirty="0">
                <a:solidFill>
                  <a:srgbClr val="FFFFFF"/>
                </a:solidFill>
                <a:latin typeface="Open Sauce"/>
                <a:ea typeface="Open Sauce"/>
                <a:cs typeface="Open Sauce"/>
                <a:sym typeface="Open Sauce"/>
              </a:rPr>
              <a:t> </a:t>
            </a:r>
            <a:r>
              <a:rPr lang="en-US" sz="2100" dirty="0" err="1">
                <a:solidFill>
                  <a:srgbClr val="FFFFFF"/>
                </a:solidFill>
                <a:latin typeface="Open Sauce"/>
                <a:ea typeface="Open Sauce"/>
                <a:cs typeface="Open Sauce"/>
                <a:sym typeface="Open Sauce"/>
              </a:rPr>
              <a:t>ilościowe</a:t>
            </a:r>
            <a:r>
              <a:rPr lang="en-US" sz="2100" dirty="0">
                <a:solidFill>
                  <a:srgbClr val="FFFFFF"/>
                </a:solidFill>
                <a:latin typeface="Open Sauce"/>
                <a:ea typeface="Open Sauce"/>
                <a:cs typeface="Open Sauce"/>
                <a:sym typeface="Open Sauce"/>
              </a:rPr>
              <a:t> CAWI</a:t>
            </a:r>
            <a:r>
              <a:rPr lang="pl-PL" sz="2100" dirty="0">
                <a:solidFill>
                  <a:srgbClr val="FFFFFF"/>
                </a:solidFill>
                <a:latin typeface="Open Sauce"/>
                <a:ea typeface="Open Sauce"/>
                <a:cs typeface="Open Sauce"/>
                <a:sym typeface="Open Sauce"/>
              </a:rPr>
              <a:t> (komputerowo wspomagany wywiad internetowy)</a:t>
            </a:r>
            <a:r>
              <a:rPr lang="en-US" sz="2100" dirty="0">
                <a:solidFill>
                  <a:srgbClr val="FFFFFF"/>
                </a:solidFill>
                <a:latin typeface="Open Sauce"/>
                <a:ea typeface="Open Sauce"/>
                <a:cs typeface="Open Sauce"/>
                <a:sym typeface="Open Sauce"/>
              </a:rPr>
              <a:t>,</a:t>
            </a:r>
          </a:p>
          <a:p>
            <a:pPr marL="481456" lvl="1" indent="-240728" algn="l">
              <a:lnSpc>
                <a:spcPts val="4370"/>
              </a:lnSpc>
              <a:buFont typeface="Arial"/>
              <a:buChar char="•"/>
            </a:pPr>
            <a:r>
              <a:rPr lang="en-US" sz="2100" dirty="0" err="1">
                <a:solidFill>
                  <a:srgbClr val="FFFFFF"/>
                </a:solidFill>
                <a:latin typeface="Open Sauce"/>
                <a:ea typeface="Open Sauce"/>
                <a:cs typeface="Open Sauce"/>
                <a:sym typeface="Open Sauce"/>
              </a:rPr>
              <a:t>badanie</a:t>
            </a:r>
            <a:r>
              <a:rPr lang="en-US" sz="2100" dirty="0">
                <a:solidFill>
                  <a:srgbClr val="FFFFFF"/>
                </a:solidFill>
                <a:latin typeface="Open Sauce"/>
                <a:ea typeface="Open Sauce"/>
                <a:cs typeface="Open Sauce"/>
                <a:sym typeface="Open Sauce"/>
              </a:rPr>
              <a:t> </a:t>
            </a:r>
            <a:r>
              <a:rPr lang="en-US" sz="2100" dirty="0" err="1">
                <a:solidFill>
                  <a:srgbClr val="FFFFFF"/>
                </a:solidFill>
                <a:latin typeface="Open Sauce"/>
                <a:ea typeface="Open Sauce"/>
                <a:cs typeface="Open Sauce"/>
                <a:sym typeface="Open Sauce"/>
              </a:rPr>
              <a:t>jakościowe</a:t>
            </a:r>
            <a:r>
              <a:rPr lang="en-US" sz="2100" dirty="0">
                <a:solidFill>
                  <a:srgbClr val="FFFFFF"/>
                </a:solidFill>
                <a:latin typeface="Open Sauce"/>
                <a:ea typeface="Open Sauce"/>
                <a:cs typeface="Open Sauce"/>
                <a:sym typeface="Open Sauce"/>
              </a:rPr>
              <a:t> IDI</a:t>
            </a:r>
            <a:r>
              <a:rPr lang="pl-PL" sz="2100" dirty="0">
                <a:solidFill>
                  <a:srgbClr val="FFFFFF"/>
                </a:solidFill>
                <a:latin typeface="Open Sauce"/>
                <a:ea typeface="Open Sauce"/>
                <a:cs typeface="Open Sauce"/>
                <a:sym typeface="Open Sauce"/>
              </a:rPr>
              <a:t> (pogłębiony wywiad indywidualny)</a:t>
            </a:r>
            <a:r>
              <a:rPr lang="en-US" sz="2100" dirty="0">
                <a:solidFill>
                  <a:srgbClr val="FFFFFF"/>
                </a:solidFill>
                <a:latin typeface="Open Sauce"/>
                <a:ea typeface="Open Sauce"/>
                <a:cs typeface="Open Sauce"/>
                <a:sym typeface="Open Sauce"/>
              </a:rPr>
              <a:t>,</a:t>
            </a:r>
          </a:p>
          <a:p>
            <a:pPr marL="481456" lvl="1" indent="-240728" algn="l">
              <a:lnSpc>
                <a:spcPts val="4370"/>
              </a:lnSpc>
              <a:buFont typeface="Arial"/>
              <a:buChar char="•"/>
            </a:pPr>
            <a:r>
              <a:rPr lang="en-US" sz="2100" dirty="0" err="1">
                <a:solidFill>
                  <a:srgbClr val="FFFFFF"/>
                </a:solidFill>
                <a:latin typeface="Open Sauce"/>
                <a:ea typeface="Open Sauce"/>
                <a:cs typeface="Open Sauce"/>
                <a:sym typeface="Open Sauce"/>
              </a:rPr>
              <a:t>łączenie</a:t>
            </a:r>
            <a:r>
              <a:rPr lang="en-US" sz="2100" dirty="0">
                <a:solidFill>
                  <a:srgbClr val="FFFFFF"/>
                </a:solidFill>
                <a:latin typeface="Open Sauce"/>
                <a:ea typeface="Open Sauce"/>
                <a:cs typeface="Open Sauce"/>
                <a:sym typeface="Open Sauce"/>
              </a:rPr>
              <a:t> </a:t>
            </a:r>
            <a:r>
              <a:rPr lang="en-US" sz="2100" dirty="0" err="1">
                <a:solidFill>
                  <a:srgbClr val="FFFFFF"/>
                </a:solidFill>
                <a:latin typeface="Open Sauce"/>
                <a:ea typeface="Open Sauce"/>
                <a:cs typeface="Open Sauce"/>
                <a:sym typeface="Open Sauce"/>
              </a:rPr>
              <a:t>danych</a:t>
            </a:r>
            <a:r>
              <a:rPr lang="en-US" sz="2100" dirty="0">
                <a:solidFill>
                  <a:srgbClr val="FFFFFF"/>
                </a:solidFill>
                <a:latin typeface="Open Sauce"/>
                <a:ea typeface="Open Sauce"/>
                <a:cs typeface="Open Sauce"/>
                <a:sym typeface="Open Sauce"/>
              </a:rPr>
              <a:t> </a:t>
            </a:r>
            <a:r>
              <a:rPr lang="en-US" sz="2100" dirty="0" err="1">
                <a:solidFill>
                  <a:srgbClr val="FFFFFF"/>
                </a:solidFill>
                <a:latin typeface="Open Sauce"/>
                <a:ea typeface="Open Sauce"/>
                <a:cs typeface="Open Sauce"/>
                <a:sym typeface="Open Sauce"/>
              </a:rPr>
              <a:t>administracyjnych</a:t>
            </a:r>
            <a:r>
              <a:rPr lang="en-US" sz="2100" dirty="0">
                <a:solidFill>
                  <a:srgbClr val="FFFFFF"/>
                </a:solidFill>
                <a:latin typeface="Open Sauce"/>
                <a:ea typeface="Open Sauce"/>
                <a:cs typeface="Open Sauce"/>
                <a:sym typeface="Open Sauce"/>
              </a:rPr>
              <a:t> z </a:t>
            </a:r>
            <a:r>
              <a:rPr lang="en-US" sz="2100" dirty="0" err="1">
                <a:solidFill>
                  <a:srgbClr val="FFFFFF"/>
                </a:solidFill>
                <a:latin typeface="Open Sauce"/>
                <a:ea typeface="Open Sauce"/>
                <a:cs typeface="Open Sauce"/>
                <a:sym typeface="Open Sauce"/>
              </a:rPr>
              <a:t>opiniami</a:t>
            </a:r>
            <a:r>
              <a:rPr lang="en-US" sz="2100" dirty="0">
                <a:solidFill>
                  <a:srgbClr val="FFFFFF"/>
                </a:solidFill>
                <a:latin typeface="Open Sauce"/>
                <a:ea typeface="Open Sauce"/>
                <a:cs typeface="Open Sauce"/>
                <a:sym typeface="Open Sauce"/>
              </a:rPr>
              <a:t> </a:t>
            </a:r>
            <a:r>
              <a:rPr lang="en-US" sz="2100" dirty="0" err="1">
                <a:solidFill>
                  <a:srgbClr val="FFFFFF"/>
                </a:solidFill>
                <a:latin typeface="Open Sauce"/>
                <a:ea typeface="Open Sauce"/>
                <a:cs typeface="Open Sauce"/>
                <a:sym typeface="Open Sauce"/>
              </a:rPr>
              <a:t>instytucj</a:t>
            </a:r>
            <a:r>
              <a:rPr lang="pl-PL" sz="2100" dirty="0">
                <a:solidFill>
                  <a:srgbClr val="FFFFFF"/>
                </a:solidFill>
                <a:latin typeface="Open Sauce"/>
                <a:ea typeface="Open Sauce"/>
                <a:cs typeface="Open Sauce"/>
                <a:sym typeface="Open Sauce"/>
              </a:rPr>
              <a:t>i.</a:t>
            </a:r>
            <a:endParaRPr lang="en-US" sz="2100" dirty="0">
              <a:solidFill>
                <a:srgbClr val="FFFFFF"/>
              </a:solidFill>
              <a:latin typeface="Open Sauce"/>
              <a:ea typeface="Open Sauce"/>
              <a:cs typeface="Open Sauce"/>
              <a:sym typeface="Open Sauce"/>
            </a:endParaRPr>
          </a:p>
        </p:txBody>
      </p:sp>
      <p:sp>
        <p:nvSpPr>
          <p:cNvPr id="5" name="Freeform 5">
            <a:extLst>
              <a:ext uri="{C183D7F6-B498-43B3-948B-1728B52AA6E4}">
                <adec:decorative xmlns:adec="http://schemas.microsoft.com/office/drawing/2017/decorative" val="1"/>
              </a:ext>
            </a:extLst>
          </p:cNvPr>
          <p:cNvSpPr/>
          <p:nvPr/>
        </p:nvSpPr>
        <p:spPr>
          <a:xfrm>
            <a:off x="117056" y="1381409"/>
            <a:ext cx="6660008" cy="6660008"/>
          </a:xfrm>
          <a:custGeom>
            <a:avLst/>
            <a:gdLst/>
            <a:ahLst/>
            <a:cxnLst/>
            <a:rect l="l" t="t" r="r" b="b"/>
            <a:pathLst>
              <a:path w="6660008" h="6660008">
                <a:moveTo>
                  <a:pt x="0" y="0"/>
                </a:moveTo>
                <a:lnTo>
                  <a:pt x="6660008" y="0"/>
                </a:lnTo>
                <a:lnTo>
                  <a:pt x="6660008" y="6660009"/>
                </a:lnTo>
                <a:lnTo>
                  <a:pt x="0" y="6660009"/>
                </a:lnTo>
                <a:lnTo>
                  <a:pt x="0" y="0"/>
                </a:lnTo>
                <a:close/>
              </a:path>
            </a:pathLst>
          </a:custGeom>
          <a:blipFill>
            <a:blip r:embed="rId8"/>
            <a:stretch>
              <a:fillRect/>
            </a:stretch>
          </a:blipFill>
        </p:spPr>
        <p:txBody>
          <a:bodyPr/>
          <a:lstStyle/>
          <a:p>
            <a:endParaRPr lang="pl-PL"/>
          </a:p>
        </p:txBody>
      </p:sp>
      <p:pic>
        <p:nvPicPr>
          <p:cNvPr id="7" name="Picture 7" descr="Zdjęcie biurka z tabletem i smartfonem, na których wyświetlone są kolorowe wykresy słupkowe i kołowe. Grafika symbolizuje analizę danych statystycznych systemu pomocy społecznej."/>
          <p:cNvPicPr>
            <a:picLocks noChangeAspect="1"/>
          </p:cNvPicPr>
          <p:nvPr/>
        </p:nvPicPr>
        <p:blipFill>
          <a:blip r:embed="rId9"/>
          <a:srcRect l="14953" r="14953"/>
          <a:stretch>
            <a:fillRect/>
          </a:stretch>
        </p:blipFill>
        <p:spPr>
          <a:xfrm>
            <a:off x="865165" y="1599459"/>
            <a:ext cx="4983406" cy="5216787"/>
          </a:xfrm>
          <a:prstGeom prst="rect">
            <a:avLst/>
          </a:prstGeom>
        </p:spPr>
      </p:pic>
      <p:sp>
        <p:nvSpPr>
          <p:cNvPr id="13" name="Freeform 13">
            <a:extLst>
              <a:ext uri="{C183D7F6-B498-43B3-948B-1728B52AA6E4}">
                <adec:decorative xmlns:adec="http://schemas.microsoft.com/office/drawing/2017/decorative" val="1"/>
              </a:ext>
            </a:extLst>
          </p:cNvPr>
          <p:cNvSpPr/>
          <p:nvPr/>
        </p:nvSpPr>
        <p:spPr>
          <a:xfrm>
            <a:off x="16334255" y="4105881"/>
            <a:ext cx="925045" cy="809414"/>
          </a:xfrm>
          <a:custGeom>
            <a:avLst/>
            <a:gdLst/>
            <a:ahLst/>
            <a:cxnLst/>
            <a:rect l="l" t="t" r="r" b="b"/>
            <a:pathLst>
              <a:path w="925045" h="809414">
                <a:moveTo>
                  <a:pt x="0" y="0"/>
                </a:moveTo>
                <a:lnTo>
                  <a:pt x="925045" y="0"/>
                </a:lnTo>
                <a:lnTo>
                  <a:pt x="925045" y="809414"/>
                </a:lnTo>
                <a:lnTo>
                  <a:pt x="0" y="809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pl-PL"/>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a:spLocks noGrp="1"/>
          </p:cNvSpPr>
          <p:nvPr>
            <p:ph type="title" idx="4294967295"/>
          </p:nvPr>
        </p:nvSpPr>
        <p:spPr>
          <a:xfrm>
            <a:off x="1028700" y="1234110"/>
            <a:ext cx="9807169" cy="67878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407"/>
              </a:lnSpc>
              <a:spcBef>
                <a:spcPts val="0"/>
              </a:spcBef>
              <a:spcAft>
                <a:spcPts val="0"/>
              </a:spcAft>
              <a:buClrTx/>
              <a:buSzTx/>
              <a:buFontTx/>
              <a:buNone/>
              <a:tabLst/>
              <a:defRPr/>
            </a:pPr>
            <a:r>
              <a:rPr kumimoji="0" lang="en-US" sz="4159"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Badanie</a:t>
            </a:r>
            <a:r>
              <a:rPr kumimoji="0" lang="en-US" sz="4159"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4159"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ilościowe</a:t>
            </a:r>
            <a:r>
              <a:rPr kumimoji="0" lang="en-US" sz="4159"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(CAWI) – </a:t>
            </a:r>
            <a:r>
              <a:rPr kumimoji="0" lang="en-US" sz="4159"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zakres</a:t>
            </a:r>
            <a:endParaRPr kumimoji="0" lang="en-US" sz="4159"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13" name="TextBox 13"/>
          <p:cNvSpPr txBox="1"/>
          <p:nvPr/>
        </p:nvSpPr>
        <p:spPr>
          <a:xfrm>
            <a:off x="1028700" y="2219868"/>
            <a:ext cx="9807169" cy="2560718"/>
          </a:xfrm>
          <a:prstGeom prst="rect">
            <a:avLst/>
          </a:prstGeom>
        </p:spPr>
        <p:txBody>
          <a:bodyPr lIns="0" tIns="0" rIns="0" bIns="0" rtlCol="0" anchor="t">
            <a:spAutoFit/>
          </a:bodyPr>
          <a:lstStyle/>
          <a:p>
            <a:pPr marL="486436" lvl="1" indent="-243218" algn="l">
              <a:lnSpc>
                <a:spcPts val="4190"/>
              </a:lnSpc>
              <a:buFont typeface="Arial"/>
              <a:buChar char="•"/>
            </a:pPr>
            <a:r>
              <a:rPr lang="en-US" sz="2253" dirty="0" err="1">
                <a:solidFill>
                  <a:srgbClr val="000000"/>
                </a:solidFill>
                <a:latin typeface="Open Sauce"/>
                <a:ea typeface="Open Sauce"/>
                <a:cs typeface="Open Sauce"/>
                <a:sym typeface="Open Sauce"/>
              </a:rPr>
              <a:t>pełna</a:t>
            </a:r>
            <a:r>
              <a:rPr lang="en-US" sz="2253" dirty="0">
                <a:solidFill>
                  <a:srgbClr val="000000"/>
                </a:solidFill>
                <a:latin typeface="Open Sauce"/>
                <a:ea typeface="Open Sauce"/>
                <a:cs typeface="Open Sauce"/>
                <a:sym typeface="Open Sauce"/>
              </a:rPr>
              <a:t> </a:t>
            </a:r>
            <a:r>
              <a:rPr lang="en-US" sz="2253" dirty="0" err="1">
                <a:solidFill>
                  <a:srgbClr val="000000"/>
                </a:solidFill>
                <a:latin typeface="Open Sauce"/>
                <a:ea typeface="Open Sauce"/>
                <a:cs typeface="Open Sauce"/>
                <a:sym typeface="Open Sauce"/>
              </a:rPr>
              <a:t>populacja</a:t>
            </a:r>
            <a:r>
              <a:rPr lang="en-US" sz="2253" dirty="0">
                <a:solidFill>
                  <a:srgbClr val="000000"/>
                </a:solidFill>
                <a:latin typeface="Open Sauce"/>
                <a:ea typeface="Open Sauce"/>
                <a:cs typeface="Open Sauce"/>
                <a:sym typeface="Open Sauce"/>
              </a:rPr>
              <a:t> </a:t>
            </a:r>
            <a:r>
              <a:rPr lang="en-US" sz="2253" dirty="0" err="1">
                <a:solidFill>
                  <a:srgbClr val="000000"/>
                </a:solidFill>
                <a:latin typeface="Open Sauce"/>
                <a:ea typeface="Open Sauce"/>
                <a:cs typeface="Open Sauce"/>
                <a:sym typeface="Open Sauce"/>
              </a:rPr>
              <a:t>jednostek</a:t>
            </a:r>
            <a:r>
              <a:rPr lang="en-US" sz="2253" dirty="0">
                <a:solidFill>
                  <a:srgbClr val="000000"/>
                </a:solidFill>
                <a:latin typeface="Open Sauce"/>
                <a:ea typeface="Open Sauce"/>
                <a:cs typeface="Open Sauce"/>
                <a:sym typeface="Open Sauce"/>
              </a:rPr>
              <a:t> </a:t>
            </a:r>
            <a:r>
              <a:rPr lang="en-US" sz="2253" dirty="0" err="1">
                <a:solidFill>
                  <a:srgbClr val="000000"/>
                </a:solidFill>
                <a:latin typeface="Open Sauce"/>
                <a:ea typeface="Open Sauce"/>
                <a:cs typeface="Open Sauce"/>
                <a:sym typeface="Open Sauce"/>
              </a:rPr>
              <a:t>pomocy</a:t>
            </a:r>
            <a:r>
              <a:rPr lang="en-US" sz="2253" dirty="0">
                <a:solidFill>
                  <a:srgbClr val="000000"/>
                </a:solidFill>
                <a:latin typeface="Open Sauce"/>
                <a:ea typeface="Open Sauce"/>
                <a:cs typeface="Open Sauce"/>
                <a:sym typeface="Open Sauce"/>
              </a:rPr>
              <a:t> </a:t>
            </a:r>
            <a:r>
              <a:rPr lang="en-US" sz="2253" dirty="0" err="1">
                <a:solidFill>
                  <a:srgbClr val="000000"/>
                </a:solidFill>
                <a:latin typeface="Open Sauce"/>
                <a:ea typeface="Open Sauce"/>
                <a:cs typeface="Open Sauce"/>
                <a:sym typeface="Open Sauce"/>
              </a:rPr>
              <a:t>społecznej</a:t>
            </a:r>
            <a:r>
              <a:rPr lang="en-US" sz="2253" dirty="0">
                <a:solidFill>
                  <a:srgbClr val="000000"/>
                </a:solidFill>
                <a:latin typeface="Open Sauce"/>
                <a:ea typeface="Open Sauce"/>
                <a:cs typeface="Open Sauce"/>
                <a:sym typeface="Open Sauce"/>
              </a:rPr>
              <a:t> w </a:t>
            </a:r>
            <a:r>
              <a:rPr lang="en-US" sz="2253" dirty="0" err="1">
                <a:solidFill>
                  <a:srgbClr val="000000"/>
                </a:solidFill>
                <a:latin typeface="Open Sauce"/>
                <a:ea typeface="Open Sauce"/>
                <a:cs typeface="Open Sauce"/>
                <a:sym typeface="Open Sauce"/>
              </a:rPr>
              <a:t>województwie</a:t>
            </a:r>
            <a:r>
              <a:rPr lang="en-US" sz="2253" dirty="0">
                <a:solidFill>
                  <a:srgbClr val="000000"/>
                </a:solidFill>
                <a:latin typeface="Open Sauce"/>
                <a:ea typeface="Open Sauce"/>
                <a:cs typeface="Open Sauce"/>
                <a:sym typeface="Open Sauce"/>
              </a:rPr>
              <a:t>,</a:t>
            </a:r>
          </a:p>
          <a:p>
            <a:pPr marL="486436" lvl="1" indent="-243218" algn="l">
              <a:lnSpc>
                <a:spcPts val="4190"/>
              </a:lnSpc>
              <a:buFont typeface="Arial"/>
              <a:buChar char="•"/>
            </a:pPr>
            <a:r>
              <a:rPr lang="en-US" sz="2253" dirty="0">
                <a:solidFill>
                  <a:srgbClr val="000000"/>
                </a:solidFill>
                <a:latin typeface="Open Sauce"/>
                <a:ea typeface="Open Sauce"/>
                <a:cs typeface="Open Sauce"/>
                <a:sym typeface="Open Sauce"/>
              </a:rPr>
              <a:t>133 </a:t>
            </a:r>
            <a:r>
              <a:rPr lang="en-US" sz="2253" dirty="0" err="1">
                <a:solidFill>
                  <a:srgbClr val="000000"/>
                </a:solidFill>
                <a:latin typeface="Open Sauce"/>
                <a:ea typeface="Open Sauce"/>
                <a:cs typeface="Open Sauce"/>
                <a:sym typeface="Open Sauce"/>
              </a:rPr>
              <a:t>zaproszone</a:t>
            </a:r>
            <a:r>
              <a:rPr lang="en-US" sz="2253" dirty="0">
                <a:solidFill>
                  <a:srgbClr val="000000"/>
                </a:solidFill>
                <a:latin typeface="Open Sauce"/>
                <a:ea typeface="Open Sauce"/>
                <a:cs typeface="Open Sauce"/>
                <a:sym typeface="Open Sauce"/>
              </a:rPr>
              <a:t> </a:t>
            </a:r>
            <a:r>
              <a:rPr lang="en-US" sz="2253" dirty="0" err="1">
                <a:solidFill>
                  <a:srgbClr val="000000"/>
                </a:solidFill>
                <a:latin typeface="Open Sauce"/>
                <a:ea typeface="Open Sauce"/>
                <a:cs typeface="Open Sauce"/>
                <a:sym typeface="Open Sauce"/>
              </a:rPr>
              <a:t>instytucje</a:t>
            </a:r>
            <a:r>
              <a:rPr lang="en-US" sz="2253" dirty="0">
                <a:solidFill>
                  <a:srgbClr val="000000"/>
                </a:solidFill>
                <a:latin typeface="Open Sauce"/>
                <a:ea typeface="Open Sauce"/>
                <a:cs typeface="Open Sauce"/>
                <a:sym typeface="Open Sauce"/>
              </a:rPr>
              <a:t>,</a:t>
            </a:r>
          </a:p>
          <a:p>
            <a:pPr marL="486436" lvl="1" indent="-243218" algn="l">
              <a:lnSpc>
                <a:spcPts val="4190"/>
              </a:lnSpc>
              <a:buFont typeface="Arial"/>
              <a:buChar char="•"/>
            </a:pPr>
            <a:r>
              <a:rPr lang="en-US" sz="2253" dirty="0">
                <a:solidFill>
                  <a:srgbClr val="000000"/>
                </a:solidFill>
                <a:latin typeface="Open Sauce"/>
                <a:ea typeface="Open Sauce"/>
                <a:cs typeface="Open Sauce"/>
                <a:sym typeface="Open Sauce"/>
              </a:rPr>
              <a:t>102 </a:t>
            </a:r>
            <a:r>
              <a:rPr lang="en-US" sz="2253" dirty="0" err="1">
                <a:solidFill>
                  <a:srgbClr val="000000"/>
                </a:solidFill>
                <a:latin typeface="Open Sauce"/>
                <a:ea typeface="Open Sauce"/>
                <a:cs typeface="Open Sauce"/>
                <a:sym typeface="Open Sauce"/>
              </a:rPr>
              <a:t>wypełnione</a:t>
            </a:r>
            <a:r>
              <a:rPr lang="en-US" sz="2253" dirty="0">
                <a:solidFill>
                  <a:srgbClr val="000000"/>
                </a:solidFill>
                <a:latin typeface="Open Sauce"/>
                <a:ea typeface="Open Sauce"/>
                <a:cs typeface="Open Sauce"/>
                <a:sym typeface="Open Sauce"/>
              </a:rPr>
              <a:t> </a:t>
            </a:r>
            <a:r>
              <a:rPr lang="en-US" sz="2253" dirty="0" err="1">
                <a:solidFill>
                  <a:srgbClr val="000000"/>
                </a:solidFill>
                <a:latin typeface="Open Sauce"/>
                <a:ea typeface="Open Sauce"/>
                <a:cs typeface="Open Sauce"/>
                <a:sym typeface="Open Sauce"/>
              </a:rPr>
              <a:t>ankiety</a:t>
            </a:r>
            <a:r>
              <a:rPr lang="en-US" sz="2253" dirty="0">
                <a:solidFill>
                  <a:srgbClr val="000000"/>
                </a:solidFill>
                <a:latin typeface="Open Sauce"/>
                <a:ea typeface="Open Sauce"/>
                <a:cs typeface="Open Sauce"/>
                <a:sym typeface="Open Sauce"/>
              </a:rPr>
              <a:t>,</a:t>
            </a:r>
          </a:p>
          <a:p>
            <a:pPr marL="486436" lvl="1" indent="-243218" algn="l">
              <a:lnSpc>
                <a:spcPts val="4190"/>
              </a:lnSpc>
              <a:buFont typeface="Arial"/>
              <a:buChar char="•"/>
            </a:pPr>
            <a:r>
              <a:rPr lang="en-US" sz="2253" dirty="0" err="1">
                <a:solidFill>
                  <a:srgbClr val="000000"/>
                </a:solidFill>
                <a:latin typeface="Open Sauce"/>
                <a:ea typeface="Open Sauce"/>
                <a:cs typeface="Open Sauce"/>
                <a:sym typeface="Open Sauce"/>
              </a:rPr>
              <a:t>wskaźnik</a:t>
            </a:r>
            <a:r>
              <a:rPr lang="en-US" sz="2253" dirty="0">
                <a:solidFill>
                  <a:srgbClr val="000000"/>
                </a:solidFill>
                <a:latin typeface="Open Sauce"/>
                <a:ea typeface="Open Sauce"/>
                <a:cs typeface="Open Sauce"/>
                <a:sym typeface="Open Sauce"/>
              </a:rPr>
              <a:t> </a:t>
            </a:r>
            <a:r>
              <a:rPr lang="en-US" sz="2253" dirty="0" err="1">
                <a:solidFill>
                  <a:srgbClr val="000000"/>
                </a:solidFill>
                <a:latin typeface="Open Sauce"/>
                <a:ea typeface="Open Sauce"/>
                <a:cs typeface="Open Sauce"/>
                <a:sym typeface="Open Sauce"/>
              </a:rPr>
              <a:t>odpowiedzi</a:t>
            </a:r>
            <a:r>
              <a:rPr lang="en-US" sz="2253" dirty="0">
                <a:solidFill>
                  <a:srgbClr val="000000"/>
                </a:solidFill>
                <a:latin typeface="Open Sauce"/>
                <a:ea typeface="Open Sauce"/>
                <a:cs typeface="Open Sauce"/>
                <a:sym typeface="Open Sauce"/>
              </a:rPr>
              <a:t>: </a:t>
            </a:r>
            <a:r>
              <a:rPr lang="en-US" sz="2253" b="1" dirty="0">
                <a:solidFill>
                  <a:srgbClr val="000000"/>
                </a:solidFill>
                <a:latin typeface="Open Sauce Bold"/>
                <a:ea typeface="Open Sauce Bold"/>
                <a:cs typeface="Open Sauce Bold"/>
                <a:sym typeface="Open Sauce Bold"/>
              </a:rPr>
              <a:t>77%</a:t>
            </a:r>
            <a:r>
              <a:rPr lang="en-US" sz="2253" dirty="0">
                <a:solidFill>
                  <a:srgbClr val="000000"/>
                </a:solidFill>
                <a:latin typeface="Open Sauce"/>
                <a:ea typeface="Open Sauce"/>
                <a:cs typeface="Open Sauce"/>
                <a:sym typeface="Open Sauce"/>
              </a:rPr>
              <a:t>,</a:t>
            </a:r>
          </a:p>
          <a:p>
            <a:pPr marL="486436" lvl="1" indent="-243218" algn="l">
              <a:lnSpc>
                <a:spcPts val="4190"/>
              </a:lnSpc>
              <a:spcBef>
                <a:spcPct val="0"/>
              </a:spcBef>
              <a:buFont typeface="Arial"/>
              <a:buChar char="•"/>
            </a:pPr>
            <a:r>
              <a:rPr lang="en-US" sz="2253" dirty="0" err="1">
                <a:solidFill>
                  <a:srgbClr val="000000"/>
                </a:solidFill>
                <a:latin typeface="Open Sauce"/>
                <a:ea typeface="Open Sauce"/>
                <a:cs typeface="Open Sauce"/>
                <a:sym typeface="Open Sauce"/>
              </a:rPr>
              <a:t>analizy</a:t>
            </a:r>
            <a:r>
              <a:rPr lang="en-US" sz="2253" dirty="0">
                <a:solidFill>
                  <a:srgbClr val="000000"/>
                </a:solidFill>
                <a:latin typeface="Open Sauce"/>
                <a:ea typeface="Open Sauce"/>
                <a:cs typeface="Open Sauce"/>
                <a:sym typeface="Open Sauce"/>
              </a:rPr>
              <a:t> w </a:t>
            </a:r>
            <a:r>
              <a:rPr lang="en-US" sz="2253" dirty="0" err="1">
                <a:solidFill>
                  <a:srgbClr val="000000"/>
                </a:solidFill>
                <a:latin typeface="Open Sauce"/>
                <a:ea typeface="Open Sauce"/>
                <a:cs typeface="Open Sauce"/>
                <a:sym typeface="Open Sauce"/>
              </a:rPr>
              <a:t>układzie</a:t>
            </a:r>
            <a:r>
              <a:rPr lang="en-US" sz="2253" dirty="0">
                <a:solidFill>
                  <a:srgbClr val="000000"/>
                </a:solidFill>
                <a:latin typeface="Open Sauce"/>
                <a:ea typeface="Open Sauce"/>
                <a:cs typeface="Open Sauce"/>
                <a:sym typeface="Open Sauce"/>
              </a:rPr>
              <a:t> </a:t>
            </a:r>
            <a:r>
              <a:rPr lang="en-US" sz="2253" dirty="0" err="1">
                <a:solidFill>
                  <a:srgbClr val="000000"/>
                </a:solidFill>
                <a:latin typeface="Open Sauce"/>
                <a:ea typeface="Open Sauce"/>
                <a:cs typeface="Open Sauce"/>
                <a:sym typeface="Open Sauce"/>
              </a:rPr>
              <a:t>subregionalnym</a:t>
            </a:r>
            <a:r>
              <a:rPr lang="en-US" sz="2253" dirty="0">
                <a:solidFill>
                  <a:srgbClr val="000000"/>
                </a:solidFill>
                <a:latin typeface="Open Sauce"/>
                <a:ea typeface="Open Sauce"/>
                <a:cs typeface="Open Sauce"/>
                <a:sym typeface="Open Sauce"/>
              </a:rPr>
              <a:t>.</a:t>
            </a:r>
          </a:p>
        </p:txBody>
      </p:sp>
      <p:sp>
        <p:nvSpPr>
          <p:cNvPr id="8" name="Freeform 8">
            <a:extLst>
              <a:ext uri="{C183D7F6-B498-43B3-948B-1728B52AA6E4}">
                <adec:decorative xmlns:adec="http://schemas.microsoft.com/office/drawing/2017/decorative" val="1"/>
              </a:ext>
            </a:extLst>
          </p:cNvPr>
          <p:cNvSpPr/>
          <p:nvPr/>
        </p:nvSpPr>
        <p:spPr>
          <a:xfrm>
            <a:off x="1028700" y="5446367"/>
            <a:ext cx="9807169" cy="3873218"/>
          </a:xfrm>
          <a:custGeom>
            <a:avLst/>
            <a:gdLst/>
            <a:ahLst/>
            <a:cxnLst/>
            <a:rect l="l" t="t" r="r" b="b"/>
            <a:pathLst>
              <a:path w="2582958" h="1020107">
                <a:moveTo>
                  <a:pt x="39471" y="0"/>
                </a:moveTo>
                <a:lnTo>
                  <a:pt x="2543487" y="0"/>
                </a:lnTo>
                <a:cubicBezTo>
                  <a:pt x="2565286" y="0"/>
                  <a:pt x="2582958" y="17672"/>
                  <a:pt x="2582958" y="39471"/>
                </a:cubicBezTo>
                <a:lnTo>
                  <a:pt x="2582958" y="980636"/>
                </a:lnTo>
                <a:cubicBezTo>
                  <a:pt x="2582958" y="991104"/>
                  <a:pt x="2578800" y="1001144"/>
                  <a:pt x="2571397" y="1008546"/>
                </a:cubicBezTo>
                <a:cubicBezTo>
                  <a:pt x="2563995" y="1015948"/>
                  <a:pt x="2553956" y="1020107"/>
                  <a:pt x="2543487" y="1020107"/>
                </a:cubicBezTo>
                <a:lnTo>
                  <a:pt x="39471" y="1020107"/>
                </a:lnTo>
                <a:cubicBezTo>
                  <a:pt x="17672" y="1020107"/>
                  <a:pt x="0" y="1002435"/>
                  <a:pt x="0" y="980636"/>
                </a:cubicBezTo>
                <a:lnTo>
                  <a:pt x="0" y="39471"/>
                </a:lnTo>
                <a:cubicBezTo>
                  <a:pt x="0" y="29002"/>
                  <a:pt x="4159" y="18963"/>
                  <a:pt x="11561" y="11561"/>
                </a:cubicBezTo>
                <a:cubicBezTo>
                  <a:pt x="18963" y="4159"/>
                  <a:pt x="29002" y="0"/>
                  <a:pt x="39471" y="0"/>
                </a:cubicBezTo>
                <a:close/>
              </a:path>
            </a:pathLst>
          </a:custGeom>
          <a:gradFill rotWithShape="1">
            <a:gsLst>
              <a:gs pos="0">
                <a:srgbClr val="153953">
                  <a:alpha val="100000"/>
                </a:srgbClr>
              </a:gs>
              <a:gs pos="100000">
                <a:srgbClr val="065D9B">
                  <a:alpha val="100000"/>
                </a:srgbClr>
              </a:gs>
            </a:gsLst>
            <a:lin ang="0"/>
          </a:gradFill>
        </p:spPr>
        <p:txBody>
          <a:bodyPr/>
          <a:lstStyle/>
          <a:p>
            <a:endParaRPr lang="pl-PL" dirty="0"/>
          </a:p>
        </p:txBody>
      </p:sp>
      <p:sp>
        <p:nvSpPr>
          <p:cNvPr id="14" name="TextBox 14"/>
          <p:cNvSpPr txBox="1"/>
          <p:nvPr/>
        </p:nvSpPr>
        <p:spPr>
          <a:xfrm>
            <a:off x="1362688" y="5847708"/>
            <a:ext cx="8618563" cy="2572723"/>
          </a:xfrm>
          <a:prstGeom prst="rect">
            <a:avLst/>
          </a:prstGeom>
        </p:spPr>
        <p:txBody>
          <a:bodyPr lIns="0" tIns="0" rIns="0" bIns="0" rtlCol="0" anchor="t">
            <a:spAutoFit/>
          </a:bodyPr>
          <a:lstStyle/>
          <a:p>
            <a:pPr algn="l">
              <a:lnSpc>
                <a:spcPts val="3405"/>
              </a:lnSpc>
            </a:pPr>
            <a:r>
              <a:rPr lang="en-US" sz="2432" b="1" dirty="0" err="1">
                <a:solidFill>
                  <a:srgbClr val="FFFFFF"/>
                </a:solidFill>
                <a:latin typeface="Open Sauce Bold"/>
                <a:ea typeface="Open Sauce Bold"/>
                <a:cs typeface="Open Sauce Bold"/>
                <a:sym typeface="Open Sauce Bold"/>
              </a:rPr>
              <a:t>Badanie</a:t>
            </a:r>
            <a:r>
              <a:rPr lang="en-US" sz="2432" b="1" dirty="0">
                <a:solidFill>
                  <a:srgbClr val="FFFFFF"/>
                </a:solidFill>
                <a:latin typeface="Open Sauce Bold"/>
                <a:ea typeface="Open Sauce Bold"/>
                <a:cs typeface="Open Sauce Bold"/>
                <a:sym typeface="Open Sauce Bold"/>
              </a:rPr>
              <a:t> </a:t>
            </a:r>
            <a:r>
              <a:rPr lang="en-US" sz="2432" b="1" dirty="0" err="1">
                <a:solidFill>
                  <a:srgbClr val="FFFFFF"/>
                </a:solidFill>
                <a:latin typeface="Open Sauce Bold"/>
                <a:ea typeface="Open Sauce Bold"/>
                <a:cs typeface="Open Sauce Bold"/>
                <a:sym typeface="Open Sauce Bold"/>
              </a:rPr>
              <a:t>jakościowe</a:t>
            </a:r>
            <a:r>
              <a:rPr lang="en-US" sz="2432" b="1" dirty="0">
                <a:solidFill>
                  <a:srgbClr val="FFFFFF"/>
                </a:solidFill>
                <a:latin typeface="Open Sauce Bold"/>
                <a:ea typeface="Open Sauce Bold"/>
                <a:cs typeface="Open Sauce Bold"/>
                <a:sym typeface="Open Sauce Bold"/>
              </a:rPr>
              <a:t> (IDI) – </a:t>
            </a:r>
            <a:r>
              <a:rPr lang="en-US" sz="2432" b="1" dirty="0" err="1">
                <a:solidFill>
                  <a:srgbClr val="FFFFFF"/>
                </a:solidFill>
                <a:latin typeface="Open Sauce Bold"/>
                <a:ea typeface="Open Sauce Bold"/>
                <a:cs typeface="Open Sauce Bold"/>
                <a:sym typeface="Open Sauce Bold"/>
              </a:rPr>
              <a:t>zakres</a:t>
            </a:r>
            <a:endParaRPr lang="en-US" sz="2432" b="1" dirty="0">
              <a:solidFill>
                <a:srgbClr val="FFFFFF"/>
              </a:solidFill>
              <a:latin typeface="Open Sauce Bold"/>
              <a:ea typeface="Open Sauce Bold"/>
              <a:cs typeface="Open Sauce Bold"/>
              <a:sym typeface="Open Sauce Bold"/>
            </a:endParaRPr>
          </a:p>
          <a:p>
            <a:pPr marL="460458" lvl="1" indent="-230229" algn="l">
              <a:lnSpc>
                <a:spcPts val="4457"/>
              </a:lnSpc>
              <a:buFont typeface="Arial"/>
              <a:buChar char="•"/>
            </a:pPr>
            <a:r>
              <a:rPr lang="en-US" sz="2132" dirty="0">
                <a:solidFill>
                  <a:srgbClr val="FFFFFF"/>
                </a:solidFill>
                <a:latin typeface="Open Sauce"/>
                <a:ea typeface="Open Sauce"/>
                <a:cs typeface="Open Sauce"/>
                <a:sym typeface="Open Sauce"/>
              </a:rPr>
              <a:t>21 </a:t>
            </a:r>
            <a:r>
              <a:rPr lang="en-US" sz="2132" dirty="0" err="1">
                <a:solidFill>
                  <a:srgbClr val="FFFFFF"/>
                </a:solidFill>
                <a:latin typeface="Open Sauce"/>
                <a:ea typeface="Open Sauce"/>
                <a:cs typeface="Open Sauce"/>
                <a:sym typeface="Open Sauce"/>
              </a:rPr>
              <a:t>pogłębionych</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wywiadów</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indywidualnych</a:t>
            </a:r>
            <a:r>
              <a:rPr lang="en-US" sz="2132" dirty="0">
                <a:solidFill>
                  <a:srgbClr val="FFFFFF"/>
                </a:solidFill>
                <a:latin typeface="Open Sauce"/>
                <a:ea typeface="Open Sauce"/>
                <a:cs typeface="Open Sauce"/>
                <a:sym typeface="Open Sauce"/>
              </a:rPr>
              <a:t>,</a:t>
            </a:r>
          </a:p>
          <a:p>
            <a:pPr marL="460458" lvl="1" indent="-230229" algn="l">
              <a:lnSpc>
                <a:spcPts val="4457"/>
              </a:lnSpc>
              <a:buFont typeface="Arial"/>
              <a:buChar char="•"/>
            </a:pPr>
            <a:r>
              <a:rPr lang="en-US" sz="2132" dirty="0">
                <a:solidFill>
                  <a:srgbClr val="FFFFFF"/>
                </a:solidFill>
                <a:latin typeface="Open Sauce"/>
                <a:ea typeface="Open Sauce"/>
                <a:cs typeface="Open Sauce"/>
                <a:sym typeface="Open Sauce"/>
              </a:rPr>
              <a:t>DPS, </a:t>
            </a:r>
            <a:r>
              <a:rPr lang="en-US" sz="2132" dirty="0" err="1">
                <a:solidFill>
                  <a:srgbClr val="FFFFFF"/>
                </a:solidFill>
                <a:latin typeface="Open Sauce"/>
                <a:ea typeface="Open Sauce"/>
                <a:cs typeface="Open Sauce"/>
                <a:sym typeface="Open Sauce"/>
              </a:rPr>
              <a:t>placówki</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całodobowe</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organizacje</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pozarządowe</a:t>
            </a:r>
            <a:r>
              <a:rPr lang="en-US" sz="2132" dirty="0">
                <a:solidFill>
                  <a:srgbClr val="FFFFFF"/>
                </a:solidFill>
                <a:latin typeface="Open Sauce"/>
                <a:ea typeface="Open Sauce"/>
                <a:cs typeface="Open Sauce"/>
                <a:sym typeface="Open Sauce"/>
              </a:rPr>
              <a:t>,</a:t>
            </a:r>
          </a:p>
          <a:p>
            <a:pPr marL="460458" lvl="1" indent="-230229" algn="l">
              <a:lnSpc>
                <a:spcPts val="4457"/>
              </a:lnSpc>
              <a:buFont typeface="Arial"/>
              <a:buChar char="•"/>
            </a:pPr>
            <a:r>
              <a:rPr lang="en-US" sz="2132" dirty="0" err="1">
                <a:solidFill>
                  <a:srgbClr val="FFFFFF"/>
                </a:solidFill>
                <a:latin typeface="Open Sauce"/>
                <a:ea typeface="Open Sauce"/>
                <a:cs typeface="Open Sauce"/>
                <a:sym typeface="Open Sauce"/>
              </a:rPr>
              <a:t>zróżnicowane</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modele</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organizacyjne</a:t>
            </a:r>
            <a:r>
              <a:rPr lang="en-US" sz="2132" dirty="0">
                <a:solidFill>
                  <a:srgbClr val="FFFFFF"/>
                </a:solidFill>
                <a:latin typeface="Open Sauce"/>
                <a:ea typeface="Open Sauce"/>
                <a:cs typeface="Open Sauce"/>
                <a:sym typeface="Open Sauce"/>
              </a:rPr>
              <a:t>,</a:t>
            </a:r>
          </a:p>
          <a:p>
            <a:pPr marL="460458" lvl="1" indent="-230229" algn="l">
              <a:lnSpc>
                <a:spcPts val="4457"/>
              </a:lnSpc>
              <a:buFont typeface="Arial"/>
              <a:buChar char="•"/>
            </a:pPr>
            <a:r>
              <a:rPr lang="en-US" sz="2132" dirty="0" err="1">
                <a:solidFill>
                  <a:srgbClr val="FFFFFF"/>
                </a:solidFill>
                <a:latin typeface="Open Sauce"/>
                <a:ea typeface="Open Sauce"/>
                <a:cs typeface="Open Sauce"/>
                <a:sym typeface="Open Sauce"/>
              </a:rPr>
              <a:t>analiza</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tematyczna</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wypowiedzi</a:t>
            </a:r>
            <a:r>
              <a:rPr lang="en-US" sz="2132" dirty="0">
                <a:solidFill>
                  <a:srgbClr val="FFFFFF"/>
                </a:solidFill>
                <a:latin typeface="Open Sauce"/>
                <a:ea typeface="Open Sauce"/>
                <a:cs typeface="Open Sauce"/>
                <a:sym typeface="Open Sauce"/>
              </a:rPr>
              <a:t> </a:t>
            </a:r>
            <a:r>
              <a:rPr lang="en-US" sz="2132" dirty="0" err="1">
                <a:solidFill>
                  <a:srgbClr val="FFFFFF"/>
                </a:solidFill>
                <a:latin typeface="Open Sauce"/>
                <a:ea typeface="Open Sauce"/>
                <a:cs typeface="Open Sauce"/>
                <a:sym typeface="Open Sauce"/>
              </a:rPr>
              <a:t>respondentów</a:t>
            </a:r>
            <a:r>
              <a:rPr lang="en-US" sz="2132" dirty="0">
                <a:solidFill>
                  <a:srgbClr val="FFFFFF"/>
                </a:solidFill>
                <a:latin typeface="Open Sauce"/>
                <a:ea typeface="Open Sauce"/>
                <a:cs typeface="Open Sauce"/>
                <a:sym typeface="Open Sauce"/>
              </a:rPr>
              <a:t>.</a:t>
            </a:r>
          </a:p>
        </p:txBody>
      </p:sp>
      <p:pic>
        <p:nvPicPr>
          <p:cNvPr id="3" name="Picture 3" descr="Zestawienie wydrukowanych raportów z wykresami kołowymi i liniowymi."/>
          <p:cNvPicPr>
            <a:picLocks noChangeAspect="1"/>
          </p:cNvPicPr>
          <p:nvPr/>
        </p:nvPicPr>
        <p:blipFill>
          <a:blip r:embed="rId2"/>
          <a:srcRect l="7492" r="49283"/>
          <a:stretch>
            <a:fillRect/>
          </a:stretch>
        </p:blipFill>
        <p:spPr>
          <a:xfrm>
            <a:off x="11994188" y="-307510"/>
            <a:ext cx="7072852" cy="10902020"/>
          </a:xfrm>
          <a:prstGeom prst="rect">
            <a:avLst/>
          </a:prstGeom>
        </p:spPr>
      </p:pic>
      <p:sp>
        <p:nvSpPr>
          <p:cNvPr id="5" name="Freeform 5">
            <a:extLst>
              <a:ext uri="{C183D7F6-B498-43B3-948B-1728B52AA6E4}">
                <adec:decorative xmlns:adec="http://schemas.microsoft.com/office/drawing/2017/decorative" val="1"/>
              </a:ext>
            </a:extLst>
          </p:cNvPr>
          <p:cNvSpPr/>
          <p:nvPr/>
        </p:nvSpPr>
        <p:spPr>
          <a:xfrm>
            <a:off x="11169041" y="-832829"/>
            <a:ext cx="1195195" cy="13038508"/>
          </a:xfrm>
          <a:custGeom>
            <a:avLst/>
            <a:gdLst/>
            <a:ahLst/>
            <a:cxnLst/>
            <a:rect l="l" t="t" r="r" b="b"/>
            <a:pathLst>
              <a:path w="314784" h="3434010">
                <a:moveTo>
                  <a:pt x="0" y="0"/>
                </a:moveTo>
                <a:lnTo>
                  <a:pt x="314784" y="0"/>
                </a:lnTo>
                <a:lnTo>
                  <a:pt x="314784" y="3434010"/>
                </a:lnTo>
                <a:lnTo>
                  <a:pt x="0" y="343401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a:off x="8910331" y="-131561"/>
            <a:ext cx="878362" cy="878362"/>
          </a:xfrm>
          <a:custGeom>
            <a:avLst/>
            <a:gdLst/>
            <a:ahLst/>
            <a:cxnLst/>
            <a:rect l="l" t="t" r="r" b="b"/>
            <a:pathLst>
              <a:path w="878362" h="878362">
                <a:moveTo>
                  <a:pt x="0" y="0"/>
                </a:moveTo>
                <a:lnTo>
                  <a:pt x="878362" y="0"/>
                </a:lnTo>
                <a:lnTo>
                  <a:pt x="878362" y="878362"/>
                </a:lnTo>
                <a:lnTo>
                  <a:pt x="0" y="8783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Tree>
  </p:cSld>
  <p:clrMapOvr>
    <a:masterClrMapping/>
  </p:clrMapOvr>
  <p:transition>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a 11">
            <a:extLst>
              <a:ext uri="{FF2B5EF4-FFF2-40B4-BE49-F238E27FC236}">
                <a16:creationId xmlns:a16="http://schemas.microsoft.com/office/drawing/2014/main" id="{1802C92B-BC25-0A1A-B8E1-B51B561EADE9}"/>
              </a:ext>
              <a:ext uri="{C183D7F6-B498-43B3-948B-1728B52AA6E4}">
                <adec:decorative xmlns:adec="http://schemas.microsoft.com/office/drawing/2017/decorative" val="1"/>
              </a:ext>
            </a:extLst>
          </p:cNvPr>
          <p:cNvGrpSpPr/>
          <p:nvPr/>
        </p:nvGrpSpPr>
        <p:grpSpPr>
          <a:xfrm>
            <a:off x="-491221" y="-3544348"/>
            <a:ext cx="20579198" cy="15351301"/>
            <a:chOff x="-491221" y="-3544348"/>
            <a:chExt cx="20579198" cy="15351301"/>
          </a:xfrm>
        </p:grpSpPr>
        <p:sp>
          <p:nvSpPr>
            <p:cNvPr id="2" name="Freeform 2">
              <a:extLst>
                <a:ext uri="{C183D7F6-B498-43B3-948B-1728B52AA6E4}">
                  <adec:decorative xmlns:adec="http://schemas.microsoft.com/office/drawing/2017/decorative" val="1"/>
                </a:ext>
              </a:extLst>
            </p:cNvPr>
            <p:cNvSpPr/>
            <p:nvPr/>
          </p:nvSpPr>
          <p:spPr>
            <a:xfrm rot="5400000">
              <a:off x="-6161608" y="2126039"/>
              <a:ext cx="15351301" cy="4010527"/>
            </a:xfrm>
            <a:custGeom>
              <a:avLst/>
              <a:gdLst/>
              <a:ahLst/>
              <a:cxnLst/>
              <a:rect l="l" t="t" r="r" b="b"/>
              <a:pathLst>
                <a:path w="15351301" h="4010527">
                  <a:moveTo>
                    <a:pt x="0" y="0"/>
                  </a:moveTo>
                  <a:lnTo>
                    <a:pt x="15351301" y="0"/>
                  </a:lnTo>
                  <a:lnTo>
                    <a:pt x="15351301" y="4010527"/>
                  </a:lnTo>
                  <a:lnTo>
                    <a:pt x="0" y="4010527"/>
                  </a:lnTo>
                  <a:lnTo>
                    <a:pt x="0" y="0"/>
                  </a:lnTo>
                  <a:close/>
                </a:path>
              </a:pathLst>
            </a:custGeom>
            <a:blipFill>
              <a:blip r:embed="rId2">
                <a:alphaModFix amt="4000"/>
                <a:extLst>
                  <a:ext uri="{96DAC541-7B7A-43D3-8B79-37D633B846F1}">
                    <asvg:svgBlip xmlns:asvg="http://schemas.microsoft.com/office/drawing/2016/SVG/main" r:embed="rId3"/>
                  </a:ext>
                </a:extLst>
              </a:blip>
              <a:stretch>
                <a:fillRect/>
              </a:stretch>
            </a:blipFill>
          </p:spPr>
          <p:txBody>
            <a:bodyPr/>
            <a:lstStyle/>
            <a:p>
              <a:endParaRPr lang="pl-PL"/>
            </a:p>
          </p:txBody>
        </p:sp>
        <p:sp>
          <p:nvSpPr>
            <p:cNvPr id="10" name="Freeform 10">
              <a:extLst>
                <a:ext uri="{C183D7F6-B498-43B3-948B-1728B52AA6E4}">
                  <adec:decorative xmlns:adec="http://schemas.microsoft.com/office/drawing/2017/decorative" val="1"/>
                </a:ext>
              </a:extLst>
            </p:cNvPr>
            <p:cNvSpPr/>
            <p:nvPr/>
          </p:nvSpPr>
          <p:spPr>
            <a:xfrm rot="525414" flipH="1" flipV="1">
              <a:off x="13394721" y="-509667"/>
              <a:ext cx="6693256" cy="2559737"/>
            </a:xfrm>
            <a:custGeom>
              <a:avLst/>
              <a:gdLst/>
              <a:ahLst/>
              <a:cxnLst/>
              <a:rect l="l" t="t" r="r" b="b"/>
              <a:pathLst>
                <a:path w="6693256" h="2559737">
                  <a:moveTo>
                    <a:pt x="6693255" y="2559737"/>
                  </a:moveTo>
                  <a:lnTo>
                    <a:pt x="0" y="2559737"/>
                  </a:lnTo>
                  <a:lnTo>
                    <a:pt x="0" y="0"/>
                  </a:lnTo>
                  <a:lnTo>
                    <a:pt x="6693255" y="0"/>
                  </a:lnTo>
                  <a:lnTo>
                    <a:pt x="6693255" y="2559737"/>
                  </a:lnTo>
                  <a:close/>
                </a:path>
              </a:pathLst>
            </a:custGeom>
            <a:blipFill>
              <a:blip r:embed="rId4">
                <a:extLst>
                  <a:ext uri="{96DAC541-7B7A-43D3-8B79-37D633B846F1}">
                    <asvg:svgBlip xmlns:asvg="http://schemas.microsoft.com/office/drawing/2016/SVG/main" r:embed="rId5"/>
                  </a:ext>
                </a:extLst>
              </a:blip>
              <a:stretch>
                <a:fillRect t="-79322" b="-82160"/>
              </a:stretch>
            </a:blipFill>
          </p:spPr>
          <p:txBody>
            <a:bodyPr/>
            <a:lstStyle/>
            <a:p>
              <a:endParaRPr lang="pl-PL"/>
            </a:p>
          </p:txBody>
        </p:sp>
        <p:sp>
          <p:nvSpPr>
            <p:cNvPr id="11" name="Freeform 11">
              <a:extLst>
                <a:ext uri="{C183D7F6-B498-43B3-948B-1728B52AA6E4}">
                  <adec:decorative xmlns:adec="http://schemas.microsoft.com/office/drawing/2017/decorative" val="1"/>
                </a:ext>
              </a:extLst>
            </p:cNvPr>
            <p:cNvSpPr/>
            <p:nvPr/>
          </p:nvSpPr>
          <p:spPr>
            <a:xfrm rot="-10800000" flipH="1" flipV="1">
              <a:off x="-77542" y="7747688"/>
              <a:ext cx="6693256" cy="2559737"/>
            </a:xfrm>
            <a:custGeom>
              <a:avLst/>
              <a:gdLst/>
              <a:ahLst/>
              <a:cxnLst/>
              <a:rect l="l" t="t" r="r" b="b"/>
              <a:pathLst>
                <a:path w="6693256" h="2559737">
                  <a:moveTo>
                    <a:pt x="6693256" y="2559737"/>
                  </a:moveTo>
                  <a:lnTo>
                    <a:pt x="0" y="2559737"/>
                  </a:lnTo>
                  <a:lnTo>
                    <a:pt x="0" y="0"/>
                  </a:lnTo>
                  <a:lnTo>
                    <a:pt x="6693256" y="0"/>
                  </a:lnTo>
                  <a:lnTo>
                    <a:pt x="6693256" y="2559737"/>
                  </a:lnTo>
                  <a:close/>
                </a:path>
              </a:pathLst>
            </a:custGeom>
            <a:blipFill>
              <a:blip r:embed="rId4">
                <a:extLst>
                  <a:ext uri="{96DAC541-7B7A-43D3-8B79-37D633B846F1}">
                    <asvg:svgBlip xmlns:asvg="http://schemas.microsoft.com/office/drawing/2016/SVG/main" r:embed="rId5"/>
                  </a:ext>
                </a:extLst>
              </a:blip>
              <a:stretch>
                <a:fillRect t="-79322" b="-82160"/>
              </a:stretch>
            </a:blipFill>
          </p:spPr>
          <p:txBody>
            <a:bodyPr/>
            <a:lstStyle/>
            <a:p>
              <a:endParaRPr lang="pl-PL"/>
            </a:p>
          </p:txBody>
        </p:sp>
      </p:grpSp>
      <p:sp>
        <p:nvSpPr>
          <p:cNvPr id="3" name="Freeform 3">
            <a:extLst>
              <a:ext uri="{C183D7F6-B498-43B3-948B-1728B52AA6E4}">
                <adec:decorative xmlns:adec="http://schemas.microsoft.com/office/drawing/2017/decorative" val="1"/>
              </a:ext>
            </a:extLst>
          </p:cNvPr>
          <p:cNvSpPr/>
          <p:nvPr/>
        </p:nvSpPr>
        <p:spPr>
          <a:xfrm>
            <a:off x="17726429" y="0"/>
            <a:ext cx="1123143" cy="1123143"/>
          </a:xfrm>
          <a:custGeom>
            <a:avLst/>
            <a:gdLst/>
            <a:ahLst/>
            <a:cxnLst/>
            <a:rect l="l" t="t" r="r" b="b"/>
            <a:pathLst>
              <a:path w="1123143" h="1123143">
                <a:moveTo>
                  <a:pt x="0" y="0"/>
                </a:moveTo>
                <a:lnTo>
                  <a:pt x="1123142" y="0"/>
                </a:lnTo>
                <a:lnTo>
                  <a:pt x="1123142" y="1123143"/>
                </a:lnTo>
                <a:lnTo>
                  <a:pt x="0" y="11231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pl-PL"/>
          </a:p>
        </p:txBody>
      </p:sp>
      <p:sp>
        <p:nvSpPr>
          <p:cNvPr id="7" name="TextBox 7"/>
          <p:cNvSpPr txBox="1">
            <a:spLocks noGrp="1"/>
          </p:cNvSpPr>
          <p:nvPr>
            <p:ph type="title" idx="4294967295"/>
          </p:nvPr>
        </p:nvSpPr>
        <p:spPr>
          <a:xfrm>
            <a:off x="942437" y="732101"/>
            <a:ext cx="10574922" cy="12827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17"/>
              </a:lnSpc>
              <a:spcBef>
                <a:spcPts val="0"/>
              </a:spcBef>
              <a:spcAft>
                <a:spcPts val="0"/>
              </a:spcAft>
              <a:buClrTx/>
              <a:buSzTx/>
              <a:buFontTx/>
              <a:buNone/>
              <a:tabLst/>
              <a:defRPr/>
            </a:pPr>
            <a:r>
              <a:rPr kumimoji="0" lang="en-US" sz="3936"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Instytucjonalna</a:t>
            </a:r>
            <a:r>
              <a:rPr kumimoji="0" lang="en-US" sz="3936"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936"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opieka</a:t>
            </a:r>
            <a:r>
              <a:rPr kumimoji="0" lang="en-US" sz="3936"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936"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całodobowa</a:t>
            </a:r>
            <a:r>
              <a:rPr kumimoji="0" lang="en-US" sz="3936"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(DPS) – </a:t>
            </a:r>
            <a:r>
              <a:rPr kumimoji="0" lang="en-US" sz="3936"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koncentracja</a:t>
            </a:r>
            <a:r>
              <a:rPr kumimoji="0" lang="en-US" sz="3936"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936"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i</a:t>
            </a:r>
            <a:r>
              <a:rPr kumimoji="0" lang="en-US" sz="3936"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936"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niedobór</a:t>
            </a:r>
            <a:r>
              <a:rPr kumimoji="0" lang="en-US" sz="3936"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3936"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miejsc</a:t>
            </a:r>
            <a:endParaRPr kumimoji="0" lang="en-US" sz="3936"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endParaRPr>
          </a:p>
        </p:txBody>
      </p:sp>
      <p:sp>
        <p:nvSpPr>
          <p:cNvPr id="5" name="TextBox 5"/>
          <p:cNvSpPr txBox="1"/>
          <p:nvPr/>
        </p:nvSpPr>
        <p:spPr>
          <a:xfrm>
            <a:off x="942436" y="2583416"/>
            <a:ext cx="11097163" cy="995657"/>
          </a:xfrm>
          <a:prstGeom prst="rect">
            <a:avLst/>
          </a:prstGeom>
        </p:spPr>
        <p:txBody>
          <a:bodyPr wrap="square" lIns="0" tIns="0" rIns="0" bIns="0" rtlCol="0" anchor="t">
            <a:spAutoFit/>
          </a:bodyPr>
          <a:lstStyle/>
          <a:p>
            <a:pPr algn="l">
              <a:lnSpc>
                <a:spcPts val="4099"/>
              </a:lnSpc>
            </a:pPr>
            <a:r>
              <a:rPr lang="en-US" sz="2562" dirty="0" err="1">
                <a:solidFill>
                  <a:srgbClr val="000000"/>
                </a:solidFill>
                <a:latin typeface="Open Sauce"/>
                <a:ea typeface="Open Sauce"/>
                <a:cs typeface="Open Sauce"/>
                <a:sym typeface="Open Sauce"/>
              </a:rPr>
              <a:t>Dostęp</a:t>
            </a:r>
            <a:r>
              <a:rPr lang="en-US" sz="2562" dirty="0">
                <a:solidFill>
                  <a:srgbClr val="000000"/>
                </a:solidFill>
                <a:latin typeface="Open Sauce"/>
                <a:ea typeface="Open Sauce"/>
                <a:cs typeface="Open Sauce"/>
                <a:sym typeface="Open Sauce"/>
              </a:rPr>
              <a:t> do </a:t>
            </a:r>
            <a:r>
              <a:rPr lang="en-US" sz="2562" dirty="0" err="1">
                <a:solidFill>
                  <a:srgbClr val="000000"/>
                </a:solidFill>
                <a:latin typeface="Open Sauce"/>
                <a:ea typeface="Open Sauce"/>
                <a:cs typeface="Open Sauce"/>
                <a:sym typeface="Open Sauce"/>
              </a:rPr>
              <a:t>domów</a:t>
            </a:r>
            <a:r>
              <a:rPr lang="en-US" sz="2562" dirty="0">
                <a:solidFill>
                  <a:srgbClr val="000000"/>
                </a:solidFill>
                <a:latin typeface="Open Sauce"/>
                <a:ea typeface="Open Sauce"/>
                <a:cs typeface="Open Sauce"/>
                <a:sym typeface="Open Sauce"/>
              </a:rPr>
              <a:t> </a:t>
            </a:r>
            <a:r>
              <a:rPr lang="en-US" sz="2562" dirty="0" err="1">
                <a:solidFill>
                  <a:srgbClr val="000000"/>
                </a:solidFill>
                <a:latin typeface="Open Sauce"/>
                <a:ea typeface="Open Sauce"/>
                <a:cs typeface="Open Sauce"/>
                <a:sym typeface="Open Sauce"/>
              </a:rPr>
              <a:t>pomocy</a:t>
            </a:r>
            <a:r>
              <a:rPr lang="en-US" sz="2562" dirty="0">
                <a:solidFill>
                  <a:srgbClr val="000000"/>
                </a:solidFill>
                <a:latin typeface="Open Sauce"/>
                <a:ea typeface="Open Sauce"/>
                <a:cs typeface="Open Sauce"/>
                <a:sym typeface="Open Sauce"/>
              </a:rPr>
              <a:t> </a:t>
            </a:r>
            <a:r>
              <a:rPr lang="en-US" sz="2562" dirty="0" err="1">
                <a:solidFill>
                  <a:srgbClr val="000000"/>
                </a:solidFill>
                <a:latin typeface="Open Sauce"/>
                <a:ea typeface="Open Sauce"/>
                <a:cs typeface="Open Sauce"/>
                <a:sym typeface="Open Sauce"/>
              </a:rPr>
              <a:t>społecznej</a:t>
            </a:r>
            <a:r>
              <a:rPr lang="pl-PL" sz="2562" dirty="0">
                <a:solidFill>
                  <a:srgbClr val="000000"/>
                </a:solidFill>
                <a:latin typeface="Open Sauce"/>
                <a:ea typeface="Open Sauce"/>
                <a:cs typeface="Open Sauce"/>
                <a:sym typeface="Open Sauce"/>
              </a:rPr>
              <a:t> (DPS)</a:t>
            </a:r>
            <a:r>
              <a:rPr lang="en-US" sz="2562" dirty="0">
                <a:solidFill>
                  <a:srgbClr val="000000"/>
                </a:solidFill>
                <a:latin typeface="Open Sauce"/>
                <a:ea typeface="Open Sauce"/>
                <a:cs typeface="Open Sauce"/>
                <a:sym typeface="Open Sauce"/>
              </a:rPr>
              <a:t> jest </a:t>
            </a:r>
            <a:r>
              <a:rPr lang="en-US" sz="2562" dirty="0" err="1">
                <a:solidFill>
                  <a:srgbClr val="000000"/>
                </a:solidFill>
                <a:latin typeface="Open Sauce"/>
                <a:ea typeface="Open Sauce"/>
                <a:cs typeface="Open Sauce"/>
                <a:sym typeface="Open Sauce"/>
              </a:rPr>
              <a:t>silnie</a:t>
            </a:r>
            <a:r>
              <a:rPr lang="en-US" sz="2562" dirty="0">
                <a:solidFill>
                  <a:srgbClr val="000000"/>
                </a:solidFill>
                <a:latin typeface="Open Sauce"/>
                <a:ea typeface="Open Sauce"/>
                <a:cs typeface="Open Sauce"/>
                <a:sym typeface="Open Sauce"/>
              </a:rPr>
              <a:t> </a:t>
            </a:r>
            <a:r>
              <a:rPr lang="en-US" sz="2562" dirty="0" err="1">
                <a:solidFill>
                  <a:srgbClr val="000000"/>
                </a:solidFill>
                <a:latin typeface="Open Sauce"/>
                <a:ea typeface="Open Sauce"/>
                <a:cs typeface="Open Sauce"/>
                <a:sym typeface="Open Sauce"/>
              </a:rPr>
              <a:t>zróżnicowany</a:t>
            </a:r>
            <a:r>
              <a:rPr lang="en-US" sz="2562" dirty="0">
                <a:solidFill>
                  <a:srgbClr val="000000"/>
                </a:solidFill>
                <a:latin typeface="Open Sauce"/>
                <a:ea typeface="Open Sauce"/>
                <a:cs typeface="Open Sauce"/>
                <a:sym typeface="Open Sauce"/>
              </a:rPr>
              <a:t> </a:t>
            </a:r>
            <a:r>
              <a:rPr lang="en-US" sz="2562" dirty="0" err="1">
                <a:solidFill>
                  <a:srgbClr val="000000"/>
                </a:solidFill>
                <a:latin typeface="Open Sauce"/>
                <a:ea typeface="Open Sauce"/>
                <a:cs typeface="Open Sauce"/>
                <a:sym typeface="Open Sauce"/>
              </a:rPr>
              <a:t>terytorialnie</a:t>
            </a:r>
            <a:r>
              <a:rPr lang="en-US" sz="2562" dirty="0">
                <a:solidFill>
                  <a:srgbClr val="000000"/>
                </a:solidFill>
                <a:latin typeface="Open Sauce"/>
                <a:ea typeface="Open Sauce"/>
                <a:cs typeface="Open Sauce"/>
                <a:sym typeface="Open Sauce"/>
              </a:rPr>
              <a:t>, a w </a:t>
            </a:r>
            <a:r>
              <a:rPr lang="en-US" sz="2562" dirty="0" err="1">
                <a:solidFill>
                  <a:srgbClr val="000000"/>
                </a:solidFill>
                <a:latin typeface="Open Sauce"/>
                <a:ea typeface="Open Sauce"/>
                <a:cs typeface="Open Sauce"/>
                <a:sym typeface="Open Sauce"/>
              </a:rPr>
              <a:t>części</a:t>
            </a:r>
            <a:r>
              <a:rPr lang="en-US" sz="2562" dirty="0">
                <a:solidFill>
                  <a:srgbClr val="000000"/>
                </a:solidFill>
                <a:latin typeface="Open Sauce"/>
                <a:ea typeface="Open Sauce"/>
                <a:cs typeface="Open Sauce"/>
                <a:sym typeface="Open Sauce"/>
              </a:rPr>
              <a:t> </a:t>
            </a:r>
            <a:r>
              <a:rPr lang="en-US" sz="2562" dirty="0" err="1">
                <a:solidFill>
                  <a:srgbClr val="000000"/>
                </a:solidFill>
                <a:latin typeface="Open Sauce"/>
                <a:ea typeface="Open Sauce"/>
                <a:cs typeface="Open Sauce"/>
                <a:sym typeface="Open Sauce"/>
              </a:rPr>
              <a:t>powiatów</a:t>
            </a:r>
            <a:r>
              <a:rPr lang="en-US" sz="2562" dirty="0">
                <a:solidFill>
                  <a:srgbClr val="000000"/>
                </a:solidFill>
                <a:latin typeface="Open Sauce"/>
                <a:ea typeface="Open Sauce"/>
                <a:cs typeface="Open Sauce"/>
                <a:sym typeface="Open Sauce"/>
              </a:rPr>
              <a:t> </a:t>
            </a:r>
            <a:r>
              <a:rPr lang="en-US" sz="2562" dirty="0" err="1">
                <a:solidFill>
                  <a:srgbClr val="000000"/>
                </a:solidFill>
                <a:latin typeface="Open Sauce"/>
                <a:ea typeface="Open Sauce"/>
                <a:cs typeface="Open Sauce"/>
                <a:sym typeface="Open Sauce"/>
              </a:rPr>
              <a:t>całkowicie</a:t>
            </a:r>
            <a:r>
              <a:rPr lang="en-US" sz="2562" dirty="0">
                <a:solidFill>
                  <a:srgbClr val="000000"/>
                </a:solidFill>
                <a:latin typeface="Open Sauce"/>
                <a:ea typeface="Open Sauce"/>
                <a:cs typeface="Open Sauce"/>
                <a:sym typeface="Open Sauce"/>
              </a:rPr>
              <a:t> </a:t>
            </a:r>
            <a:r>
              <a:rPr lang="en-US" sz="2562" dirty="0" err="1">
                <a:solidFill>
                  <a:srgbClr val="000000"/>
                </a:solidFill>
                <a:latin typeface="Open Sauce"/>
                <a:ea typeface="Open Sauce"/>
                <a:cs typeface="Open Sauce"/>
                <a:sym typeface="Open Sauce"/>
              </a:rPr>
              <a:t>nieobecny</a:t>
            </a:r>
            <a:r>
              <a:rPr lang="en-US" sz="2562" dirty="0">
                <a:solidFill>
                  <a:srgbClr val="000000"/>
                </a:solidFill>
                <a:latin typeface="Open Sauce"/>
                <a:ea typeface="Open Sauce"/>
                <a:cs typeface="Open Sauce"/>
                <a:sym typeface="Open Sauce"/>
              </a:rPr>
              <a:t>.</a:t>
            </a:r>
          </a:p>
        </p:txBody>
      </p:sp>
      <p:sp>
        <p:nvSpPr>
          <p:cNvPr id="6" name="TextBox 6"/>
          <p:cNvSpPr txBox="1"/>
          <p:nvPr/>
        </p:nvSpPr>
        <p:spPr>
          <a:xfrm>
            <a:off x="942437" y="4157254"/>
            <a:ext cx="3165539" cy="650535"/>
          </a:xfrm>
          <a:prstGeom prst="rect">
            <a:avLst/>
          </a:prstGeom>
        </p:spPr>
        <p:txBody>
          <a:bodyPr lIns="0" tIns="0" rIns="0" bIns="0" rtlCol="0" anchor="t">
            <a:spAutoFit/>
          </a:bodyPr>
          <a:lstStyle/>
          <a:p>
            <a:pPr algn="l">
              <a:lnSpc>
                <a:spcPts val="5396"/>
              </a:lnSpc>
              <a:spcBef>
                <a:spcPct val="0"/>
              </a:spcBef>
            </a:pPr>
            <a:r>
              <a:rPr lang="en-US" sz="3854" b="1" dirty="0" err="1">
                <a:solidFill>
                  <a:srgbClr val="0F5995"/>
                </a:solidFill>
                <a:latin typeface="Open Sauce Bold"/>
                <a:ea typeface="Open Sauce Bold"/>
                <a:cs typeface="Open Sauce Bold"/>
                <a:sym typeface="Open Sauce Bold"/>
              </a:rPr>
              <a:t>Opis</a:t>
            </a:r>
            <a:r>
              <a:rPr lang="en-US" sz="3854" b="1" dirty="0">
                <a:solidFill>
                  <a:srgbClr val="0F5995"/>
                </a:solidFill>
                <a:latin typeface="Open Sauce Bold"/>
                <a:ea typeface="Open Sauce Bold"/>
                <a:cs typeface="Open Sauce Bold"/>
                <a:sym typeface="Open Sauce Bold"/>
              </a:rPr>
              <a:t> (</a:t>
            </a:r>
            <a:r>
              <a:rPr lang="en-US" sz="3854" b="1" dirty="0" err="1">
                <a:solidFill>
                  <a:srgbClr val="0F5995"/>
                </a:solidFill>
                <a:latin typeface="Open Sauce Bold"/>
                <a:ea typeface="Open Sauce Bold"/>
                <a:cs typeface="Open Sauce Bold"/>
                <a:sym typeface="Open Sauce Bold"/>
              </a:rPr>
              <a:t>dane</a:t>
            </a:r>
            <a:r>
              <a:rPr lang="en-US" sz="3854" b="1" dirty="0">
                <a:solidFill>
                  <a:srgbClr val="0F5995"/>
                </a:solidFill>
                <a:latin typeface="Open Sauce Bold"/>
                <a:ea typeface="Open Sauce Bold"/>
                <a:cs typeface="Open Sauce Bold"/>
                <a:sym typeface="Open Sauce Bold"/>
              </a:rPr>
              <a:t>):</a:t>
            </a:r>
          </a:p>
        </p:txBody>
      </p:sp>
      <p:sp>
        <p:nvSpPr>
          <p:cNvPr id="8" name="TextBox 8"/>
          <p:cNvSpPr txBox="1"/>
          <p:nvPr/>
        </p:nvSpPr>
        <p:spPr>
          <a:xfrm>
            <a:off x="942437" y="5266409"/>
            <a:ext cx="9268150" cy="785360"/>
          </a:xfrm>
          <a:prstGeom prst="rect">
            <a:avLst/>
          </a:prstGeom>
        </p:spPr>
        <p:txBody>
          <a:bodyPr lIns="0" tIns="0" rIns="0" bIns="0" rtlCol="0" anchor="t">
            <a:spAutoFit/>
          </a:bodyPr>
          <a:lstStyle/>
          <a:p>
            <a:pPr algn="l">
              <a:lnSpc>
                <a:spcPts val="3220"/>
              </a:lnSpc>
              <a:spcBef>
                <a:spcPct val="0"/>
              </a:spcBef>
            </a:pPr>
            <a:r>
              <a:rPr lang="en-US" sz="2300" b="1" dirty="0">
                <a:solidFill>
                  <a:srgbClr val="000000"/>
                </a:solidFill>
                <a:latin typeface="Open Sauce Bold"/>
                <a:ea typeface="Open Sauce Bold"/>
                <a:cs typeface="Open Sauce Bold"/>
                <a:sym typeface="Open Sauce Bold"/>
              </a:rPr>
              <a:t>W </a:t>
            </a:r>
            <a:r>
              <a:rPr lang="en-US" sz="2300" b="1" dirty="0" err="1">
                <a:solidFill>
                  <a:srgbClr val="000000"/>
                </a:solidFill>
                <a:latin typeface="Open Sauce Bold"/>
                <a:ea typeface="Open Sauce Bold"/>
                <a:cs typeface="Open Sauce Bold"/>
                <a:sym typeface="Open Sauce Bold"/>
              </a:rPr>
              <a:t>większości</a:t>
            </a:r>
            <a:r>
              <a:rPr lang="en-US" sz="2300" b="1" dirty="0">
                <a:solidFill>
                  <a:srgbClr val="000000"/>
                </a:solidFill>
                <a:latin typeface="Open Sauce Bold"/>
                <a:ea typeface="Open Sauce Bold"/>
                <a:cs typeface="Open Sauce Bold"/>
                <a:sym typeface="Open Sauce Bold"/>
              </a:rPr>
              <a:t> </a:t>
            </a:r>
            <a:r>
              <a:rPr lang="en-US" sz="2300" b="1" dirty="0" err="1">
                <a:solidFill>
                  <a:srgbClr val="000000"/>
                </a:solidFill>
                <a:latin typeface="Open Sauce Bold"/>
                <a:ea typeface="Open Sauce Bold"/>
                <a:cs typeface="Open Sauce Bold"/>
                <a:sym typeface="Open Sauce Bold"/>
              </a:rPr>
              <a:t>powiatów</a:t>
            </a:r>
            <a:r>
              <a:rPr lang="en-US" sz="2300" b="1" dirty="0">
                <a:solidFill>
                  <a:srgbClr val="000000"/>
                </a:solidFill>
                <a:latin typeface="Open Sauce Bold"/>
                <a:ea typeface="Open Sauce Bold"/>
                <a:cs typeface="Open Sauce Bold"/>
                <a:sym typeface="Open Sauce Bold"/>
              </a:rPr>
              <a:t> </a:t>
            </a:r>
            <a:r>
              <a:rPr lang="en-US" sz="2300" b="1" dirty="0" err="1">
                <a:solidFill>
                  <a:srgbClr val="000000"/>
                </a:solidFill>
                <a:latin typeface="Open Sauce Bold"/>
                <a:ea typeface="Open Sauce Bold"/>
                <a:cs typeface="Open Sauce Bold"/>
                <a:sym typeface="Open Sauce Bold"/>
              </a:rPr>
              <a:t>działa</a:t>
            </a:r>
            <a:r>
              <a:rPr lang="en-US" sz="2300" b="1" dirty="0">
                <a:solidFill>
                  <a:srgbClr val="000000"/>
                </a:solidFill>
                <a:latin typeface="Open Sauce Bold"/>
                <a:ea typeface="Open Sauce Bold"/>
                <a:cs typeface="Open Sauce Bold"/>
                <a:sym typeface="Open Sauce Bold"/>
              </a:rPr>
              <a:t> </a:t>
            </a:r>
            <a:r>
              <a:rPr lang="en-US" sz="2300" b="1" dirty="0" err="1">
                <a:solidFill>
                  <a:srgbClr val="000000"/>
                </a:solidFill>
                <a:latin typeface="Open Sauce Bold"/>
                <a:ea typeface="Open Sauce Bold"/>
                <a:cs typeface="Open Sauce Bold"/>
                <a:sym typeface="Open Sauce Bold"/>
              </a:rPr>
              <a:t>tylko</a:t>
            </a:r>
            <a:r>
              <a:rPr lang="en-US" sz="2300" b="1" dirty="0">
                <a:solidFill>
                  <a:srgbClr val="000000"/>
                </a:solidFill>
                <a:latin typeface="Open Sauce Bold"/>
                <a:ea typeface="Open Sauce Bold"/>
                <a:cs typeface="Open Sauce Bold"/>
                <a:sym typeface="Open Sauce Bold"/>
              </a:rPr>
              <a:t> </a:t>
            </a:r>
            <a:r>
              <a:rPr lang="en-US" sz="2300" b="1" dirty="0" err="1">
                <a:solidFill>
                  <a:srgbClr val="000000"/>
                </a:solidFill>
                <a:latin typeface="Open Sauce Bold"/>
                <a:ea typeface="Open Sauce Bold"/>
                <a:cs typeface="Open Sauce Bold"/>
                <a:sym typeface="Open Sauce Bold"/>
              </a:rPr>
              <a:t>jeden</a:t>
            </a:r>
            <a:r>
              <a:rPr lang="en-US" sz="2300" b="1" dirty="0">
                <a:solidFill>
                  <a:srgbClr val="000000"/>
                </a:solidFill>
                <a:latin typeface="Open Sauce Bold"/>
                <a:ea typeface="Open Sauce Bold"/>
                <a:cs typeface="Open Sauce Bold"/>
                <a:sym typeface="Open Sauce Bold"/>
              </a:rPr>
              <a:t> DPS, </a:t>
            </a:r>
            <a:r>
              <a:rPr lang="en-US" sz="2300" b="1" dirty="0" err="1">
                <a:solidFill>
                  <a:srgbClr val="000000"/>
                </a:solidFill>
                <a:latin typeface="Open Sauce Bold"/>
                <a:ea typeface="Open Sauce Bold"/>
                <a:cs typeface="Open Sauce Bold"/>
                <a:sym typeface="Open Sauce Bold"/>
              </a:rPr>
              <a:t>dysponujący</a:t>
            </a:r>
            <a:r>
              <a:rPr lang="en-US" sz="2300" b="1" dirty="0">
                <a:solidFill>
                  <a:srgbClr val="000000"/>
                </a:solidFill>
                <a:latin typeface="Open Sauce Bold"/>
                <a:ea typeface="Open Sauce Bold"/>
                <a:cs typeface="Open Sauce Bold"/>
                <a:sym typeface="Open Sauce Bold"/>
              </a:rPr>
              <a:t> </a:t>
            </a:r>
            <a:r>
              <a:rPr lang="en-US" sz="2300" b="1" dirty="0" err="1">
                <a:solidFill>
                  <a:srgbClr val="000000"/>
                </a:solidFill>
                <a:latin typeface="Open Sauce Bold"/>
                <a:ea typeface="Open Sauce Bold"/>
                <a:cs typeface="Open Sauce Bold"/>
                <a:sym typeface="Open Sauce Bold"/>
              </a:rPr>
              <a:t>ograniczoną</a:t>
            </a:r>
            <a:r>
              <a:rPr lang="en-US" sz="2300" b="1" dirty="0">
                <a:solidFill>
                  <a:srgbClr val="000000"/>
                </a:solidFill>
                <a:latin typeface="Open Sauce Bold"/>
                <a:ea typeface="Open Sauce Bold"/>
                <a:cs typeface="Open Sauce Bold"/>
                <a:sym typeface="Open Sauce Bold"/>
              </a:rPr>
              <a:t> </a:t>
            </a:r>
            <a:r>
              <a:rPr lang="en-US" sz="2300" b="1" dirty="0" err="1">
                <a:solidFill>
                  <a:srgbClr val="000000"/>
                </a:solidFill>
                <a:latin typeface="Open Sauce Bold"/>
                <a:ea typeface="Open Sauce Bold"/>
                <a:cs typeface="Open Sauce Bold"/>
                <a:sym typeface="Open Sauce Bold"/>
              </a:rPr>
              <a:t>liczbą</a:t>
            </a:r>
            <a:r>
              <a:rPr lang="en-US" sz="2300" b="1" dirty="0">
                <a:solidFill>
                  <a:srgbClr val="000000"/>
                </a:solidFill>
                <a:latin typeface="Open Sauce Bold"/>
                <a:ea typeface="Open Sauce Bold"/>
                <a:cs typeface="Open Sauce Bold"/>
                <a:sym typeface="Open Sauce Bold"/>
              </a:rPr>
              <a:t> </a:t>
            </a:r>
            <a:r>
              <a:rPr lang="en-US" sz="2300" b="1" dirty="0" err="1">
                <a:solidFill>
                  <a:srgbClr val="000000"/>
                </a:solidFill>
                <a:latin typeface="Open Sauce Bold"/>
                <a:ea typeface="Open Sauce Bold"/>
                <a:cs typeface="Open Sauce Bold"/>
                <a:sym typeface="Open Sauce Bold"/>
              </a:rPr>
              <a:t>miejsc</a:t>
            </a:r>
            <a:r>
              <a:rPr lang="en-US" sz="2300" b="1" dirty="0">
                <a:solidFill>
                  <a:srgbClr val="000000"/>
                </a:solidFill>
                <a:latin typeface="Open Sauce Bold"/>
                <a:ea typeface="Open Sauce Bold"/>
                <a:cs typeface="Open Sauce Bold"/>
                <a:sym typeface="Open Sauce Bold"/>
              </a:rPr>
              <a:t>.</a:t>
            </a:r>
          </a:p>
        </p:txBody>
      </p:sp>
      <p:sp>
        <p:nvSpPr>
          <p:cNvPr id="9" name="TextBox 9"/>
          <p:cNvSpPr txBox="1"/>
          <p:nvPr/>
        </p:nvSpPr>
        <p:spPr>
          <a:xfrm>
            <a:off x="942437" y="6387472"/>
            <a:ext cx="11602212" cy="1400222"/>
          </a:xfrm>
          <a:prstGeom prst="rect">
            <a:avLst/>
          </a:prstGeom>
        </p:spPr>
        <p:txBody>
          <a:bodyPr lIns="0" tIns="0" rIns="0" bIns="0" rtlCol="0" anchor="t">
            <a:spAutoFit/>
          </a:bodyPr>
          <a:lstStyle/>
          <a:p>
            <a:pPr marL="379947" lvl="1" indent="-189974" algn="l">
              <a:lnSpc>
                <a:spcPts val="3836"/>
              </a:lnSpc>
              <a:buFont typeface="Arial"/>
              <a:buChar char="•"/>
            </a:pPr>
            <a:r>
              <a:rPr lang="en-US" sz="1759">
                <a:solidFill>
                  <a:srgbClr val="000000"/>
                </a:solidFill>
                <a:latin typeface="Open Sauce"/>
                <a:ea typeface="Open Sauce"/>
                <a:cs typeface="Open Sauce"/>
                <a:sym typeface="Open Sauce"/>
              </a:rPr>
              <a:t>największa koncentracja placówek oraz miejsc występuje w Białymstoku i Suwałkach.</a:t>
            </a:r>
          </a:p>
          <a:p>
            <a:pPr marL="379947" lvl="1" indent="-189974" algn="l">
              <a:lnSpc>
                <a:spcPts val="3836"/>
              </a:lnSpc>
              <a:buFont typeface="Arial"/>
              <a:buChar char="•"/>
            </a:pPr>
            <a:r>
              <a:rPr lang="en-US" sz="1759">
                <a:solidFill>
                  <a:srgbClr val="000000"/>
                </a:solidFill>
                <a:latin typeface="Open Sauce"/>
                <a:ea typeface="Open Sauce"/>
                <a:cs typeface="Open Sauce"/>
                <a:sym typeface="Open Sauce"/>
              </a:rPr>
              <a:t>w części DPS liczba mieszkańców przekracza liczbę miejsc statutowych, co potwierdza trwały nadpopyt na opiekę całodobową i ograniczoną zdolność systemu do reagowania na rosnące potrzeby.</a:t>
            </a:r>
          </a:p>
        </p:txBody>
      </p:sp>
      <p:sp>
        <p:nvSpPr>
          <p:cNvPr id="4" name="Freeform 4" descr="Mapa województwa podlaskiego przedstawia regionalną dostępność domów pomocy społecznej (DPS) w podziale na powiaty w 2024 roku. Dostępność jednostek jest zróżnicowana terytorialnie. Największa liczba placówek (4 jednostki) znajduje się w powiecie białostockim, a w mieście Białystok funkcjonują 3 jednostki. W większości powiatów (grajewskim, łomżyńskim, monieckim, augustowskim) działają po 2 jednostki. Po jednym domu pomocy społecznej posiadają powiaty: sejneński, wysokomazowiecki, bielski, hajnowski oraz siemiatycki. W powiatach kolneńskim, suwalskim i sokólskim nie funkcjonują żadne domy pomocy społecznej."/>
          <p:cNvSpPr/>
          <p:nvPr/>
        </p:nvSpPr>
        <p:spPr>
          <a:xfrm>
            <a:off x="11498585" y="1215547"/>
            <a:ext cx="5760715" cy="8534392"/>
          </a:xfrm>
          <a:custGeom>
            <a:avLst/>
            <a:gdLst/>
            <a:ahLst/>
            <a:cxnLst/>
            <a:rect l="l" t="t" r="r" b="b"/>
            <a:pathLst>
              <a:path w="5760715" h="8534392">
                <a:moveTo>
                  <a:pt x="0" y="0"/>
                </a:moveTo>
                <a:lnTo>
                  <a:pt x="5760715" y="0"/>
                </a:lnTo>
                <a:lnTo>
                  <a:pt x="5760715" y="8534392"/>
                </a:lnTo>
                <a:lnTo>
                  <a:pt x="0" y="8534392"/>
                </a:lnTo>
                <a:lnTo>
                  <a:pt x="0" y="0"/>
                </a:lnTo>
                <a:close/>
              </a:path>
            </a:pathLst>
          </a:custGeom>
          <a:blipFill>
            <a:blip r:embed="rId8"/>
            <a:stretch>
              <a:fillRect/>
            </a:stretch>
          </a:blipFill>
        </p:spPr>
        <p:txBody>
          <a:bodyPr/>
          <a:lstStyle/>
          <a:p>
            <a:endParaRPr lang="pl-PL"/>
          </a:p>
        </p:txBody>
      </p:sp>
    </p:spTree>
  </p:cSld>
  <p:clrMapOvr>
    <a:masterClrMapping/>
  </p:clrMapOvr>
  <p:transition>
    <p:push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a:spLocks noGrp="1"/>
          </p:cNvSpPr>
          <p:nvPr>
            <p:ph type="title" idx="4294967295"/>
          </p:nvPr>
        </p:nvSpPr>
        <p:spPr>
          <a:xfrm>
            <a:off x="1028700" y="981075"/>
            <a:ext cx="10909639" cy="8130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44"/>
              </a:lnSpc>
              <a:spcBef>
                <a:spcPts val="0"/>
              </a:spcBef>
              <a:spcAft>
                <a:spcPts val="0"/>
              </a:spcAft>
              <a:buClrTx/>
              <a:buSzTx/>
              <a:buFontTx/>
              <a:buNone/>
              <a:tabLst/>
              <a:defRPr/>
            </a:pPr>
            <a:r>
              <a:rPr kumimoji="0" lang="en-US" sz="503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Rodzinne</a:t>
            </a:r>
            <a:r>
              <a:rPr kumimoji="0" lang="en-US" sz="503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503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Domy</a:t>
            </a:r>
            <a:r>
              <a:rPr kumimoji="0" lang="en-US" sz="503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a:t>
            </a:r>
            <a:r>
              <a:rPr kumimoji="0" lang="en-US" sz="5034" b="1" i="0" u="none" strike="noStrike" kern="1200" cap="none" spc="0" normalizeH="0" baseline="0" noProof="0" dirty="0" err="1">
                <a:ln>
                  <a:noFill/>
                </a:ln>
                <a:solidFill>
                  <a:srgbClr val="0F5995"/>
                </a:solidFill>
                <a:effectLst/>
                <a:uLnTx/>
                <a:uFillTx/>
                <a:latin typeface="Open Sauce Bold"/>
                <a:ea typeface="Open Sauce Bold"/>
                <a:cs typeface="Open Sauce Bold"/>
                <a:sym typeface="Open Sauce Bold"/>
              </a:rPr>
              <a:t>Pomocy</a:t>
            </a:r>
            <a:r>
              <a:rPr kumimoji="0" lang="en-US" sz="5034" b="1" i="0" u="none" strike="noStrike" kern="1200" cap="none" spc="0" normalizeH="0" baseline="0" noProof="0" dirty="0">
                <a:ln>
                  <a:noFill/>
                </a:ln>
                <a:solidFill>
                  <a:srgbClr val="0F5995"/>
                </a:solidFill>
                <a:effectLst/>
                <a:uLnTx/>
                <a:uFillTx/>
                <a:latin typeface="Open Sauce Bold"/>
                <a:ea typeface="Open Sauce Bold"/>
                <a:cs typeface="Open Sauce Bold"/>
                <a:sym typeface="Open Sauce Bold"/>
              </a:rPr>
              <a:t> (RDP)</a:t>
            </a:r>
          </a:p>
        </p:txBody>
      </p:sp>
      <p:sp>
        <p:nvSpPr>
          <p:cNvPr id="10" name="TextBox 10"/>
          <p:cNvSpPr txBox="1"/>
          <p:nvPr/>
        </p:nvSpPr>
        <p:spPr>
          <a:xfrm>
            <a:off x="1028700" y="2178045"/>
            <a:ext cx="9063441" cy="4342535"/>
          </a:xfrm>
          <a:prstGeom prst="rect">
            <a:avLst/>
          </a:prstGeom>
        </p:spPr>
        <p:txBody>
          <a:bodyPr wrap="square" lIns="0" tIns="0" rIns="0" bIns="0" rtlCol="0" anchor="t">
            <a:spAutoFit/>
          </a:bodyPr>
          <a:lstStyle/>
          <a:p>
            <a:pPr marL="466724" lvl="1" indent="-233362" algn="l">
              <a:lnSpc>
                <a:spcPct val="200000"/>
              </a:lnSpc>
              <a:buFont typeface="Arial"/>
              <a:buChar char="•"/>
            </a:pPr>
            <a:r>
              <a:rPr lang="en-US" sz="2161" dirty="0">
                <a:solidFill>
                  <a:srgbClr val="000000"/>
                </a:solidFill>
                <a:latin typeface="Open Sauce"/>
                <a:ea typeface="Open Sauce"/>
                <a:cs typeface="Open Sauce"/>
                <a:sym typeface="Open Sauce"/>
              </a:rPr>
              <a:t>W </a:t>
            </a:r>
            <a:r>
              <a:rPr lang="en-US" sz="2161" dirty="0" err="1">
                <a:solidFill>
                  <a:srgbClr val="000000"/>
                </a:solidFill>
                <a:latin typeface="Open Sauce"/>
                <a:ea typeface="Open Sauce"/>
                <a:cs typeface="Open Sauce"/>
                <a:sym typeface="Open Sauce"/>
              </a:rPr>
              <a:t>województwie</a:t>
            </a:r>
            <a:r>
              <a:rPr lang="en-US" sz="2161" dirty="0">
                <a:solidFill>
                  <a:srgbClr val="000000"/>
                </a:solidFill>
                <a:latin typeface="Open Sauce"/>
                <a:ea typeface="Open Sauce"/>
                <a:cs typeface="Open Sauce"/>
                <a:sym typeface="Open Sauce"/>
              </a:rPr>
              <a:t> </a:t>
            </a:r>
            <a:r>
              <a:rPr lang="en-US" sz="2161" dirty="0" err="1">
                <a:solidFill>
                  <a:srgbClr val="000000"/>
                </a:solidFill>
                <a:latin typeface="Open Sauce"/>
                <a:ea typeface="Open Sauce"/>
                <a:cs typeface="Open Sauce"/>
                <a:sym typeface="Open Sauce"/>
              </a:rPr>
              <a:t>funkcjonuje</a:t>
            </a:r>
            <a:r>
              <a:rPr lang="en-US" sz="2161" dirty="0">
                <a:solidFill>
                  <a:srgbClr val="000000"/>
                </a:solidFill>
                <a:latin typeface="Open Sauce"/>
                <a:ea typeface="Open Sauce"/>
                <a:cs typeface="Open Sauce"/>
                <a:sym typeface="Open Sauce"/>
              </a:rPr>
              <a:t> </a:t>
            </a:r>
            <a:r>
              <a:rPr lang="en-US" sz="2161" b="1" dirty="0">
                <a:solidFill>
                  <a:srgbClr val="000000"/>
                </a:solidFill>
                <a:latin typeface="Open Sauce Bold"/>
                <a:ea typeface="Open Sauce Bold"/>
                <a:cs typeface="Open Sauce Bold"/>
                <a:sym typeface="Open Sauce Bold"/>
              </a:rPr>
              <a:t>7 </a:t>
            </a:r>
            <a:r>
              <a:rPr lang="en-US" sz="2161" b="1" dirty="0" err="1">
                <a:solidFill>
                  <a:srgbClr val="000000"/>
                </a:solidFill>
                <a:latin typeface="Open Sauce Bold"/>
                <a:ea typeface="Open Sauce Bold"/>
                <a:cs typeface="Open Sauce Bold"/>
                <a:sym typeface="Open Sauce Bold"/>
              </a:rPr>
              <a:t>Rodzinnych</a:t>
            </a:r>
            <a:r>
              <a:rPr lang="en-US" sz="2161" b="1" dirty="0">
                <a:solidFill>
                  <a:srgbClr val="000000"/>
                </a:solidFill>
                <a:latin typeface="Open Sauce Bold"/>
                <a:ea typeface="Open Sauce Bold"/>
                <a:cs typeface="Open Sauce Bold"/>
                <a:sym typeface="Open Sauce Bold"/>
              </a:rPr>
              <a:t> </a:t>
            </a:r>
            <a:r>
              <a:rPr lang="en-US" sz="2161" b="1" dirty="0" err="1">
                <a:solidFill>
                  <a:srgbClr val="000000"/>
                </a:solidFill>
                <a:latin typeface="Open Sauce Bold"/>
                <a:ea typeface="Open Sauce Bold"/>
                <a:cs typeface="Open Sauce Bold"/>
                <a:sym typeface="Open Sauce Bold"/>
              </a:rPr>
              <a:t>Domów</a:t>
            </a:r>
            <a:r>
              <a:rPr lang="en-US" sz="2161" b="1" dirty="0">
                <a:solidFill>
                  <a:srgbClr val="000000"/>
                </a:solidFill>
                <a:latin typeface="Open Sauce Bold"/>
                <a:ea typeface="Open Sauce Bold"/>
                <a:cs typeface="Open Sauce Bold"/>
                <a:sym typeface="Open Sauce Bold"/>
              </a:rPr>
              <a:t> </a:t>
            </a:r>
            <a:r>
              <a:rPr lang="en-US" sz="2161" b="1" dirty="0" err="1">
                <a:solidFill>
                  <a:srgbClr val="000000"/>
                </a:solidFill>
                <a:latin typeface="Open Sauce Bold"/>
                <a:ea typeface="Open Sauce Bold"/>
                <a:cs typeface="Open Sauce Bold"/>
                <a:sym typeface="Open Sauce Bold"/>
              </a:rPr>
              <a:t>Pomocy</a:t>
            </a:r>
            <a:r>
              <a:rPr lang="en-US" sz="2161" dirty="0">
                <a:solidFill>
                  <a:srgbClr val="000000"/>
                </a:solidFill>
                <a:latin typeface="Open Sauce"/>
                <a:ea typeface="Open Sauce"/>
                <a:cs typeface="Open Sauce"/>
                <a:sym typeface="Open Sauce"/>
              </a:rPr>
              <a:t>.</a:t>
            </a:r>
          </a:p>
          <a:p>
            <a:pPr marL="466724" lvl="1" indent="-233362" algn="l">
              <a:lnSpc>
                <a:spcPct val="200000"/>
              </a:lnSpc>
              <a:buFont typeface="Arial"/>
              <a:buChar char="•"/>
            </a:pPr>
            <a:r>
              <a:rPr lang="en-US" sz="2161" dirty="0" err="1">
                <a:solidFill>
                  <a:srgbClr val="000000"/>
                </a:solidFill>
                <a:latin typeface="Open Sauce"/>
                <a:ea typeface="Open Sauce"/>
                <a:cs typeface="Open Sauce"/>
                <a:sym typeface="Open Sauce"/>
              </a:rPr>
              <a:t>Oferują</a:t>
            </a:r>
            <a:r>
              <a:rPr lang="en-US" sz="2161" dirty="0">
                <a:solidFill>
                  <a:srgbClr val="000000"/>
                </a:solidFill>
                <a:latin typeface="Open Sauce"/>
                <a:ea typeface="Open Sauce"/>
                <a:cs typeface="Open Sauce"/>
                <a:sym typeface="Open Sauce"/>
              </a:rPr>
              <a:t> one </a:t>
            </a:r>
            <a:r>
              <a:rPr lang="en-US" sz="2161" dirty="0" err="1">
                <a:solidFill>
                  <a:srgbClr val="000000"/>
                </a:solidFill>
                <a:latin typeface="Open Sauce"/>
                <a:ea typeface="Open Sauce"/>
                <a:cs typeface="Open Sauce"/>
                <a:sym typeface="Open Sauce"/>
              </a:rPr>
              <a:t>łącznie</a:t>
            </a:r>
            <a:r>
              <a:rPr lang="en-US" sz="2161" dirty="0">
                <a:solidFill>
                  <a:srgbClr val="000000"/>
                </a:solidFill>
                <a:latin typeface="Open Sauce"/>
                <a:ea typeface="Open Sauce"/>
                <a:cs typeface="Open Sauce"/>
                <a:sym typeface="Open Sauce"/>
              </a:rPr>
              <a:t> </a:t>
            </a:r>
            <a:r>
              <a:rPr lang="en-US" sz="2161" b="1" dirty="0">
                <a:solidFill>
                  <a:srgbClr val="000000"/>
                </a:solidFill>
                <a:latin typeface="Open Sauce Bold"/>
                <a:ea typeface="Open Sauce Bold"/>
                <a:cs typeface="Open Sauce Bold"/>
                <a:sym typeface="Open Sauce Bold"/>
              </a:rPr>
              <a:t>51 </a:t>
            </a:r>
            <a:r>
              <a:rPr lang="en-US" sz="2161" b="1" dirty="0" err="1">
                <a:solidFill>
                  <a:srgbClr val="000000"/>
                </a:solidFill>
                <a:latin typeface="Open Sauce Bold"/>
                <a:ea typeface="Open Sauce Bold"/>
                <a:cs typeface="Open Sauce Bold"/>
                <a:sym typeface="Open Sauce Bold"/>
              </a:rPr>
              <a:t>miejsc</a:t>
            </a:r>
            <a:r>
              <a:rPr lang="en-US" sz="2161" dirty="0">
                <a:solidFill>
                  <a:srgbClr val="000000"/>
                </a:solidFill>
                <a:latin typeface="Open Sauce"/>
                <a:ea typeface="Open Sauce"/>
                <a:cs typeface="Open Sauce"/>
                <a:sym typeface="Open Sauce"/>
              </a:rPr>
              <a:t>, z </a:t>
            </a:r>
            <a:r>
              <a:rPr lang="en-US" sz="2161" dirty="0" err="1">
                <a:solidFill>
                  <a:srgbClr val="000000"/>
                </a:solidFill>
                <a:latin typeface="Open Sauce"/>
                <a:ea typeface="Open Sauce"/>
                <a:cs typeface="Open Sauce"/>
                <a:sym typeface="Open Sauce"/>
              </a:rPr>
              <a:t>których</a:t>
            </a:r>
            <a:r>
              <a:rPr lang="en-US" sz="2161" dirty="0">
                <a:solidFill>
                  <a:srgbClr val="000000"/>
                </a:solidFill>
                <a:latin typeface="Open Sauce"/>
                <a:ea typeface="Open Sauce"/>
                <a:cs typeface="Open Sauce"/>
                <a:sym typeface="Open Sauce"/>
              </a:rPr>
              <a:t> w 2024 r</a:t>
            </a:r>
            <a:r>
              <a:rPr lang="pl-PL" sz="2161" dirty="0">
                <a:solidFill>
                  <a:srgbClr val="000000"/>
                </a:solidFill>
                <a:latin typeface="Open Sauce"/>
                <a:ea typeface="Open Sauce"/>
                <a:cs typeface="Open Sauce"/>
                <a:sym typeface="Open Sauce"/>
              </a:rPr>
              <a:t>oku</a:t>
            </a:r>
            <a:r>
              <a:rPr lang="en-US" sz="2161" dirty="0">
                <a:solidFill>
                  <a:srgbClr val="000000"/>
                </a:solidFill>
                <a:latin typeface="Open Sauce"/>
                <a:ea typeface="Open Sauce"/>
                <a:cs typeface="Open Sauce"/>
                <a:sym typeface="Open Sauce"/>
              </a:rPr>
              <a:t> </a:t>
            </a:r>
            <a:r>
              <a:rPr lang="en-US" sz="2161" dirty="0" err="1">
                <a:solidFill>
                  <a:srgbClr val="000000"/>
                </a:solidFill>
                <a:latin typeface="Open Sauce"/>
                <a:ea typeface="Open Sauce"/>
                <a:cs typeface="Open Sauce"/>
                <a:sym typeface="Open Sauce"/>
              </a:rPr>
              <a:t>korzystały</a:t>
            </a:r>
            <a:r>
              <a:rPr lang="en-US" sz="2161" dirty="0">
                <a:solidFill>
                  <a:srgbClr val="000000"/>
                </a:solidFill>
                <a:latin typeface="Open Sauce"/>
                <a:ea typeface="Open Sauce"/>
                <a:cs typeface="Open Sauce"/>
                <a:sym typeface="Open Sauce"/>
              </a:rPr>
              <a:t> </a:t>
            </a:r>
            <a:r>
              <a:rPr lang="en-US" sz="2161" b="1" dirty="0">
                <a:solidFill>
                  <a:srgbClr val="000000"/>
                </a:solidFill>
                <a:latin typeface="Open Sauce Bold"/>
                <a:ea typeface="Open Sauce Bold"/>
                <a:cs typeface="Open Sauce Bold"/>
                <a:sym typeface="Open Sauce Bold"/>
              </a:rPr>
              <a:t>54 </a:t>
            </a:r>
            <a:r>
              <a:rPr lang="en-US" sz="2161" b="1" dirty="0" err="1">
                <a:solidFill>
                  <a:srgbClr val="000000"/>
                </a:solidFill>
                <a:latin typeface="Open Sauce Bold"/>
                <a:ea typeface="Open Sauce Bold"/>
                <a:cs typeface="Open Sauce Bold"/>
                <a:sym typeface="Open Sauce Bold"/>
              </a:rPr>
              <a:t>osoby</a:t>
            </a:r>
            <a:r>
              <a:rPr lang="en-US" sz="2161" dirty="0">
                <a:solidFill>
                  <a:srgbClr val="000000"/>
                </a:solidFill>
                <a:latin typeface="Open Sauce"/>
                <a:ea typeface="Open Sauce"/>
                <a:cs typeface="Open Sauce"/>
                <a:sym typeface="Open Sauce"/>
              </a:rPr>
              <a:t>.</a:t>
            </a:r>
          </a:p>
          <a:p>
            <a:pPr marL="466724" lvl="1" indent="-233362" algn="l">
              <a:lnSpc>
                <a:spcPct val="200000"/>
              </a:lnSpc>
              <a:buFont typeface="Arial"/>
              <a:buChar char="•"/>
            </a:pPr>
            <a:r>
              <a:rPr lang="en-US" sz="2161" dirty="0" err="1">
                <a:solidFill>
                  <a:srgbClr val="000000"/>
                </a:solidFill>
                <a:latin typeface="Open Sauce"/>
                <a:ea typeface="Open Sauce"/>
                <a:cs typeface="Open Sauce"/>
                <a:sym typeface="Open Sauce"/>
              </a:rPr>
              <a:t>Oznacza</a:t>
            </a:r>
            <a:r>
              <a:rPr lang="en-US" sz="2161" dirty="0">
                <a:solidFill>
                  <a:srgbClr val="000000"/>
                </a:solidFill>
                <a:latin typeface="Open Sauce"/>
                <a:ea typeface="Open Sauce"/>
                <a:cs typeface="Open Sauce"/>
                <a:sym typeface="Open Sauce"/>
              </a:rPr>
              <a:t> to </a:t>
            </a:r>
            <a:r>
              <a:rPr lang="en-US" sz="2161" b="1" dirty="0" err="1">
                <a:solidFill>
                  <a:srgbClr val="000000"/>
                </a:solidFill>
                <a:latin typeface="Open Sauce Bold"/>
                <a:ea typeface="Open Sauce Bold"/>
                <a:cs typeface="Open Sauce Bold"/>
                <a:sym typeface="Open Sauce Bold"/>
              </a:rPr>
              <a:t>obłożenie</a:t>
            </a:r>
            <a:r>
              <a:rPr lang="en-US" sz="2161" b="1" dirty="0">
                <a:solidFill>
                  <a:srgbClr val="000000"/>
                </a:solidFill>
                <a:latin typeface="Open Sauce Bold"/>
                <a:ea typeface="Open Sauce Bold"/>
                <a:cs typeface="Open Sauce Bold"/>
                <a:sym typeface="Open Sauce Bold"/>
              </a:rPr>
              <a:t> </a:t>
            </a:r>
            <a:r>
              <a:rPr lang="en-US" sz="2161" b="1" dirty="0" err="1">
                <a:solidFill>
                  <a:srgbClr val="000000"/>
                </a:solidFill>
                <a:latin typeface="Open Sauce Bold"/>
                <a:ea typeface="Open Sauce Bold"/>
                <a:cs typeface="Open Sauce Bold"/>
                <a:sym typeface="Open Sauce Bold"/>
              </a:rPr>
              <a:t>na</a:t>
            </a:r>
            <a:r>
              <a:rPr lang="en-US" sz="2161" b="1" dirty="0">
                <a:solidFill>
                  <a:srgbClr val="000000"/>
                </a:solidFill>
                <a:latin typeface="Open Sauce Bold"/>
                <a:ea typeface="Open Sauce Bold"/>
                <a:cs typeface="Open Sauce Bold"/>
                <a:sym typeface="Open Sauce Bold"/>
              </a:rPr>
              <a:t> </a:t>
            </a:r>
            <a:r>
              <a:rPr lang="en-US" sz="2161" b="1" dirty="0" err="1">
                <a:solidFill>
                  <a:srgbClr val="000000"/>
                </a:solidFill>
                <a:latin typeface="Open Sauce Bold"/>
                <a:ea typeface="Open Sauce Bold"/>
                <a:cs typeface="Open Sauce Bold"/>
                <a:sym typeface="Open Sauce Bold"/>
              </a:rPr>
              <a:t>poziomie</a:t>
            </a:r>
            <a:r>
              <a:rPr lang="en-US" sz="2161" b="1" dirty="0">
                <a:solidFill>
                  <a:srgbClr val="000000"/>
                </a:solidFill>
                <a:latin typeface="Open Sauce Bold"/>
                <a:ea typeface="Open Sauce Bold"/>
                <a:cs typeface="Open Sauce Bold"/>
                <a:sym typeface="Open Sauce Bold"/>
              </a:rPr>
              <a:t> 106%</a:t>
            </a:r>
            <a:r>
              <a:rPr lang="en-US" sz="2161" dirty="0">
                <a:solidFill>
                  <a:srgbClr val="000000"/>
                </a:solidFill>
                <a:latin typeface="Open Sauce"/>
                <a:ea typeface="Open Sauce"/>
                <a:cs typeface="Open Sauce"/>
                <a:sym typeface="Open Sauce"/>
              </a:rPr>
              <a:t>.</a:t>
            </a:r>
          </a:p>
          <a:p>
            <a:pPr marL="466724" lvl="1" indent="-233362" algn="l">
              <a:lnSpc>
                <a:spcPct val="200000"/>
              </a:lnSpc>
              <a:buFont typeface="Arial"/>
              <a:buChar char="•"/>
            </a:pPr>
            <a:r>
              <a:rPr lang="en-US" sz="2161" dirty="0">
                <a:solidFill>
                  <a:srgbClr val="000000"/>
                </a:solidFill>
                <a:latin typeface="Open Sauce"/>
                <a:ea typeface="Open Sauce"/>
                <a:cs typeface="Open Sauce"/>
                <a:sym typeface="Open Sauce"/>
              </a:rPr>
              <a:t>RDP </a:t>
            </a:r>
            <a:r>
              <a:rPr lang="en-US" sz="2161" dirty="0" err="1">
                <a:solidFill>
                  <a:srgbClr val="000000"/>
                </a:solidFill>
                <a:latin typeface="Open Sauce"/>
                <a:ea typeface="Open Sauce"/>
                <a:cs typeface="Open Sauce"/>
                <a:sym typeface="Open Sauce"/>
              </a:rPr>
              <a:t>występują</a:t>
            </a:r>
            <a:r>
              <a:rPr lang="en-US" sz="2161" dirty="0">
                <a:solidFill>
                  <a:srgbClr val="000000"/>
                </a:solidFill>
                <a:latin typeface="Open Sauce"/>
                <a:ea typeface="Open Sauce"/>
                <a:cs typeface="Open Sauce"/>
                <a:sym typeface="Open Sauce"/>
              </a:rPr>
              <a:t> </a:t>
            </a:r>
            <a:r>
              <a:rPr lang="en-US" sz="2161" b="1" dirty="0" err="1">
                <a:solidFill>
                  <a:srgbClr val="000000"/>
                </a:solidFill>
                <a:latin typeface="Open Sauce Bold"/>
                <a:ea typeface="Open Sauce Bold"/>
                <a:cs typeface="Open Sauce Bold"/>
                <a:sym typeface="Open Sauce Bold"/>
              </a:rPr>
              <a:t>wyłącznie</a:t>
            </a:r>
            <a:r>
              <a:rPr lang="en-US" sz="2161" b="1" dirty="0">
                <a:solidFill>
                  <a:srgbClr val="000000"/>
                </a:solidFill>
                <a:latin typeface="Open Sauce Bold"/>
                <a:ea typeface="Open Sauce Bold"/>
                <a:cs typeface="Open Sauce Bold"/>
                <a:sym typeface="Open Sauce Bold"/>
              </a:rPr>
              <a:t> w 3 </a:t>
            </a:r>
            <a:r>
              <a:rPr lang="en-US" sz="2161" b="1" dirty="0" err="1">
                <a:solidFill>
                  <a:srgbClr val="000000"/>
                </a:solidFill>
                <a:latin typeface="Open Sauce Bold"/>
                <a:ea typeface="Open Sauce Bold"/>
                <a:cs typeface="Open Sauce Bold"/>
                <a:sym typeface="Open Sauce Bold"/>
              </a:rPr>
              <a:t>powiatach</a:t>
            </a:r>
            <a:r>
              <a:rPr lang="en-US" sz="2161" dirty="0">
                <a:solidFill>
                  <a:srgbClr val="000000"/>
                </a:solidFill>
                <a:latin typeface="Open Sauce"/>
                <a:ea typeface="Open Sauce"/>
                <a:cs typeface="Open Sauce"/>
                <a:sym typeface="Open Sauce"/>
              </a:rPr>
              <a:t>, co </a:t>
            </a:r>
            <a:r>
              <a:rPr lang="en-US" sz="2161" dirty="0" err="1">
                <a:solidFill>
                  <a:srgbClr val="000000"/>
                </a:solidFill>
                <a:latin typeface="Open Sauce"/>
                <a:ea typeface="Open Sauce"/>
                <a:cs typeface="Open Sauce"/>
                <a:sym typeface="Open Sauce"/>
              </a:rPr>
              <a:t>oznacza</a:t>
            </a:r>
            <a:r>
              <a:rPr lang="en-US" sz="2161" dirty="0">
                <a:solidFill>
                  <a:srgbClr val="000000"/>
                </a:solidFill>
                <a:latin typeface="Open Sauce"/>
                <a:ea typeface="Open Sauce"/>
                <a:cs typeface="Open Sauce"/>
                <a:sym typeface="Open Sauce"/>
              </a:rPr>
              <a:t> </a:t>
            </a:r>
            <a:r>
              <a:rPr lang="en-US" sz="2161" dirty="0" err="1">
                <a:solidFill>
                  <a:srgbClr val="000000"/>
                </a:solidFill>
                <a:latin typeface="Open Sauce"/>
                <a:ea typeface="Open Sauce"/>
                <a:cs typeface="Open Sauce"/>
                <a:sym typeface="Open Sauce"/>
              </a:rPr>
              <a:t>brak</a:t>
            </a:r>
            <a:r>
              <a:rPr lang="en-US" sz="2161" dirty="0">
                <a:solidFill>
                  <a:srgbClr val="000000"/>
                </a:solidFill>
                <a:latin typeface="Open Sauce"/>
                <a:ea typeface="Open Sauce"/>
                <a:cs typeface="Open Sauce"/>
                <a:sym typeface="Open Sauce"/>
              </a:rPr>
              <a:t> </a:t>
            </a:r>
            <a:r>
              <a:rPr lang="en-US" sz="2161" dirty="0" err="1">
                <a:solidFill>
                  <a:srgbClr val="000000"/>
                </a:solidFill>
                <a:latin typeface="Open Sauce"/>
                <a:ea typeface="Open Sauce"/>
                <a:cs typeface="Open Sauce"/>
                <a:sym typeface="Open Sauce"/>
              </a:rPr>
              <a:t>tej</a:t>
            </a:r>
            <a:r>
              <a:rPr lang="en-US" sz="2161" dirty="0">
                <a:solidFill>
                  <a:srgbClr val="000000"/>
                </a:solidFill>
                <a:latin typeface="Open Sauce"/>
                <a:ea typeface="Open Sauce"/>
                <a:cs typeface="Open Sauce"/>
                <a:sym typeface="Open Sauce"/>
              </a:rPr>
              <a:t> </a:t>
            </a:r>
            <a:r>
              <a:rPr lang="en-US" sz="2161" dirty="0" err="1">
                <a:solidFill>
                  <a:srgbClr val="000000"/>
                </a:solidFill>
                <a:latin typeface="Open Sauce"/>
                <a:ea typeface="Open Sauce"/>
                <a:cs typeface="Open Sauce"/>
                <a:sym typeface="Open Sauce"/>
              </a:rPr>
              <a:t>formy</a:t>
            </a:r>
            <a:r>
              <a:rPr lang="en-US" sz="2161" dirty="0">
                <a:solidFill>
                  <a:srgbClr val="000000"/>
                </a:solidFill>
                <a:latin typeface="Open Sauce"/>
                <a:ea typeface="Open Sauce"/>
                <a:cs typeface="Open Sauce"/>
                <a:sym typeface="Open Sauce"/>
              </a:rPr>
              <a:t> w </a:t>
            </a:r>
            <a:r>
              <a:rPr lang="en-US" sz="2161" b="1" dirty="0" err="1">
                <a:solidFill>
                  <a:srgbClr val="000000"/>
                </a:solidFill>
                <a:latin typeface="Open Sauce Bold"/>
                <a:ea typeface="Open Sauce Bold"/>
                <a:cs typeface="Open Sauce Bold"/>
                <a:sym typeface="Open Sauce Bold"/>
              </a:rPr>
              <a:t>ponad</a:t>
            </a:r>
            <a:r>
              <a:rPr lang="en-US" sz="2161" b="1" dirty="0">
                <a:solidFill>
                  <a:srgbClr val="000000"/>
                </a:solidFill>
                <a:latin typeface="Open Sauce Bold"/>
                <a:ea typeface="Open Sauce Bold"/>
                <a:cs typeface="Open Sauce Bold"/>
                <a:sym typeface="Open Sauce Bold"/>
              </a:rPr>
              <a:t> 80% </a:t>
            </a:r>
            <a:r>
              <a:rPr lang="en-US" sz="2161" b="1" dirty="0" err="1">
                <a:solidFill>
                  <a:srgbClr val="000000"/>
                </a:solidFill>
                <a:latin typeface="Open Sauce Bold"/>
                <a:ea typeface="Open Sauce Bold"/>
                <a:cs typeface="Open Sauce Bold"/>
                <a:sym typeface="Open Sauce Bold"/>
              </a:rPr>
              <a:t>województwa</a:t>
            </a:r>
            <a:r>
              <a:rPr lang="en-US" sz="2161" dirty="0">
                <a:solidFill>
                  <a:srgbClr val="000000"/>
                </a:solidFill>
                <a:latin typeface="Open Sauce"/>
                <a:ea typeface="Open Sauce"/>
                <a:cs typeface="Open Sauce"/>
                <a:sym typeface="Open Sauce"/>
              </a:rPr>
              <a:t>.</a:t>
            </a:r>
          </a:p>
          <a:p>
            <a:pPr algn="l">
              <a:lnSpc>
                <a:spcPts val="3026"/>
              </a:lnSpc>
            </a:pPr>
            <a:endParaRPr lang="en-US" sz="2161" dirty="0">
              <a:solidFill>
                <a:srgbClr val="000000"/>
              </a:solidFill>
              <a:latin typeface="Open Sauce"/>
              <a:ea typeface="Open Sauce"/>
              <a:cs typeface="Open Sauce"/>
              <a:sym typeface="Open Sauce"/>
            </a:endParaRPr>
          </a:p>
        </p:txBody>
      </p:sp>
      <p:sp>
        <p:nvSpPr>
          <p:cNvPr id="8" name="Freeform 8" descr="Mapa województwa podlaskiego przedstawia regionalną dostępność Rodzinnych Domów Pomocy (RDP) w 2024 roku. Usługa ta charakteryzuje się bardzo ograniczonym zasięgiem terytorialnym i występuje jedynie w trzech powiatach. Liderami są miasto Łomża oraz powiat łomżyński, gdzie funkcjonują po 3 jednostki (łącznie 48 miejsc). Trzecią lokalizacją jest powiat białostocki z 1 aktywną jednostką oferującą 3 miejsca. W pozostałych 14 powiatach województwa podlaskiego nie odnotowano żadnego rodzinnego domu pomocy."/>
          <p:cNvSpPr/>
          <p:nvPr/>
        </p:nvSpPr>
        <p:spPr>
          <a:xfrm>
            <a:off x="11084300" y="1028700"/>
            <a:ext cx="6102641" cy="8733655"/>
          </a:xfrm>
          <a:custGeom>
            <a:avLst/>
            <a:gdLst/>
            <a:ahLst/>
            <a:cxnLst/>
            <a:rect l="l" t="t" r="r" b="b"/>
            <a:pathLst>
              <a:path w="6102641" h="8733655">
                <a:moveTo>
                  <a:pt x="0" y="0"/>
                </a:moveTo>
                <a:lnTo>
                  <a:pt x="6102642" y="0"/>
                </a:lnTo>
                <a:lnTo>
                  <a:pt x="6102642" y="8733655"/>
                </a:lnTo>
                <a:lnTo>
                  <a:pt x="0" y="8733655"/>
                </a:lnTo>
                <a:lnTo>
                  <a:pt x="0" y="0"/>
                </a:lnTo>
                <a:close/>
              </a:path>
            </a:pathLst>
          </a:custGeom>
          <a:blipFill>
            <a:blip r:embed="rId2"/>
            <a:stretch>
              <a:fillRect/>
            </a:stretch>
          </a:blipFill>
        </p:spPr>
        <p:txBody>
          <a:bodyPr/>
          <a:lstStyle/>
          <a:p>
            <a:endParaRPr lang="pl-PL"/>
          </a:p>
        </p:txBody>
      </p:sp>
      <p:grpSp>
        <p:nvGrpSpPr>
          <p:cNvPr id="14" name="Grupa 13">
            <a:extLst>
              <a:ext uri="{FF2B5EF4-FFF2-40B4-BE49-F238E27FC236}">
                <a16:creationId xmlns:a16="http://schemas.microsoft.com/office/drawing/2014/main" id="{3FB9B5A6-500E-0B23-AC49-F2A85CB5AE80}"/>
              </a:ext>
              <a:ext uri="{C183D7F6-B498-43B3-948B-1728B52AA6E4}">
                <adec:decorative xmlns:adec="http://schemas.microsoft.com/office/drawing/2017/decorative" val="1"/>
              </a:ext>
            </a:extLst>
          </p:cNvPr>
          <p:cNvGrpSpPr/>
          <p:nvPr/>
        </p:nvGrpSpPr>
        <p:grpSpPr>
          <a:xfrm>
            <a:off x="-3668906" y="-2481377"/>
            <a:ext cx="22889646" cy="15887110"/>
            <a:chOff x="-3668906" y="-2481377"/>
            <a:chExt cx="22889646" cy="15887110"/>
          </a:xfrm>
        </p:grpSpPr>
        <p:sp>
          <p:nvSpPr>
            <p:cNvPr id="2" name="Freeform 2">
              <a:extLst>
                <a:ext uri="{C183D7F6-B498-43B3-948B-1728B52AA6E4}">
                  <adec:decorative xmlns:adec="http://schemas.microsoft.com/office/drawing/2017/decorative" val="1"/>
                </a:ext>
              </a:extLst>
            </p:cNvPr>
            <p:cNvSpPr/>
            <p:nvPr/>
          </p:nvSpPr>
          <p:spPr>
            <a:xfrm rot="-2548685">
              <a:off x="-2069604" y="-1531260"/>
              <a:ext cx="11026492" cy="5885390"/>
            </a:xfrm>
            <a:custGeom>
              <a:avLst/>
              <a:gdLst/>
              <a:ahLst/>
              <a:cxnLst/>
              <a:rect l="l" t="t" r="r" b="b"/>
              <a:pathLst>
                <a:path w="11026492" h="5885390">
                  <a:moveTo>
                    <a:pt x="0" y="0"/>
                  </a:moveTo>
                  <a:lnTo>
                    <a:pt x="11026492" y="0"/>
                  </a:lnTo>
                  <a:lnTo>
                    <a:pt x="11026492" y="5885391"/>
                  </a:lnTo>
                  <a:lnTo>
                    <a:pt x="0" y="5885391"/>
                  </a:lnTo>
                  <a:lnTo>
                    <a:pt x="0" y="0"/>
                  </a:lnTo>
                  <a:close/>
                </a:path>
              </a:pathLst>
            </a:custGeom>
            <a:blipFill>
              <a:blip r:embed="rId3">
                <a:alphaModFix amt="2000"/>
                <a:extLst>
                  <a:ext uri="{96DAC541-7B7A-43D3-8B79-37D633B846F1}">
                    <asvg:svgBlip xmlns:asvg="http://schemas.microsoft.com/office/drawing/2016/SVG/main" r:embed="rId4"/>
                  </a:ext>
                </a:extLst>
              </a:blip>
              <a:stretch>
                <a:fillRect/>
              </a:stretch>
            </a:blipFill>
          </p:spPr>
          <p:txBody>
            <a:bodyPr/>
            <a:lstStyle/>
            <a:p>
              <a:endParaRPr lang="pl-PL"/>
            </a:p>
          </p:txBody>
        </p:sp>
        <p:sp>
          <p:nvSpPr>
            <p:cNvPr id="3" name="Freeform 3">
              <a:extLst>
                <a:ext uri="{C183D7F6-B498-43B3-948B-1728B52AA6E4}">
                  <adec:decorative xmlns:adec="http://schemas.microsoft.com/office/drawing/2017/decorative" val="1"/>
                </a:ext>
              </a:extLst>
            </p:cNvPr>
            <p:cNvSpPr/>
            <p:nvPr/>
          </p:nvSpPr>
          <p:spPr>
            <a:xfrm rot="203369">
              <a:off x="-3668906" y="6795626"/>
              <a:ext cx="15613996" cy="4079156"/>
            </a:xfrm>
            <a:custGeom>
              <a:avLst/>
              <a:gdLst/>
              <a:ahLst/>
              <a:cxnLst/>
              <a:rect l="l" t="t" r="r" b="b"/>
              <a:pathLst>
                <a:path w="15613996" h="4079156">
                  <a:moveTo>
                    <a:pt x="0" y="0"/>
                  </a:moveTo>
                  <a:lnTo>
                    <a:pt x="15613996" y="0"/>
                  </a:lnTo>
                  <a:lnTo>
                    <a:pt x="15613996" y="4079156"/>
                  </a:lnTo>
                  <a:lnTo>
                    <a:pt x="0" y="4079156"/>
                  </a:lnTo>
                  <a:lnTo>
                    <a:pt x="0" y="0"/>
                  </a:lnTo>
                  <a:close/>
                </a:path>
              </a:pathLst>
            </a:custGeom>
            <a:blipFill>
              <a:blip r:embed="rId5">
                <a:alphaModFix amt="4000"/>
                <a:extLst>
                  <a:ext uri="{96DAC541-7B7A-43D3-8B79-37D633B846F1}">
                    <asvg:svgBlip xmlns:asvg="http://schemas.microsoft.com/office/drawing/2016/SVG/main" r:embed="rId6"/>
                  </a:ext>
                </a:extLst>
              </a:blip>
              <a:stretch>
                <a:fillRect/>
              </a:stretch>
            </a:blipFill>
          </p:spPr>
          <p:txBody>
            <a:bodyPr/>
            <a:lstStyle/>
            <a:p>
              <a:endParaRPr lang="pl-PL"/>
            </a:p>
          </p:txBody>
        </p:sp>
        <p:sp>
          <p:nvSpPr>
            <p:cNvPr id="5" name="Freeform 5">
              <a:extLst>
                <a:ext uri="{C183D7F6-B498-43B3-948B-1728B52AA6E4}">
                  <adec:decorative xmlns:adec="http://schemas.microsoft.com/office/drawing/2017/decorative" val="1"/>
                </a:ext>
              </a:extLst>
            </p:cNvPr>
            <p:cNvSpPr/>
            <p:nvPr/>
          </p:nvSpPr>
          <p:spPr>
            <a:xfrm rot="19012184">
              <a:off x="632281" y="3229160"/>
              <a:ext cx="1751113" cy="10176573"/>
            </a:xfrm>
            <a:custGeom>
              <a:avLst/>
              <a:gdLst/>
              <a:ahLst/>
              <a:cxnLst/>
              <a:rect l="l" t="t" r="r" b="b"/>
              <a:pathLst>
                <a:path w="461198" h="2680250">
                  <a:moveTo>
                    <a:pt x="0" y="0"/>
                  </a:moveTo>
                  <a:lnTo>
                    <a:pt x="461198" y="0"/>
                  </a:lnTo>
                  <a:lnTo>
                    <a:pt x="461198" y="2680250"/>
                  </a:lnTo>
                  <a:lnTo>
                    <a:pt x="0" y="2680250"/>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sp>
          <p:nvSpPr>
            <p:cNvPr id="7" name="Freeform 7">
              <a:extLst>
                <a:ext uri="{C183D7F6-B498-43B3-948B-1728B52AA6E4}">
                  <adec:decorative xmlns:adec="http://schemas.microsoft.com/office/drawing/2017/decorative" val="1"/>
                </a:ext>
              </a:extLst>
            </p:cNvPr>
            <p:cNvSpPr/>
            <p:nvPr/>
          </p:nvSpPr>
          <p:spPr>
            <a:xfrm>
              <a:off x="17539367" y="1616158"/>
              <a:ext cx="1657173" cy="1657173"/>
            </a:xfrm>
            <a:custGeom>
              <a:avLst/>
              <a:gdLst/>
              <a:ahLst/>
              <a:cxnLst/>
              <a:rect l="l" t="t" r="r" b="b"/>
              <a:pathLst>
                <a:path w="1657173" h="1657173">
                  <a:moveTo>
                    <a:pt x="0" y="0"/>
                  </a:moveTo>
                  <a:lnTo>
                    <a:pt x="1657173" y="0"/>
                  </a:lnTo>
                  <a:lnTo>
                    <a:pt x="1657173" y="1657174"/>
                  </a:lnTo>
                  <a:lnTo>
                    <a:pt x="0" y="16571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pl-PL"/>
            </a:p>
          </p:txBody>
        </p:sp>
        <p:sp>
          <p:nvSpPr>
            <p:cNvPr id="12" name="Freeform 12">
              <a:extLst>
                <a:ext uri="{C183D7F6-B498-43B3-948B-1728B52AA6E4}">
                  <adec:decorative xmlns:adec="http://schemas.microsoft.com/office/drawing/2017/decorative" val="1"/>
                </a:ext>
              </a:extLst>
            </p:cNvPr>
            <p:cNvSpPr/>
            <p:nvPr/>
          </p:nvSpPr>
          <p:spPr>
            <a:xfrm rot="19012184">
              <a:off x="17355260" y="-2481377"/>
              <a:ext cx="1865480" cy="6015622"/>
            </a:xfrm>
            <a:custGeom>
              <a:avLst/>
              <a:gdLst/>
              <a:ahLst/>
              <a:cxnLst/>
              <a:rect l="l" t="t" r="r" b="b"/>
              <a:pathLst>
                <a:path w="491320" h="1584361">
                  <a:moveTo>
                    <a:pt x="0" y="0"/>
                  </a:moveTo>
                  <a:lnTo>
                    <a:pt x="491320" y="0"/>
                  </a:lnTo>
                  <a:lnTo>
                    <a:pt x="491320" y="1584361"/>
                  </a:lnTo>
                  <a:lnTo>
                    <a:pt x="0" y="1584361"/>
                  </a:lnTo>
                  <a:close/>
                </a:path>
              </a:pathLst>
            </a:custGeom>
            <a:gradFill rotWithShape="1">
              <a:gsLst>
                <a:gs pos="0">
                  <a:srgbClr val="366980">
                    <a:alpha val="100000"/>
                  </a:srgbClr>
                </a:gs>
                <a:gs pos="100000">
                  <a:srgbClr val="0B51AE">
                    <a:alpha val="0"/>
                  </a:srgbClr>
                </a:gs>
              </a:gsLst>
              <a:lin ang="5400000"/>
            </a:gradFill>
          </p:spPr>
          <p:txBody>
            <a:bodyPr/>
            <a:lstStyle/>
            <a:p>
              <a:endParaRPr lang="pl-PL"/>
            </a:p>
          </p:txBody>
        </p:sp>
      </p:grpSp>
    </p:spTree>
  </p:cSld>
  <p:clrMapOvr>
    <a:masterClrMapping/>
  </p:clrMapOvr>
  <p:transition spd="med">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TotalTime>
  <Words>3845</Words>
  <Application>Microsoft Office PowerPoint</Application>
  <PresentationFormat>Niestandardowy</PresentationFormat>
  <Paragraphs>456</Paragraphs>
  <Slides>44</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44</vt:i4>
      </vt:variant>
    </vt:vector>
  </HeadingPairs>
  <TitlesOfParts>
    <vt:vector size="50" baseType="lpstr">
      <vt:lpstr>Arial</vt:lpstr>
      <vt:lpstr>Calibri</vt:lpstr>
      <vt:lpstr>Open Sauce Bold</vt:lpstr>
      <vt:lpstr>Open Sauce</vt:lpstr>
      <vt:lpstr>Open Sauce Heavy</vt:lpstr>
      <vt:lpstr>Office Theme</vt:lpstr>
      <vt:lpstr>Mapowanie potrzeb w zakresie opieki długoterminowej w systemie pomocy społecznej w województwie podlaskim</vt:lpstr>
      <vt:lpstr>Cele badania</vt:lpstr>
      <vt:lpstr>Zakres merytoryczny badania</vt:lpstr>
      <vt:lpstr>Definicja opieki długoterminowej w Polsce</vt:lpstr>
      <vt:lpstr>Opieka długoterminowa  w pomocy społecznej</vt:lpstr>
      <vt:lpstr>Metodologia badania - założenia</vt:lpstr>
      <vt:lpstr>Badanie ilościowe (CAWI) – zakres</vt:lpstr>
      <vt:lpstr>Instytucjonalna opieka całodobowa (DPS) – koncentracja i niedobór miejsc</vt:lpstr>
      <vt:lpstr>Rodzinne Domy Pomocy (RDP)</vt:lpstr>
      <vt:lpstr>Dzienne Domy Pomocy (DDP)</vt:lpstr>
      <vt:lpstr>Środowiskowe Domy Samopomocy (ŚDS)</vt:lpstr>
      <vt:lpstr>Usługi opiekuńcze (UO)</vt:lpstr>
      <vt:lpstr>Specjalistyczne usługi opiekuńcze (SUO)</vt:lpstr>
      <vt:lpstr>Usługi sąsiedzkie</vt:lpstr>
      <vt:lpstr>Mieszkania treningowe i wspomagane</vt:lpstr>
      <vt:lpstr>Program Senior +  jako uzupełnienie dziennych form wsparcia</vt:lpstr>
      <vt:lpstr>Zaplecze instytucjonalne systemu opieki długoterminowej</vt:lpstr>
      <vt:lpstr>Wzrost potrzeb opiekuńczych ma charakter długookresowy</vt:lpstr>
      <vt:lpstr>Feminizacja starości jako wyzwanie systemowe</vt:lpstr>
      <vt:lpstr>Struktura zgłoszeń do systemu opieki długoterminowej</vt:lpstr>
      <vt:lpstr>Dominacja usług środowiskowych w systemie opieki</vt:lpstr>
      <vt:lpstr>Niska skala realizacji usług środowiskowych i dziennych</vt:lpstr>
      <vt:lpstr>Zaplecze lokalowe domów pomocy społecznej</vt:lpstr>
      <vt:lpstr>Ograniczona realna dostępność opieki całodobowej</vt:lpstr>
      <vt:lpstr>Ocena kompetencji kadry w funkcjonujących usługach</vt:lpstr>
      <vt:lpstr>Ocena adekwatności działań jednostek pomocy społecznej</vt:lpstr>
      <vt:lpstr>Wzrost zapotrzebowania na opiekę długoterminową</vt:lpstr>
      <vt:lpstr>Zróżnicowanie potrzeb innowacyjnych w opiece długoterminowej</vt:lpstr>
      <vt:lpstr>Działania podejmowane przez samorządy w odpowiedzi na rosnące potrzeby</vt:lpstr>
      <vt:lpstr>Zróżnicowanie zdolności wdrażania działań w jednostkach</vt:lpstr>
      <vt:lpstr>Zróżnicowanie natężenia barier w jednostkach</vt:lpstr>
      <vt:lpstr>Charakter współpracy międzyinstytucjonalnej</vt:lpstr>
      <vt:lpstr>Zróżnicowanie priorytetów w jednostkach</vt:lpstr>
      <vt:lpstr>Wyzwania systemu opieki długoterminowej w województwie podlaskim oraz rekomendacje dotyczące poprawy dostępności i jakości usług opieki długoterminowej w tym opis</vt:lpstr>
      <vt:lpstr>Ograniczona dostępność opieki instytucjonalnej</vt:lpstr>
      <vt:lpstr>Bariery infrastrukturalne i finansowe</vt:lpstr>
      <vt:lpstr>Koordynacja systemu</vt:lpstr>
      <vt:lpstr>Rekomendacje</vt:lpstr>
      <vt:lpstr>Rekomendacja 1.</vt:lpstr>
      <vt:lpstr>Rekomendacja 3.</vt:lpstr>
      <vt:lpstr>Rekomendacja 5.</vt:lpstr>
      <vt:lpstr>Rekomendacja 7.</vt:lpstr>
      <vt:lpstr>Rekomendacja 9.</vt:lpstr>
      <vt:lpstr>Mapowanie potrzeb w zakresie opieki długoterminowej w systemie pomocy społecznej w województwie podlaskim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Mapowanie potrzeb w zakresie opieki długoterminowej w systemie pomocy społecznej w województwie podlaskim</dc:title>
  <dc:creator>INDEKS</dc:creator>
  <cp:lastModifiedBy>INDEKS Ośrodek Badań Społecznych</cp:lastModifiedBy>
  <cp:revision>48</cp:revision>
  <dcterms:created xsi:type="dcterms:W3CDTF">2006-08-16T00:00:00Z</dcterms:created>
  <dcterms:modified xsi:type="dcterms:W3CDTF">2026-02-05T20:16:45Z</dcterms:modified>
  <dc:identifier>DAHAMTanFno</dc:identifier>
</cp:coreProperties>
</file>